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8" r:id="rId1"/>
  </p:sldMasterIdLst>
  <p:notesMasterIdLst>
    <p:notesMasterId r:id="rId35"/>
  </p:notesMasterIdLst>
  <p:sldIdLst>
    <p:sldId id="256" r:id="rId2"/>
    <p:sldId id="260" r:id="rId3"/>
    <p:sldId id="261" r:id="rId4"/>
    <p:sldId id="262" r:id="rId5"/>
    <p:sldId id="263" r:id="rId6"/>
    <p:sldId id="326" r:id="rId7"/>
    <p:sldId id="266" r:id="rId8"/>
    <p:sldId id="268" r:id="rId9"/>
    <p:sldId id="269" r:id="rId10"/>
    <p:sldId id="271" r:id="rId11"/>
    <p:sldId id="267" r:id="rId12"/>
    <p:sldId id="274" r:id="rId13"/>
    <p:sldId id="276" r:id="rId14"/>
    <p:sldId id="278" r:id="rId15"/>
    <p:sldId id="303" r:id="rId16"/>
    <p:sldId id="307" r:id="rId17"/>
    <p:sldId id="298" r:id="rId18"/>
    <p:sldId id="327" r:id="rId19"/>
    <p:sldId id="299" r:id="rId20"/>
    <p:sldId id="259" r:id="rId21"/>
    <p:sldId id="265" r:id="rId22"/>
    <p:sldId id="281" r:id="rId23"/>
    <p:sldId id="282" r:id="rId24"/>
    <p:sldId id="283" r:id="rId25"/>
    <p:sldId id="285" r:id="rId26"/>
    <p:sldId id="287" r:id="rId27"/>
    <p:sldId id="305" r:id="rId28"/>
    <p:sldId id="292" r:id="rId29"/>
    <p:sldId id="293" r:id="rId30"/>
    <p:sldId id="294" r:id="rId31"/>
    <p:sldId id="295" r:id="rId32"/>
    <p:sldId id="297" r:id="rId33"/>
    <p:sldId id="306" r:id="rId34"/>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
      <p:font typeface="Calibri Light" panose="020F0302020204030204" pitchFamily="34" charset="0"/>
      <p:regular r:id="rId40"/>
      <p:italic r:id="rId41"/>
    </p:embeddedFont>
    <p:embeddedFont>
      <p:font typeface="Century Gothic" panose="020B0502020202020204" pitchFamily="34" charset="0"/>
      <p:regular r:id="rId42"/>
      <p:bold r:id="rId43"/>
      <p:italic r:id="rId44"/>
      <p:boldItalic r:id="rId45"/>
    </p:embeddedFont>
    <p:embeddedFont>
      <p:font typeface="Comic Sans MS" panose="030F0702030302020204" pitchFamily="66" charset="0"/>
      <p:regular r:id="rId46"/>
      <p:bold r:id="rId47"/>
      <p:italic r:id="rId48"/>
      <p:boldItalic r:id="rId49"/>
    </p:embeddedFont>
    <p:embeddedFont>
      <p:font typeface="Helvetica Neue" panose="020B0604020202020204" charset="0"/>
      <p:regular r:id="rId50"/>
      <p:bold r:id="rId51"/>
      <p:italic r:id="rId52"/>
      <p:boldItalic r:id="rId53"/>
    </p:embeddedFont>
    <p:embeddedFont>
      <p:font typeface="Source Sans Pro" panose="020B0503030403020204" pitchFamily="34" charset="0"/>
      <p:regular r:id="rId54"/>
      <p:bold r:id="rId55"/>
      <p:italic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27A395-5465-49EE-A756-CE97AED31880}">
  <a:tblStyle styleId="{6927A395-5465-49EE-A756-CE97AED3188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3485" autoAdjust="0"/>
    <p:restoredTop sz="71539" autoAdjust="0"/>
  </p:normalViewPr>
  <p:slideViewPr>
    <p:cSldViewPr snapToGrid="0">
      <p:cViewPr varScale="1">
        <p:scale>
          <a:sx n="84" d="100"/>
          <a:sy n="84" d="100"/>
        </p:scale>
        <p:origin x="1457" y="3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font" Target="fonts/font15.fntdata"/><Relationship Id="rId55" Type="http://schemas.openxmlformats.org/officeDocument/2006/relationships/font" Target="fonts/font20.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font" Target="fonts/font18.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56" Type="http://schemas.openxmlformats.org/officeDocument/2006/relationships/font" Target="fonts/font21.fntdata"/><Relationship Id="rId8" Type="http://schemas.openxmlformats.org/officeDocument/2006/relationships/slide" Target="slides/slide7.xml"/><Relationship Id="rId51" Type="http://schemas.openxmlformats.org/officeDocument/2006/relationships/font" Target="fonts/font1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6.fntdata"/><Relationship Id="rId54"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font" Target="fonts/font14.fntdata"/><Relationship Id="rId57" Type="http://schemas.openxmlformats.org/officeDocument/2006/relationships/font" Target="fonts/font2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9.fntdata"/><Relationship Id="rId52" Type="http://schemas.openxmlformats.org/officeDocument/2006/relationships/font" Target="fonts/font17.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1: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
        <p:nvSpPr>
          <p:cNvPr id="171" name="Google Shape;171;p1:notes"/>
          <p:cNvSpPr txBox="1">
            <a:spLocks noGrp="1"/>
          </p:cNvSpPr>
          <p:nvPr>
            <p:ph type="ftr" idx="11"/>
          </p:nvPr>
        </p:nvSpPr>
        <p:spPr>
          <a:xfrm>
            <a:off x="0" y="8829967"/>
            <a:ext cx="3037840" cy="464820"/>
          </a:xfrm>
          <a:prstGeom prst="rect">
            <a:avLst/>
          </a:prstGeom>
          <a:noFill/>
          <a:ln>
            <a:noFill/>
          </a:ln>
        </p:spPr>
        <p:txBody>
          <a:bodyPr spcFirstLastPara="1" wrap="square" lIns="93175" tIns="46575" rIns="93175" bIns="46575" anchor="b" anchorCtr="0">
            <a:noAutofit/>
          </a:bodyPr>
          <a:lstStyle/>
          <a:p>
            <a:pPr marL="0" marR="0" lvl="0" indent="0" algn="l" rtl="0">
              <a:spcBef>
                <a:spcPts val="0"/>
              </a:spcBef>
              <a:spcAft>
                <a:spcPts val="0"/>
              </a:spcAft>
              <a:buClr>
                <a:schemeClr val="dk1"/>
              </a:buClr>
              <a:buSzPts val="1200"/>
              <a:buFont typeface="Calibri"/>
              <a:buNone/>
            </a:pPr>
            <a:r>
              <a:rPr lang="en-US" sz="1200" b="0" i="0" u="none" strike="noStrike" cap="none">
                <a:solidFill>
                  <a:schemeClr val="dk1"/>
                </a:solidFill>
                <a:latin typeface="Calibri"/>
                <a:ea typeface="Calibri"/>
                <a:cs typeface="Calibri"/>
                <a:sym typeface="Calibri"/>
              </a:rPr>
              <a:t>©2017 Milwaukee Public Schools</a:t>
            </a:r>
            <a:endParaRPr/>
          </a:p>
        </p:txBody>
      </p:sp>
      <p:sp>
        <p:nvSpPr>
          <p:cNvPr id="172" name="Google Shape;172;p1: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
        <p:nvSpPr>
          <p:cNvPr id="217" name="Google Shape;217;p6: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8" name="Google Shape;218;p6:notes"/>
          <p:cNvSpPr txBox="1">
            <a:spLocks noGrp="1"/>
          </p:cNvSpPr>
          <p:nvPr>
            <p:ph type="body" idx="1"/>
          </p:nvPr>
        </p:nvSpPr>
        <p:spPr>
          <a:xfrm>
            <a:off x="914711" y="4344025"/>
            <a:ext cx="5028579" cy="41144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Cover will emerge for you as you take this notebook with you from place to place.  Some people will doodle, some will cover the cover, some will leave it just the way it is, some will add stickers.  Perhaps do the camouflage activity now.</a:t>
            </a:r>
            <a:endParaRPr/>
          </a:p>
          <a:p>
            <a:pPr marL="0" lvl="0" indent="0" algn="l" rtl="0">
              <a:spcBef>
                <a:spcPts val="0"/>
              </a:spcBef>
              <a:spcAft>
                <a:spcPts val="0"/>
              </a:spcAft>
              <a:buNone/>
            </a:pPr>
            <a:r>
              <a:rPr lang="en-US"/>
              <a:t>Cover decorating activity.  Camouflage Frog.</a:t>
            </a:r>
            <a:endParaRPr/>
          </a:p>
          <a:p>
            <a:pPr marL="0" lvl="0" indent="0" algn="l" rtl="0">
              <a:spcBef>
                <a:spcPts val="0"/>
              </a:spcBef>
              <a:spcAft>
                <a:spcPts val="0"/>
              </a:spcAft>
              <a:buNone/>
            </a:pPr>
            <a:endParaRPr/>
          </a:p>
          <a:p>
            <a:pPr marL="0" lvl="0" indent="0" algn="l" rtl="0">
              <a:spcBef>
                <a:spcPts val="0"/>
              </a:spcBef>
              <a:spcAft>
                <a:spcPts val="0"/>
              </a:spcAft>
              <a:buNone/>
            </a:pPr>
            <a:r>
              <a:rPr lang="en-US"/>
              <a:t>It is yours and you can express yourself through the cover, if you so desire.</a:t>
            </a:r>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
        <p:nvSpPr>
          <p:cNvPr id="229" name="Google Shape;229;p7: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0" name="Google Shape;230;p7:notes"/>
          <p:cNvSpPr txBox="1">
            <a:spLocks noGrp="1"/>
          </p:cNvSpPr>
          <p:nvPr>
            <p:ph type="body" idx="1"/>
          </p:nvPr>
        </p:nvSpPr>
        <p:spPr>
          <a:xfrm>
            <a:off x="914711" y="4344025"/>
            <a:ext cx="5028579" cy="4114488"/>
          </a:xfrm>
          <a:prstGeom prst="rect">
            <a:avLst/>
          </a:prstGeom>
          <a:noFill/>
          <a:ln>
            <a:noFill/>
          </a:ln>
        </p:spPr>
        <p:txBody>
          <a:bodyPr spcFirstLastPara="1" wrap="square" lIns="91425" tIns="45700" rIns="91425" bIns="45700" anchor="t" anchorCtr="0">
            <a:noAutofit/>
          </a:bodyPr>
          <a:lstStyle/>
          <a:p>
            <a:pPr marL="224325" lvl="0" indent="-224325" algn="l" rtl="0">
              <a:lnSpc>
                <a:spcPct val="90000"/>
              </a:lnSpc>
              <a:spcBef>
                <a:spcPts val="0"/>
              </a:spcBef>
              <a:spcAft>
                <a:spcPts val="0"/>
              </a:spcAft>
              <a:buNone/>
            </a:pPr>
            <a:r>
              <a:rPr lang="en-US" sz="1000">
                <a:latin typeface="Century Gothic"/>
                <a:ea typeface="Century Gothic"/>
                <a:cs typeface="Century Gothic"/>
                <a:sym typeface="Century Gothic"/>
              </a:rPr>
              <a:t>The Table of Contents, IF YOU AS A TEACHER DECIDE TO USE ONE, can appear in a number of forms from teacher generated to student generated…</a:t>
            </a:r>
            <a:endParaRPr/>
          </a:p>
          <a:p>
            <a:pPr marL="224325" lvl="0" indent="-224325" algn="l" rtl="0">
              <a:lnSpc>
                <a:spcPct val="90000"/>
              </a:lnSpc>
              <a:spcBef>
                <a:spcPts val="0"/>
              </a:spcBef>
              <a:spcAft>
                <a:spcPts val="0"/>
              </a:spcAft>
              <a:buNone/>
            </a:pPr>
            <a:endParaRPr sz="1000">
              <a:latin typeface="Century Gothic"/>
              <a:ea typeface="Century Gothic"/>
              <a:cs typeface="Century Gothic"/>
              <a:sym typeface="Century Gothic"/>
            </a:endParaRPr>
          </a:p>
          <a:p>
            <a:pPr marL="224325" lvl="0" indent="-224325" algn="l" rtl="0">
              <a:lnSpc>
                <a:spcPct val="90000"/>
              </a:lnSpc>
              <a:spcBef>
                <a:spcPts val="0"/>
              </a:spcBef>
              <a:spcAft>
                <a:spcPts val="0"/>
              </a:spcAft>
              <a:buNone/>
            </a:pPr>
            <a:r>
              <a:rPr lang="en-US" sz="1000">
                <a:latin typeface="Century Gothic"/>
                <a:ea typeface="Century Gothic"/>
                <a:cs typeface="Century Gothic"/>
                <a:sym typeface="Century Gothic"/>
              </a:rPr>
              <a:t>NOTE:  The Table of Contents should be the first thing done before moving to the daily page. </a:t>
            </a:r>
            <a:endParaRPr/>
          </a:p>
          <a:p>
            <a:pPr marL="224325" lvl="0" indent="-224325" algn="l" rtl="0">
              <a:lnSpc>
                <a:spcPct val="90000"/>
              </a:lnSpc>
              <a:spcBef>
                <a:spcPts val="0"/>
              </a:spcBef>
              <a:spcAft>
                <a:spcPts val="0"/>
              </a:spcAft>
              <a:buNone/>
            </a:pPr>
            <a:endParaRPr sz="1000">
              <a:latin typeface="Century Gothic"/>
              <a:ea typeface="Century Gothic"/>
              <a:cs typeface="Century Gothic"/>
              <a:sym typeface="Century Gothic"/>
            </a:endParaRPr>
          </a:p>
          <a:p>
            <a:pPr marL="676091" lvl="1" indent="-160825" algn="l" rtl="0">
              <a:lnSpc>
                <a:spcPct val="90000"/>
              </a:lnSpc>
              <a:spcBef>
                <a:spcPts val="0"/>
              </a:spcBef>
              <a:spcAft>
                <a:spcPts val="0"/>
              </a:spcAft>
              <a:buClr>
                <a:schemeClr val="dk1"/>
              </a:buClr>
              <a:buSzPts val="1000"/>
              <a:buFont typeface="Calibri"/>
              <a:buNone/>
            </a:pPr>
            <a:endParaRPr sz="1000">
              <a:latin typeface="Century Gothic"/>
              <a:ea typeface="Century Gothic"/>
              <a:cs typeface="Century Gothic"/>
              <a:sym typeface="Century Gothic"/>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7" name="Google Shape;287;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
        <p:nvSpPr>
          <p:cNvPr id="293" name="Google Shape;293;p14: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94" name="Google Shape;294;p14:notes"/>
          <p:cNvSpPr txBox="1">
            <a:spLocks noGrp="1"/>
          </p:cNvSpPr>
          <p:nvPr>
            <p:ph type="body" idx="1"/>
          </p:nvPr>
        </p:nvSpPr>
        <p:spPr>
          <a:xfrm>
            <a:off x="914711" y="4344025"/>
            <a:ext cx="5028579" cy="41144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Now take a few moments only to number your pages.  You will notice that the #1 is on the right hand side.  This is a convention you will find in any published material.  </a:t>
            </a: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
        <p:nvSpPr>
          <p:cNvPr id="348" name="Google Shape;348;p16: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9" name="Google Shape;349;p16:notes"/>
          <p:cNvSpPr txBox="1">
            <a:spLocks noGrp="1"/>
          </p:cNvSpPr>
          <p:nvPr>
            <p:ph type="body" idx="1"/>
          </p:nvPr>
        </p:nvSpPr>
        <p:spPr>
          <a:xfrm>
            <a:off x="914711" y="4344025"/>
            <a:ext cx="5028579" cy="41144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Continue to number your pages through page 10.</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 name="Google Shape;279;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8" name="Google Shape;388;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7" name="Google Shape;407;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8" name="Google Shape;428;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8" name="Google Shape;448;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
        <p:nvSpPr>
          <p:cNvPr id="464" name="Google Shape;464;p27: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5" name="Google Shape;465;p27:notes"/>
          <p:cNvSpPr txBox="1">
            <a:spLocks noGrp="1"/>
          </p:cNvSpPr>
          <p:nvPr>
            <p:ph type="body" idx="1"/>
          </p:nvPr>
        </p:nvSpPr>
        <p:spPr>
          <a:xfrm>
            <a:off x="914711" y="4344025"/>
            <a:ext cx="5028579" cy="41144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76" name="Google Shape;476;p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7" name="Google Shape;477;p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6" name="Google Shape;496;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1" name="Google Shape;511;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endParaRPr lang="en-US"/>
          </a:p>
        </p:txBody>
      </p:sp>
      <p:sp>
        <p:nvSpPr>
          <p:cNvPr id="60420" name="Slide Number Placeholder 3"/>
          <p:cNvSpPr>
            <a:spLocks noGrp="1"/>
          </p:cNvSpPr>
          <p:nvPr>
            <p:ph type="sldNum" sz="quarter" idx="5"/>
          </p:nvPr>
        </p:nvSpPr>
        <p:spPr>
          <a:noFill/>
        </p:spPr>
        <p:txBody>
          <a:bodyPr/>
          <a:lstStyle/>
          <a:p>
            <a:fld id="{482CC760-46B8-434C-88E3-C1E3F66528BF}" type="slidenum">
              <a:rPr lang="en-US" smtClean="0"/>
              <a:pPr/>
              <a:t>27</a:t>
            </a:fld>
            <a:endParaRPr lang="en-US"/>
          </a:p>
        </p:txBody>
      </p:sp>
    </p:spTree>
    <p:extLst>
      <p:ext uri="{BB962C8B-B14F-4D97-AF65-F5344CB8AC3E}">
        <p14:creationId xmlns:p14="http://schemas.microsoft.com/office/powerpoint/2010/main" val="1075870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3" name="Google Shape;543;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1" name="Google Shape;551;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4" name="Google Shape;564;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7" name="Google Shape;577;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98" name="Google Shape;598;p4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9" name="Google Shape;599;p4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9167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318198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1907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052076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823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pic>
        <p:nvPicPr>
          <p:cNvPr id="6" name="Picture 5">
            <a:extLst>
              <a:ext uri="{FF2B5EF4-FFF2-40B4-BE49-F238E27FC236}">
                <a16:creationId xmlns:a16="http://schemas.microsoft.com/office/drawing/2014/main" id="{D659B259-7989-4DDB-8504-F0615341AC6F}"/>
              </a:ext>
            </a:extLst>
          </p:cNvPr>
          <p:cNvPicPr>
            <a:picLocks noChangeAspect="1"/>
          </p:cNvPicPr>
          <p:nvPr userDrawn="1"/>
        </p:nvPicPr>
        <p:blipFill>
          <a:blip r:embed="rId2"/>
          <a:stretch>
            <a:fillRect/>
          </a:stretch>
        </p:blipFill>
        <p:spPr>
          <a:xfrm>
            <a:off x="735060" y="6449533"/>
            <a:ext cx="1066892" cy="408467"/>
          </a:xfrm>
          <a:prstGeom prst="rect">
            <a:avLst/>
          </a:prstGeom>
        </p:spPr>
      </p:pic>
    </p:spTree>
    <p:extLst>
      <p:ext uri="{BB962C8B-B14F-4D97-AF65-F5344CB8AC3E}">
        <p14:creationId xmlns:p14="http://schemas.microsoft.com/office/powerpoint/2010/main" val="2732963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 name="Picture 1">
            <a:extLst>
              <a:ext uri="{FF2B5EF4-FFF2-40B4-BE49-F238E27FC236}">
                <a16:creationId xmlns:a16="http://schemas.microsoft.com/office/drawing/2014/main" id="{692CC62A-DED5-49BE-8F00-46E4313E5198}"/>
              </a:ext>
            </a:extLst>
          </p:cNvPr>
          <p:cNvPicPr>
            <a:picLocks noChangeAspect="1"/>
          </p:cNvPicPr>
          <p:nvPr userDrawn="1"/>
        </p:nvPicPr>
        <p:blipFill>
          <a:blip r:embed="rId2">
            <a:biLevel thresh="25000"/>
          </a:blip>
          <a:stretch>
            <a:fillRect/>
          </a:stretch>
        </p:blipFill>
        <p:spPr>
          <a:xfrm>
            <a:off x="623047" y="6435167"/>
            <a:ext cx="1068307" cy="409387"/>
          </a:xfrm>
          <a:prstGeom prst="rect">
            <a:avLst/>
          </a:prstGeom>
        </p:spPr>
      </p:pic>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55239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11300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38381734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pic>
        <p:nvPicPr>
          <p:cNvPr id="7" name="Picture 6">
            <a:extLst>
              <a:ext uri="{FF2B5EF4-FFF2-40B4-BE49-F238E27FC236}">
                <a16:creationId xmlns:a16="http://schemas.microsoft.com/office/drawing/2014/main" id="{584C1544-319A-4D72-8D27-D76A154A3C09}"/>
              </a:ext>
            </a:extLst>
          </p:cNvPr>
          <p:cNvPicPr>
            <a:picLocks noChangeAspect="1"/>
          </p:cNvPicPr>
          <p:nvPr userDrawn="1"/>
        </p:nvPicPr>
        <p:blipFill>
          <a:blip r:embed="rId2"/>
          <a:stretch>
            <a:fillRect/>
          </a:stretch>
        </p:blipFill>
        <p:spPr>
          <a:xfrm>
            <a:off x="685754" y="6449533"/>
            <a:ext cx="1066892" cy="408467"/>
          </a:xfrm>
          <a:prstGeom prst="rect">
            <a:avLst/>
          </a:prstGeom>
        </p:spPr>
      </p:pic>
    </p:spTree>
    <p:extLst>
      <p:ext uri="{BB962C8B-B14F-4D97-AF65-F5344CB8AC3E}">
        <p14:creationId xmlns:p14="http://schemas.microsoft.com/office/powerpoint/2010/main" val="1003361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2786049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5"/>
        <p:cNvGrpSpPr/>
        <p:nvPr/>
      </p:nvGrpSpPr>
      <p:grpSpPr>
        <a:xfrm>
          <a:off x="0" y="0"/>
          <a:ext cx="0" cy="0"/>
          <a:chOff x="0" y="0"/>
          <a:chExt cx="0" cy="0"/>
        </a:xfrm>
      </p:grpSpPr>
      <p:sp>
        <p:nvSpPr>
          <p:cNvPr id="17" name="Google Shape;17;p2"/>
          <p:cNvSpPr txBox="1">
            <a:spLocks noGrp="1"/>
          </p:cNvSpPr>
          <p:nvPr>
            <p:ph type="ctrTitle"/>
          </p:nvPr>
        </p:nvSpPr>
        <p:spPr>
          <a:xfrm>
            <a:off x="668867" y="3057541"/>
            <a:ext cx="7772400" cy="1470025"/>
          </a:xfrm>
          <a:prstGeom prst="rect">
            <a:avLst/>
          </a:prstGeom>
          <a:noFill/>
          <a:ln>
            <a:noFill/>
          </a:ln>
        </p:spPr>
        <p:txBody>
          <a:bodyPr spcFirstLastPara="1" wrap="square" lIns="91425" tIns="91425" rIns="91425" bIns="91425" anchor="t" anchorCtr="0">
            <a:noAutofit/>
          </a:bodyPr>
          <a:lstStyle>
            <a:lvl1pPr marR="0" lvl="0" algn="l">
              <a:spcBef>
                <a:spcPts val="0"/>
              </a:spcBef>
              <a:spcAft>
                <a:spcPts val="0"/>
              </a:spcAft>
              <a:buClr>
                <a:srgbClr val="FFFFFF"/>
              </a:buClr>
              <a:buSzPts val="4800"/>
              <a:buFont typeface="Helvetica Neue"/>
              <a:buNone/>
              <a:defRPr sz="4800" b="1" i="0" u="none" strike="noStrike" cap="none">
                <a:solidFill>
                  <a:srgbClr val="FFFFFF"/>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3" name="Picture 2">
            <a:extLst>
              <a:ext uri="{FF2B5EF4-FFF2-40B4-BE49-F238E27FC236}">
                <a16:creationId xmlns:a16="http://schemas.microsoft.com/office/drawing/2014/main" id="{E64D9D7A-9A57-4CA0-8360-F87E4A666082}"/>
              </a:ext>
            </a:extLst>
          </p:cNvPr>
          <p:cNvPicPr>
            <a:picLocks noChangeAspect="1"/>
          </p:cNvPicPr>
          <p:nvPr userDrawn="1"/>
        </p:nvPicPr>
        <p:blipFill>
          <a:blip r:embed="rId2"/>
          <a:stretch>
            <a:fillRect/>
          </a:stretch>
        </p:blipFill>
        <p:spPr>
          <a:xfrm>
            <a:off x="35859" y="0"/>
            <a:ext cx="9108141" cy="6858000"/>
          </a:xfrm>
          <a:prstGeom prst="rect">
            <a:avLst/>
          </a:prstGeom>
        </p:spPr>
      </p:pic>
    </p:spTree>
    <p:extLst>
      <p:ext uri="{BB962C8B-B14F-4D97-AF65-F5344CB8AC3E}">
        <p14:creationId xmlns:p14="http://schemas.microsoft.com/office/powerpoint/2010/main" val="32190061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Text, and 2 Content" type="txAndTwoObj">
  <p:cSld name="Title, Text, and 2 Content">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5"/>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354330" algn="l">
              <a:spcBef>
                <a:spcPts val="2000"/>
              </a:spcBef>
              <a:spcAft>
                <a:spcPts val="0"/>
              </a:spcAft>
              <a:buSzPts val="1980"/>
              <a:buChar char="⚫"/>
              <a:defRPr/>
            </a:lvl1pPr>
            <a:lvl2pPr marL="914400" lvl="1" indent="-354330" algn="l">
              <a:spcBef>
                <a:spcPts val="600"/>
              </a:spcBef>
              <a:spcAft>
                <a:spcPts val="0"/>
              </a:spcAft>
              <a:buSzPts val="1980"/>
              <a:buChar char="⚫"/>
              <a:defRPr/>
            </a:lvl2pPr>
            <a:lvl3pPr marL="1371600" lvl="2" indent="-354330" algn="l">
              <a:spcBef>
                <a:spcPts val="600"/>
              </a:spcBef>
              <a:spcAft>
                <a:spcPts val="0"/>
              </a:spcAft>
              <a:buSzPts val="1980"/>
              <a:buChar char="⚫"/>
              <a:defRPr/>
            </a:lvl3pPr>
            <a:lvl4pPr marL="1828800" lvl="3" indent="-354330" algn="l">
              <a:spcBef>
                <a:spcPts val="600"/>
              </a:spcBef>
              <a:spcAft>
                <a:spcPts val="0"/>
              </a:spcAft>
              <a:buSzPts val="1980"/>
              <a:buChar char="⚫"/>
              <a:defRPr/>
            </a:lvl4pPr>
            <a:lvl5pPr marL="2286000" lvl="4" indent="-354329" algn="l">
              <a:spcBef>
                <a:spcPts val="600"/>
              </a:spcBef>
              <a:spcAft>
                <a:spcPts val="0"/>
              </a:spcAft>
              <a:buSzPts val="1980"/>
              <a:buChar char="⚫"/>
              <a:defRPr/>
            </a:lvl5pPr>
            <a:lvl6pPr marL="2743200" lvl="5" indent="-354329" algn="l">
              <a:spcBef>
                <a:spcPts val="360"/>
              </a:spcBef>
              <a:spcAft>
                <a:spcPts val="0"/>
              </a:spcAft>
              <a:buSzPts val="1980"/>
              <a:buChar char="⚫"/>
              <a:defRPr/>
            </a:lvl6pPr>
            <a:lvl7pPr marL="3200400" lvl="6" indent="-354329" algn="l">
              <a:spcBef>
                <a:spcPts val="360"/>
              </a:spcBef>
              <a:spcAft>
                <a:spcPts val="0"/>
              </a:spcAft>
              <a:buSzPts val="1980"/>
              <a:buChar char="⚫"/>
              <a:defRPr/>
            </a:lvl7pPr>
            <a:lvl8pPr marL="3657600" lvl="7" indent="-354329" algn="l">
              <a:spcBef>
                <a:spcPts val="360"/>
              </a:spcBef>
              <a:spcAft>
                <a:spcPts val="0"/>
              </a:spcAft>
              <a:buSzPts val="1980"/>
              <a:buChar char="⚫"/>
              <a:defRPr/>
            </a:lvl8pPr>
            <a:lvl9pPr marL="4114800" lvl="8" indent="-354329" algn="l">
              <a:spcBef>
                <a:spcPts val="360"/>
              </a:spcBef>
              <a:spcAft>
                <a:spcPts val="0"/>
              </a:spcAft>
              <a:buSzPts val="1980"/>
              <a:buChar char="⚫"/>
              <a:defRPr/>
            </a:lvl9pPr>
          </a:lstStyle>
          <a:p>
            <a:endParaRPr/>
          </a:p>
        </p:txBody>
      </p:sp>
      <p:sp>
        <p:nvSpPr>
          <p:cNvPr id="31" name="Google Shape;31;p5"/>
          <p:cNvSpPr txBox="1">
            <a:spLocks noGrp="1"/>
          </p:cNvSpPr>
          <p:nvPr>
            <p:ph type="body" idx="2"/>
          </p:nvPr>
        </p:nvSpPr>
        <p:spPr>
          <a:xfrm>
            <a:off x="4648200" y="1600200"/>
            <a:ext cx="4038600" cy="2185988"/>
          </a:xfrm>
          <a:prstGeom prst="rect">
            <a:avLst/>
          </a:prstGeom>
          <a:noFill/>
          <a:ln>
            <a:noFill/>
          </a:ln>
        </p:spPr>
        <p:txBody>
          <a:bodyPr spcFirstLastPara="1" wrap="square" lIns="91425" tIns="45700" rIns="91425" bIns="45700" anchor="t" anchorCtr="0">
            <a:noAutofit/>
          </a:bodyPr>
          <a:lstStyle>
            <a:lvl1pPr marL="457200" lvl="0" indent="-354330" algn="l">
              <a:spcBef>
                <a:spcPts val="2000"/>
              </a:spcBef>
              <a:spcAft>
                <a:spcPts val="0"/>
              </a:spcAft>
              <a:buSzPts val="1980"/>
              <a:buChar char="⚫"/>
              <a:defRPr/>
            </a:lvl1pPr>
            <a:lvl2pPr marL="914400" lvl="1" indent="-354330" algn="l">
              <a:spcBef>
                <a:spcPts val="600"/>
              </a:spcBef>
              <a:spcAft>
                <a:spcPts val="0"/>
              </a:spcAft>
              <a:buSzPts val="1980"/>
              <a:buChar char="⚫"/>
              <a:defRPr/>
            </a:lvl2pPr>
            <a:lvl3pPr marL="1371600" lvl="2" indent="-354330" algn="l">
              <a:spcBef>
                <a:spcPts val="600"/>
              </a:spcBef>
              <a:spcAft>
                <a:spcPts val="0"/>
              </a:spcAft>
              <a:buSzPts val="1980"/>
              <a:buChar char="⚫"/>
              <a:defRPr/>
            </a:lvl3pPr>
            <a:lvl4pPr marL="1828800" lvl="3" indent="-354330" algn="l">
              <a:spcBef>
                <a:spcPts val="600"/>
              </a:spcBef>
              <a:spcAft>
                <a:spcPts val="0"/>
              </a:spcAft>
              <a:buSzPts val="1980"/>
              <a:buChar char="⚫"/>
              <a:defRPr/>
            </a:lvl4pPr>
            <a:lvl5pPr marL="2286000" lvl="4" indent="-354329" algn="l">
              <a:spcBef>
                <a:spcPts val="600"/>
              </a:spcBef>
              <a:spcAft>
                <a:spcPts val="0"/>
              </a:spcAft>
              <a:buSzPts val="1980"/>
              <a:buChar char="⚫"/>
              <a:defRPr/>
            </a:lvl5pPr>
            <a:lvl6pPr marL="2743200" lvl="5" indent="-354329" algn="l">
              <a:spcBef>
                <a:spcPts val="360"/>
              </a:spcBef>
              <a:spcAft>
                <a:spcPts val="0"/>
              </a:spcAft>
              <a:buSzPts val="1980"/>
              <a:buChar char="⚫"/>
              <a:defRPr/>
            </a:lvl6pPr>
            <a:lvl7pPr marL="3200400" lvl="6" indent="-354329" algn="l">
              <a:spcBef>
                <a:spcPts val="360"/>
              </a:spcBef>
              <a:spcAft>
                <a:spcPts val="0"/>
              </a:spcAft>
              <a:buSzPts val="1980"/>
              <a:buChar char="⚫"/>
              <a:defRPr/>
            </a:lvl7pPr>
            <a:lvl8pPr marL="3657600" lvl="7" indent="-354329" algn="l">
              <a:spcBef>
                <a:spcPts val="360"/>
              </a:spcBef>
              <a:spcAft>
                <a:spcPts val="0"/>
              </a:spcAft>
              <a:buSzPts val="1980"/>
              <a:buChar char="⚫"/>
              <a:defRPr/>
            </a:lvl8pPr>
            <a:lvl9pPr marL="4114800" lvl="8" indent="-354329" algn="l">
              <a:spcBef>
                <a:spcPts val="360"/>
              </a:spcBef>
              <a:spcAft>
                <a:spcPts val="0"/>
              </a:spcAft>
              <a:buSzPts val="1980"/>
              <a:buChar char="⚫"/>
              <a:defRPr/>
            </a:lvl9pPr>
          </a:lstStyle>
          <a:p>
            <a:endParaRPr/>
          </a:p>
        </p:txBody>
      </p:sp>
      <p:sp>
        <p:nvSpPr>
          <p:cNvPr id="32" name="Google Shape;32;p5"/>
          <p:cNvSpPr txBox="1">
            <a:spLocks noGrp="1"/>
          </p:cNvSpPr>
          <p:nvPr>
            <p:ph type="body" idx="3"/>
          </p:nvPr>
        </p:nvSpPr>
        <p:spPr>
          <a:xfrm>
            <a:off x="4648200" y="3938588"/>
            <a:ext cx="4038600" cy="2187575"/>
          </a:xfrm>
          <a:prstGeom prst="rect">
            <a:avLst/>
          </a:prstGeom>
          <a:noFill/>
          <a:ln>
            <a:noFill/>
          </a:ln>
        </p:spPr>
        <p:txBody>
          <a:bodyPr spcFirstLastPara="1" wrap="square" lIns="91425" tIns="45700" rIns="91425" bIns="45700" anchor="t" anchorCtr="0">
            <a:noAutofit/>
          </a:bodyPr>
          <a:lstStyle>
            <a:lvl1pPr marL="457200" lvl="0" indent="-354330" algn="l">
              <a:spcBef>
                <a:spcPts val="2000"/>
              </a:spcBef>
              <a:spcAft>
                <a:spcPts val="0"/>
              </a:spcAft>
              <a:buSzPts val="1980"/>
              <a:buChar char="⚫"/>
              <a:defRPr/>
            </a:lvl1pPr>
            <a:lvl2pPr marL="914400" lvl="1" indent="-354330" algn="l">
              <a:spcBef>
                <a:spcPts val="600"/>
              </a:spcBef>
              <a:spcAft>
                <a:spcPts val="0"/>
              </a:spcAft>
              <a:buSzPts val="1980"/>
              <a:buChar char="⚫"/>
              <a:defRPr/>
            </a:lvl2pPr>
            <a:lvl3pPr marL="1371600" lvl="2" indent="-354330" algn="l">
              <a:spcBef>
                <a:spcPts val="600"/>
              </a:spcBef>
              <a:spcAft>
                <a:spcPts val="0"/>
              </a:spcAft>
              <a:buSzPts val="1980"/>
              <a:buChar char="⚫"/>
              <a:defRPr/>
            </a:lvl3pPr>
            <a:lvl4pPr marL="1828800" lvl="3" indent="-354330" algn="l">
              <a:spcBef>
                <a:spcPts val="600"/>
              </a:spcBef>
              <a:spcAft>
                <a:spcPts val="0"/>
              </a:spcAft>
              <a:buSzPts val="1980"/>
              <a:buChar char="⚫"/>
              <a:defRPr/>
            </a:lvl4pPr>
            <a:lvl5pPr marL="2286000" lvl="4" indent="-354329" algn="l">
              <a:spcBef>
                <a:spcPts val="600"/>
              </a:spcBef>
              <a:spcAft>
                <a:spcPts val="0"/>
              </a:spcAft>
              <a:buSzPts val="1980"/>
              <a:buChar char="⚫"/>
              <a:defRPr/>
            </a:lvl5pPr>
            <a:lvl6pPr marL="2743200" lvl="5" indent="-354329" algn="l">
              <a:spcBef>
                <a:spcPts val="360"/>
              </a:spcBef>
              <a:spcAft>
                <a:spcPts val="0"/>
              </a:spcAft>
              <a:buSzPts val="1980"/>
              <a:buChar char="⚫"/>
              <a:defRPr/>
            </a:lvl6pPr>
            <a:lvl7pPr marL="3200400" lvl="6" indent="-354329" algn="l">
              <a:spcBef>
                <a:spcPts val="360"/>
              </a:spcBef>
              <a:spcAft>
                <a:spcPts val="0"/>
              </a:spcAft>
              <a:buSzPts val="1980"/>
              <a:buChar char="⚫"/>
              <a:defRPr/>
            </a:lvl7pPr>
            <a:lvl8pPr marL="3657600" lvl="7" indent="-354329" algn="l">
              <a:spcBef>
                <a:spcPts val="360"/>
              </a:spcBef>
              <a:spcAft>
                <a:spcPts val="0"/>
              </a:spcAft>
              <a:buSzPts val="1980"/>
              <a:buChar char="⚫"/>
              <a:defRPr/>
            </a:lvl8pPr>
            <a:lvl9pPr marL="4114800" lvl="8" indent="-354329" algn="l">
              <a:spcBef>
                <a:spcPts val="360"/>
              </a:spcBef>
              <a:spcAft>
                <a:spcPts val="0"/>
              </a:spcAft>
              <a:buSzPts val="1980"/>
              <a:buChar char="⚫"/>
              <a:defRPr/>
            </a:lvl9pPr>
          </a:lstStyle>
          <a:p>
            <a:endParaRPr/>
          </a:p>
        </p:txBody>
      </p:sp>
      <p:sp>
        <p:nvSpPr>
          <p:cNvPr id="33" name="Google Shape;33;p5"/>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3600" b="0" i="0" u="none" strike="noStrike" cap="none">
                <a:solidFill>
                  <a:schemeClr val="lt1"/>
                </a:solidFill>
                <a:latin typeface="Source Sans Pro"/>
                <a:ea typeface="Source Sans Pro"/>
                <a:cs typeface="Source Sans Pro"/>
                <a:sym typeface="Source Sans Pro"/>
              </a:defRPr>
            </a:lvl1pPr>
            <a:lvl2pPr marL="0" marR="0" lvl="1" indent="0" algn="r">
              <a:spcBef>
                <a:spcPts val="0"/>
              </a:spcBef>
              <a:buNone/>
              <a:defRPr sz="3600" b="0" i="0" u="none" strike="noStrike" cap="none">
                <a:solidFill>
                  <a:schemeClr val="lt1"/>
                </a:solidFill>
                <a:latin typeface="Source Sans Pro"/>
                <a:ea typeface="Source Sans Pro"/>
                <a:cs typeface="Source Sans Pro"/>
                <a:sym typeface="Source Sans Pro"/>
              </a:defRPr>
            </a:lvl2pPr>
            <a:lvl3pPr marL="0" marR="0" lvl="2" indent="0" algn="r">
              <a:spcBef>
                <a:spcPts val="0"/>
              </a:spcBef>
              <a:buNone/>
              <a:defRPr sz="3600" b="0" i="0" u="none" strike="noStrike" cap="none">
                <a:solidFill>
                  <a:schemeClr val="lt1"/>
                </a:solidFill>
                <a:latin typeface="Source Sans Pro"/>
                <a:ea typeface="Source Sans Pro"/>
                <a:cs typeface="Source Sans Pro"/>
                <a:sym typeface="Source Sans Pro"/>
              </a:defRPr>
            </a:lvl3pPr>
            <a:lvl4pPr marL="0" marR="0" lvl="3" indent="0" algn="r">
              <a:spcBef>
                <a:spcPts val="0"/>
              </a:spcBef>
              <a:buNone/>
              <a:defRPr sz="3600" b="0" i="0" u="none" strike="noStrike" cap="none">
                <a:solidFill>
                  <a:schemeClr val="lt1"/>
                </a:solidFill>
                <a:latin typeface="Source Sans Pro"/>
                <a:ea typeface="Source Sans Pro"/>
                <a:cs typeface="Source Sans Pro"/>
                <a:sym typeface="Source Sans Pro"/>
              </a:defRPr>
            </a:lvl4pPr>
            <a:lvl5pPr marL="0" marR="0" lvl="4" indent="0" algn="r">
              <a:spcBef>
                <a:spcPts val="0"/>
              </a:spcBef>
              <a:buNone/>
              <a:defRPr sz="3600" b="0" i="0" u="none" strike="noStrike" cap="none">
                <a:solidFill>
                  <a:schemeClr val="lt1"/>
                </a:solidFill>
                <a:latin typeface="Source Sans Pro"/>
                <a:ea typeface="Source Sans Pro"/>
                <a:cs typeface="Source Sans Pro"/>
                <a:sym typeface="Source Sans Pro"/>
              </a:defRPr>
            </a:lvl5pPr>
            <a:lvl6pPr marL="0" marR="0" lvl="5" indent="0" algn="r">
              <a:spcBef>
                <a:spcPts val="0"/>
              </a:spcBef>
              <a:buNone/>
              <a:defRPr sz="3600" b="0" i="0" u="none" strike="noStrike" cap="none">
                <a:solidFill>
                  <a:schemeClr val="lt1"/>
                </a:solidFill>
                <a:latin typeface="Source Sans Pro"/>
                <a:ea typeface="Source Sans Pro"/>
                <a:cs typeface="Source Sans Pro"/>
                <a:sym typeface="Source Sans Pro"/>
              </a:defRPr>
            </a:lvl6pPr>
            <a:lvl7pPr marL="0" marR="0" lvl="6" indent="0" algn="r">
              <a:spcBef>
                <a:spcPts val="0"/>
              </a:spcBef>
              <a:buNone/>
              <a:defRPr sz="3600" b="0" i="0" u="none" strike="noStrike" cap="none">
                <a:solidFill>
                  <a:schemeClr val="lt1"/>
                </a:solidFill>
                <a:latin typeface="Source Sans Pro"/>
                <a:ea typeface="Source Sans Pro"/>
                <a:cs typeface="Source Sans Pro"/>
                <a:sym typeface="Source Sans Pro"/>
              </a:defRPr>
            </a:lvl7pPr>
            <a:lvl8pPr marL="0" marR="0" lvl="7" indent="0" algn="r">
              <a:spcBef>
                <a:spcPts val="0"/>
              </a:spcBef>
              <a:buNone/>
              <a:defRPr sz="3600" b="0" i="0" u="none" strike="noStrike" cap="none">
                <a:solidFill>
                  <a:schemeClr val="lt1"/>
                </a:solidFill>
                <a:latin typeface="Source Sans Pro"/>
                <a:ea typeface="Source Sans Pro"/>
                <a:cs typeface="Source Sans Pro"/>
                <a:sym typeface="Source Sans Pro"/>
              </a:defRPr>
            </a:lvl8pPr>
            <a:lvl9pPr marL="0" marR="0" lvl="8" indent="0" algn="r">
              <a:spcBef>
                <a:spcPts val="0"/>
              </a:spcBef>
              <a:buNone/>
              <a:defRPr sz="3600" b="0" i="0" u="none" strike="noStrike" cap="none">
                <a:solidFill>
                  <a:schemeClr val="l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98135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05E48206-6208-4002-9AF5-B38F54CDB384}" type="datetimeFigureOut">
              <a:rPr lang="en-US" dirty="0"/>
              <a:t>2/13/2022</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pPr marL="0" lvl="0" indent="0" algn="r" rtl="0">
              <a:spcBef>
                <a:spcPts val="0"/>
              </a:spcBef>
              <a:spcAft>
                <a:spcPts val="0"/>
              </a:spcAft>
              <a:buNone/>
            </a:pPr>
            <a:fld id="{00000000-1234-1234-1234-123412341234}"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8002121"/>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5.jpg"/><Relationship Id="rId7"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emf"/><Relationship Id="rId5" Type="http://schemas.openxmlformats.org/officeDocument/2006/relationships/image" Target="../media/image7.emf"/><Relationship Id="rId10" Type="http://schemas.openxmlformats.org/officeDocument/2006/relationships/image" Target="../media/image12.emf"/><Relationship Id="rId4" Type="http://schemas.openxmlformats.org/officeDocument/2006/relationships/image" Target="../media/image6.jpg"/><Relationship Id="rId9" Type="http://schemas.openxmlformats.org/officeDocument/2006/relationships/image" Target="../media/image11.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hyperlink" Target="https://1drv.ms/w/s!AmdEQEoXGOGHpWQe5O35HLmNIuzI"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2.png"/><Relationship Id="rId5" Type="http://schemas.microsoft.com/office/2007/relationships/hdphoto" Target="../media/hdphoto1.wdp"/><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www.heinemann.com/" TargetMode="External"/><Relationship Id="rId2" Type="http://schemas.openxmlformats.org/officeDocument/2006/relationships/hyperlink" Target="http://www.dinah.com/"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mailto:salfernandez.shn@gmail.com" TargetMode="External"/><Relationship Id="rId2" Type="http://schemas.openxmlformats.org/officeDocument/2006/relationships/hyperlink" Target="http://www.stemhappensnetwork.com/" TargetMode="External"/><Relationship Id="rId1" Type="http://schemas.openxmlformats.org/officeDocument/2006/relationships/slideLayout" Target="../slideLayouts/slideLayout7.xml"/><Relationship Id="rId4" Type="http://schemas.openxmlformats.org/officeDocument/2006/relationships/hyperlink" Target="mailto:kellilistwells.klw@gmail.com"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28.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www.ambrosiana.it/" TargetMode="External"/><Relationship Id="rId7"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jpg"/></Relationships>
</file>

<file path=ppt/slides/_rels/slide3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39.jpg"/></Relationships>
</file>

<file path=ppt/slides/_rels/slide3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s://www.youtube.com/watch?v=Gqe6WrQG-Pw" TargetMode="External"/><Relationship Id="rId2" Type="http://schemas.openxmlformats.org/officeDocument/2006/relationships/hyperlink" Target="https://youtu.be/mGBaFNVDm_k" TargetMode="External"/><Relationship Id="rId1" Type="http://schemas.openxmlformats.org/officeDocument/2006/relationships/slideLayout" Target="../slideLayouts/slideLayout7.xml"/><Relationship Id="rId4" Type="http://schemas.openxmlformats.org/officeDocument/2006/relationships/hyperlink" Target="http://lsc.cornell.edu/study-skills/cornell-note-taking-syste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7"/>
          <p:cNvSpPr/>
          <p:nvPr/>
        </p:nvSpPr>
        <p:spPr>
          <a:xfrm>
            <a:off x="228600" y="649876"/>
            <a:ext cx="8686800" cy="838199"/>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r>
              <a:rPr lang="en-US" sz="4800" b="1" i="0" u="none" strike="noStrike" cap="none" dirty="0">
                <a:solidFill>
                  <a:schemeClr val="lt1"/>
                </a:solidFill>
                <a:latin typeface="+mn-lt"/>
                <a:ea typeface="Times New Roman"/>
                <a:cs typeface="Times New Roman"/>
                <a:sym typeface="Times New Roman"/>
              </a:rPr>
              <a:t>Science Note Booking and </a:t>
            </a:r>
            <a:r>
              <a:rPr lang="en-US" sz="4800" b="1" dirty="0">
                <a:solidFill>
                  <a:schemeClr val="lt1"/>
                </a:solidFill>
                <a:latin typeface="+mn-lt"/>
                <a:ea typeface="Times New Roman"/>
                <a:cs typeface="Times New Roman"/>
                <a:sym typeface="Times New Roman"/>
              </a:rPr>
              <a:t>U</a:t>
            </a:r>
            <a:r>
              <a:rPr lang="en-US" sz="4800" b="1" i="0" u="none" strike="noStrike" cap="none" dirty="0">
                <a:solidFill>
                  <a:schemeClr val="lt1"/>
                </a:solidFill>
                <a:latin typeface="+mn-lt"/>
                <a:ea typeface="Times New Roman"/>
                <a:cs typeface="Times New Roman"/>
                <a:sym typeface="Times New Roman"/>
              </a:rPr>
              <a:t>sing </a:t>
            </a:r>
            <a:endParaRPr sz="4800" b="1" dirty="0">
              <a:latin typeface="+mn-lt"/>
            </a:endParaRPr>
          </a:p>
          <a:p>
            <a:pPr marL="0" marR="0" lvl="0" indent="0" algn="ctr" rtl="0">
              <a:lnSpc>
                <a:spcPct val="90000"/>
              </a:lnSpc>
              <a:spcBef>
                <a:spcPts val="0"/>
              </a:spcBef>
              <a:spcAft>
                <a:spcPts val="0"/>
              </a:spcAft>
              <a:buNone/>
            </a:pPr>
            <a:r>
              <a:rPr lang="en-US" sz="4800" b="1" i="0" u="none" strike="noStrike" cap="none" dirty="0">
                <a:solidFill>
                  <a:schemeClr val="lt1"/>
                </a:solidFill>
                <a:latin typeface="+mn-lt"/>
                <a:ea typeface="Times New Roman"/>
                <a:cs typeface="Times New Roman"/>
                <a:sym typeface="Times New Roman"/>
              </a:rPr>
              <a:t>Phenomena </a:t>
            </a:r>
            <a:r>
              <a:rPr lang="en-US" sz="4800" b="1" dirty="0">
                <a:solidFill>
                  <a:schemeClr val="lt1"/>
                </a:solidFill>
                <a:latin typeface="+mn-lt"/>
                <a:ea typeface="Times New Roman"/>
                <a:cs typeface="Times New Roman"/>
                <a:sym typeface="Times New Roman"/>
              </a:rPr>
              <a:t>B</a:t>
            </a:r>
            <a:r>
              <a:rPr lang="en-US" sz="4800" b="1" i="0" u="none" strike="noStrike" cap="none" dirty="0">
                <a:solidFill>
                  <a:schemeClr val="lt1"/>
                </a:solidFill>
                <a:latin typeface="+mn-lt"/>
                <a:ea typeface="Times New Roman"/>
                <a:cs typeface="Times New Roman"/>
                <a:sym typeface="Times New Roman"/>
              </a:rPr>
              <a:t>ased Investigations</a:t>
            </a:r>
            <a:endParaRPr sz="4800" b="1" dirty="0">
              <a:latin typeface="+mn-lt"/>
            </a:endParaRPr>
          </a:p>
        </p:txBody>
      </p:sp>
      <p:sp>
        <p:nvSpPr>
          <p:cNvPr id="176" name="Google Shape;176;p27"/>
          <p:cNvSpPr/>
          <p:nvPr/>
        </p:nvSpPr>
        <p:spPr>
          <a:xfrm>
            <a:off x="-114300" y="6340785"/>
            <a:ext cx="9372600" cy="596280"/>
          </a:xfrm>
          <a:prstGeom prst="rect">
            <a:avLst/>
          </a:prstGeom>
          <a:solidFill>
            <a:schemeClr val="dk1">
              <a:alpha val="52549"/>
            </a:schemeClr>
          </a:solid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77" name="Google Shape;177;p27"/>
          <p:cNvSpPr/>
          <p:nvPr/>
        </p:nvSpPr>
        <p:spPr>
          <a:xfrm>
            <a:off x="1" y="6422160"/>
            <a:ext cx="7315200" cy="438150"/>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None/>
            </a:pPr>
            <a:r>
              <a:rPr lang="en-US" sz="1600" b="1" i="1" u="none" strike="noStrike" cap="none" dirty="0">
                <a:solidFill>
                  <a:schemeClr val="bg1"/>
                </a:solidFill>
                <a:latin typeface="+mn-lt"/>
                <a:ea typeface="Calibri"/>
                <a:cs typeface="Calibri"/>
                <a:sym typeface="Calibri"/>
              </a:rPr>
              <a:t>Presenters: Dr. </a:t>
            </a:r>
            <a:r>
              <a:rPr lang="en-US" sz="1600" b="1" i="1" dirty="0">
                <a:solidFill>
                  <a:schemeClr val="bg1"/>
                </a:solidFill>
                <a:latin typeface="+mn-lt"/>
                <a:ea typeface="Calibri"/>
                <a:cs typeface="Calibri"/>
                <a:sym typeface="Calibri"/>
              </a:rPr>
              <a:t>Sal Fernandez</a:t>
            </a:r>
            <a:r>
              <a:rPr lang="en-US" sz="1600" b="0" i="0" u="none" strike="noStrike" cap="none" dirty="0">
                <a:solidFill>
                  <a:schemeClr val="lt1"/>
                </a:solidFill>
                <a:latin typeface="+mn-lt"/>
                <a:ea typeface="Source Sans Pro"/>
                <a:cs typeface="Source Sans Pro"/>
                <a:sym typeface="Source Sans Pro"/>
              </a:rPr>
              <a:t> </a:t>
            </a:r>
            <a:r>
              <a:rPr lang="en-US" sz="1600" b="1" i="1" u="none" strike="noStrike" cap="none" dirty="0">
                <a:solidFill>
                  <a:schemeClr val="lt1"/>
                </a:solidFill>
                <a:latin typeface="+mn-lt"/>
                <a:ea typeface="Source Sans Pro"/>
                <a:cs typeface="Source Sans Pro"/>
                <a:sym typeface="Source Sans Pro"/>
              </a:rPr>
              <a:t>and Ms. Kelli List Wells</a:t>
            </a:r>
            <a:endParaRPr sz="1600" b="1" i="1" u="none" strike="noStrike" cap="none" dirty="0">
              <a:solidFill>
                <a:schemeClr val="lt1"/>
              </a:solidFill>
              <a:latin typeface="+mn-lt"/>
              <a:ea typeface="Source Sans Pro"/>
              <a:cs typeface="Source Sans Pro"/>
              <a:sym typeface="Source Sans Pro"/>
            </a:endParaRPr>
          </a:p>
        </p:txBody>
      </p:sp>
      <p:sp>
        <p:nvSpPr>
          <p:cNvPr id="179" name="Google Shape;179;p27"/>
          <p:cNvSpPr/>
          <p:nvPr/>
        </p:nvSpPr>
        <p:spPr>
          <a:xfrm>
            <a:off x="7429500" y="6419850"/>
            <a:ext cx="1828800" cy="43815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None/>
            </a:pPr>
            <a:endParaRPr sz="1800" b="0" i="0" u="none" strike="noStrike" cap="none" dirty="0">
              <a:solidFill>
                <a:schemeClr val="dk1"/>
              </a:solidFill>
              <a:latin typeface="Source Sans Pro"/>
              <a:ea typeface="Source Sans Pro"/>
              <a:cs typeface="Source Sans Pro"/>
              <a:sym typeface="Source Sans Pro"/>
            </a:endParaRPr>
          </a:p>
        </p:txBody>
      </p:sp>
      <p:pic>
        <p:nvPicPr>
          <p:cNvPr id="2" name="Picture 1">
            <a:extLst>
              <a:ext uri="{FF2B5EF4-FFF2-40B4-BE49-F238E27FC236}">
                <a16:creationId xmlns:a16="http://schemas.microsoft.com/office/drawing/2014/main" id="{7922F31B-25E7-4BFA-ACF6-BB62E361F539}"/>
              </a:ext>
            </a:extLst>
          </p:cNvPr>
          <p:cNvPicPr>
            <a:picLocks noChangeAspect="1"/>
          </p:cNvPicPr>
          <p:nvPr/>
        </p:nvPicPr>
        <p:blipFill>
          <a:blip r:embed="rId3"/>
          <a:stretch>
            <a:fillRect/>
          </a:stretch>
        </p:blipFill>
        <p:spPr>
          <a:xfrm>
            <a:off x="7658054" y="6410878"/>
            <a:ext cx="1066892" cy="40846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1" name="Google Shape;211;p31"/>
          <p:cNvSpPr/>
          <p:nvPr/>
        </p:nvSpPr>
        <p:spPr>
          <a:xfrm>
            <a:off x="618564" y="91888"/>
            <a:ext cx="7971025" cy="5238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1" u="sng" strike="noStrike" cap="none" dirty="0">
                <a:solidFill>
                  <a:schemeClr val="accent5">
                    <a:lumMod val="75000"/>
                  </a:schemeClr>
                </a:solidFill>
                <a:latin typeface="+mj-lt"/>
                <a:ea typeface="Times New Roman"/>
                <a:cs typeface="Times New Roman" panose="02020603050405020304" pitchFamily="18" charset="0"/>
                <a:sym typeface="Times New Roman"/>
              </a:rPr>
              <a:t>Setting Up a Science Notebook</a:t>
            </a:r>
            <a:endParaRPr sz="4800" b="1" dirty="0">
              <a:solidFill>
                <a:schemeClr val="accent5">
                  <a:lumMod val="75000"/>
                </a:schemeClr>
              </a:solidFill>
              <a:latin typeface="+mj-lt"/>
              <a:cs typeface="Times New Roman" panose="02020603050405020304" pitchFamily="18" charset="0"/>
            </a:endParaRPr>
          </a:p>
        </p:txBody>
      </p:sp>
      <p:pic>
        <p:nvPicPr>
          <p:cNvPr id="212" name="Google Shape;212;p31" descr="Notebook Cover.png"/>
          <p:cNvPicPr preferRelativeResize="0"/>
          <p:nvPr/>
        </p:nvPicPr>
        <p:blipFill rotWithShape="1">
          <a:blip r:embed="rId3">
            <a:alphaModFix/>
          </a:blip>
          <a:srcRect/>
          <a:stretch/>
        </p:blipFill>
        <p:spPr>
          <a:xfrm>
            <a:off x="1476374" y="1066800"/>
            <a:ext cx="3705225" cy="4981575"/>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
        <p:nvSpPr>
          <p:cNvPr id="213" name="Google Shape;213;p31"/>
          <p:cNvSpPr/>
          <p:nvPr/>
        </p:nvSpPr>
        <p:spPr>
          <a:xfrm>
            <a:off x="5486400" y="1371600"/>
            <a:ext cx="3200400" cy="452431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600" b="1" i="0" u="none" strike="noStrike" cap="none" dirty="0">
                <a:solidFill>
                  <a:schemeClr val="dk1"/>
                </a:solidFill>
                <a:latin typeface="+mj-lt"/>
                <a:ea typeface="Times New Roman"/>
                <a:cs typeface="Times New Roman" panose="02020603050405020304" pitchFamily="18" charset="0"/>
                <a:sym typeface="Times New Roman"/>
              </a:rPr>
              <a:t>Composition Books, Interactive and On-line Notebooks could all be utilized</a:t>
            </a:r>
            <a:endParaRPr lang="en-US" dirty="0">
              <a:latin typeface="+mj-lt"/>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2"/>
          <p:cNvSpPr txBox="1">
            <a:spLocks noGrp="1"/>
          </p:cNvSpPr>
          <p:nvPr>
            <p:ph type="title" idx="4294967295"/>
          </p:nvPr>
        </p:nvSpPr>
        <p:spPr>
          <a:xfrm>
            <a:off x="914400" y="-246062"/>
            <a:ext cx="8229600" cy="1143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000000"/>
              </a:buClr>
              <a:buSzPts val="4600"/>
              <a:buFont typeface="Times New Roman"/>
              <a:buNone/>
            </a:pPr>
            <a:r>
              <a:rPr lang="en-US" b="1" dirty="0">
                <a:solidFill>
                  <a:srgbClr val="000000"/>
                </a:solidFill>
                <a:ea typeface="Times New Roman"/>
                <a:cs typeface="Times New Roman" panose="02020603050405020304" pitchFamily="18" charset="0"/>
                <a:sym typeface="Times New Roman"/>
              </a:rPr>
              <a:t>LET’S GET STARTED…</a:t>
            </a:r>
            <a:r>
              <a:rPr lang="en-US" b="1" dirty="0">
                <a:solidFill>
                  <a:schemeClr val="accent2"/>
                </a:solidFill>
                <a:ea typeface="Century Gothic"/>
                <a:cs typeface="Times New Roman" panose="02020603050405020304" pitchFamily="18" charset="0"/>
                <a:sym typeface="Century Gothic"/>
              </a:rPr>
              <a:t>	</a:t>
            </a:r>
            <a:endParaRPr b="1" dirty="0">
              <a:cs typeface="Times New Roman" panose="02020603050405020304" pitchFamily="18" charset="0"/>
            </a:endParaRPr>
          </a:p>
        </p:txBody>
      </p:sp>
      <p:sp>
        <p:nvSpPr>
          <p:cNvPr id="221" name="Google Shape;221;p32"/>
          <p:cNvSpPr txBox="1">
            <a:spLocks noGrp="1"/>
          </p:cNvSpPr>
          <p:nvPr>
            <p:ph type="body" idx="4294967295"/>
          </p:nvPr>
        </p:nvSpPr>
        <p:spPr>
          <a:xfrm>
            <a:off x="2335306" y="591670"/>
            <a:ext cx="4038600" cy="3124200"/>
          </a:xfrm>
          <a:prstGeom prst="rect">
            <a:avLst/>
          </a:prstGeom>
          <a:noFill/>
          <a:ln>
            <a:noFill/>
          </a:ln>
        </p:spPr>
        <p:txBody>
          <a:bodyPr spcFirstLastPara="1" wrap="square" lIns="91425" tIns="45700" rIns="91425" bIns="45700" anchor="t" anchorCtr="0">
            <a:noAutofit/>
          </a:bodyPr>
          <a:lstStyle/>
          <a:p>
            <a:pPr marL="349250" lvl="0" indent="-349250" algn="l" rtl="0">
              <a:lnSpc>
                <a:spcPct val="80000"/>
              </a:lnSpc>
              <a:spcBef>
                <a:spcPts val="0"/>
              </a:spcBef>
              <a:spcAft>
                <a:spcPts val="0"/>
              </a:spcAft>
              <a:buSzPts val="2200"/>
              <a:buFont typeface="Source Sans Pro"/>
              <a:buNone/>
            </a:pPr>
            <a:endParaRPr sz="2000" b="1" dirty="0">
              <a:solidFill>
                <a:schemeClr val="dk1"/>
              </a:solidFill>
              <a:latin typeface="+mj-lt"/>
              <a:ea typeface="Times New Roman"/>
              <a:cs typeface="Times New Roman"/>
              <a:sym typeface="Times New Roman"/>
            </a:endParaRPr>
          </a:p>
          <a:p>
            <a:pPr marL="349250" lvl="0" indent="-349250" algn="ctr" rtl="0">
              <a:lnSpc>
                <a:spcPct val="80000"/>
              </a:lnSpc>
              <a:spcBef>
                <a:spcPts val="2000"/>
              </a:spcBef>
              <a:spcAft>
                <a:spcPts val="0"/>
              </a:spcAft>
              <a:buSzPts val="2200"/>
              <a:buFont typeface="Times New Roman"/>
              <a:buNone/>
            </a:pPr>
            <a:r>
              <a:rPr lang="en-US" sz="2000" b="1" dirty="0">
                <a:solidFill>
                  <a:schemeClr val="dk1"/>
                </a:solidFill>
                <a:latin typeface="+mj-lt"/>
                <a:ea typeface="Times New Roman"/>
                <a:cs typeface="Times New Roman"/>
                <a:sym typeface="Times New Roman"/>
              </a:rPr>
              <a:t>  </a:t>
            </a:r>
            <a:r>
              <a:rPr lang="en-US" sz="2000" b="1" dirty="0">
                <a:solidFill>
                  <a:schemeClr val="dk1"/>
                </a:solidFill>
                <a:latin typeface="+mj-lt"/>
                <a:ea typeface="Times New Roman"/>
                <a:cs typeface="Times New Roman" panose="02020603050405020304" pitchFamily="18" charset="0"/>
                <a:sym typeface="Times New Roman"/>
              </a:rPr>
              <a:t>Add your name to the Cover</a:t>
            </a:r>
            <a:endParaRPr dirty="0">
              <a:latin typeface="+mj-lt"/>
              <a:cs typeface="Times New Roman" panose="02020603050405020304" pitchFamily="18" charset="0"/>
            </a:endParaRPr>
          </a:p>
          <a:p>
            <a:pPr marL="349250" lvl="0" indent="-349250" algn="ctr" rtl="0">
              <a:lnSpc>
                <a:spcPct val="80000"/>
              </a:lnSpc>
              <a:spcBef>
                <a:spcPts val="2000"/>
              </a:spcBef>
              <a:spcAft>
                <a:spcPts val="0"/>
              </a:spcAft>
              <a:buSzPts val="2200"/>
              <a:buFont typeface="Times New Roman"/>
              <a:buNone/>
            </a:pPr>
            <a:r>
              <a:rPr lang="en-US" sz="2000" b="1" dirty="0">
                <a:solidFill>
                  <a:schemeClr val="dk1"/>
                </a:solidFill>
                <a:latin typeface="+mj-lt"/>
                <a:ea typeface="Times New Roman"/>
                <a:cs typeface="Times New Roman" panose="02020603050405020304" pitchFamily="18" charset="0"/>
                <a:sym typeface="Times New Roman"/>
              </a:rPr>
              <a:t>Don’t forget to let your notebook reflect your…</a:t>
            </a:r>
            <a:endParaRPr sz="700" dirty="0">
              <a:latin typeface="+mj-lt"/>
              <a:ea typeface="Century Gothic"/>
              <a:cs typeface="Times New Roman" panose="02020603050405020304" pitchFamily="18" charset="0"/>
              <a:sym typeface="Century Gothic"/>
            </a:endParaRPr>
          </a:p>
          <a:p>
            <a:pPr marL="349250" lvl="0" indent="-349250" algn="l" rtl="0">
              <a:lnSpc>
                <a:spcPct val="80000"/>
              </a:lnSpc>
              <a:spcBef>
                <a:spcPts val="2000"/>
              </a:spcBef>
              <a:spcAft>
                <a:spcPts val="0"/>
              </a:spcAft>
              <a:buSzPts val="770"/>
              <a:buFont typeface="Source Sans Pro"/>
              <a:buNone/>
            </a:pPr>
            <a:endParaRPr sz="700" dirty="0">
              <a:latin typeface="+mj-lt"/>
              <a:ea typeface="Century Gothic"/>
              <a:cs typeface="Times New Roman" panose="02020603050405020304" pitchFamily="18" charset="0"/>
              <a:sym typeface="Century Gothic"/>
            </a:endParaRPr>
          </a:p>
          <a:p>
            <a:pPr marL="349250" lvl="0" indent="-349250" algn="l" rtl="0">
              <a:lnSpc>
                <a:spcPct val="80000"/>
              </a:lnSpc>
              <a:spcBef>
                <a:spcPts val="2000"/>
              </a:spcBef>
              <a:spcAft>
                <a:spcPts val="0"/>
              </a:spcAft>
              <a:buSzPts val="770"/>
              <a:buFont typeface="Source Sans Pro"/>
              <a:buNone/>
            </a:pPr>
            <a:endParaRPr sz="700" dirty="0">
              <a:latin typeface="+mj-lt"/>
              <a:ea typeface="Century Gothic"/>
              <a:cs typeface="Century Gothic"/>
              <a:sym typeface="Century Gothic"/>
            </a:endParaRPr>
          </a:p>
          <a:p>
            <a:pPr marL="349250" lvl="0" indent="-349250" algn="l" rtl="0">
              <a:lnSpc>
                <a:spcPct val="80000"/>
              </a:lnSpc>
              <a:spcBef>
                <a:spcPts val="2000"/>
              </a:spcBef>
              <a:spcAft>
                <a:spcPts val="0"/>
              </a:spcAft>
              <a:buSzPts val="770"/>
              <a:buFont typeface="Source Sans Pro"/>
              <a:buNone/>
            </a:pPr>
            <a:endParaRPr sz="700" dirty="0">
              <a:latin typeface="+mj-lt"/>
              <a:ea typeface="Century Gothic"/>
              <a:cs typeface="Century Gothic"/>
              <a:sym typeface="Century Gothic"/>
            </a:endParaRPr>
          </a:p>
          <a:p>
            <a:pPr marL="349250" lvl="0" indent="-349250" algn="l" rtl="0">
              <a:lnSpc>
                <a:spcPct val="80000"/>
              </a:lnSpc>
              <a:spcBef>
                <a:spcPts val="2000"/>
              </a:spcBef>
              <a:spcAft>
                <a:spcPts val="0"/>
              </a:spcAft>
              <a:buSzPts val="770"/>
              <a:buFont typeface="Source Sans Pro"/>
              <a:buNone/>
            </a:pPr>
            <a:endParaRPr sz="700" dirty="0">
              <a:latin typeface="+mj-lt"/>
              <a:ea typeface="Century Gothic"/>
              <a:cs typeface="Century Gothic"/>
              <a:sym typeface="Century Gothic"/>
            </a:endParaRPr>
          </a:p>
          <a:p>
            <a:pPr marL="349250" lvl="0" indent="-349250" algn="l" rtl="0">
              <a:lnSpc>
                <a:spcPct val="80000"/>
              </a:lnSpc>
              <a:spcBef>
                <a:spcPts val="2000"/>
              </a:spcBef>
              <a:spcAft>
                <a:spcPts val="0"/>
              </a:spcAft>
              <a:buSzPts val="550"/>
              <a:buFont typeface="Source Sans Pro"/>
              <a:buNone/>
            </a:pPr>
            <a:endParaRPr sz="500" dirty="0">
              <a:latin typeface="+mj-lt"/>
              <a:ea typeface="Century Gothic"/>
              <a:cs typeface="Century Gothic"/>
              <a:sym typeface="Century Gothic"/>
            </a:endParaRPr>
          </a:p>
          <a:p>
            <a:pPr marL="349250" lvl="0" indent="-349250" algn="l" rtl="0">
              <a:lnSpc>
                <a:spcPct val="80000"/>
              </a:lnSpc>
              <a:spcBef>
                <a:spcPts val="2000"/>
              </a:spcBef>
              <a:spcAft>
                <a:spcPts val="0"/>
              </a:spcAft>
              <a:buSzPts val="550"/>
              <a:buFont typeface="Source Sans Pro"/>
              <a:buNone/>
            </a:pPr>
            <a:endParaRPr sz="500" dirty="0">
              <a:latin typeface="+mj-lt"/>
              <a:ea typeface="Century Gothic"/>
              <a:cs typeface="Century Gothic"/>
              <a:sym typeface="Century Gothic"/>
            </a:endParaRPr>
          </a:p>
          <a:p>
            <a:pPr marL="349250" lvl="0" indent="-349250" algn="l" rtl="0">
              <a:lnSpc>
                <a:spcPct val="80000"/>
              </a:lnSpc>
              <a:spcBef>
                <a:spcPts val="2000"/>
              </a:spcBef>
              <a:spcAft>
                <a:spcPts val="0"/>
              </a:spcAft>
              <a:buSzPts val="550"/>
              <a:buFont typeface="Century Gothic"/>
              <a:buNone/>
            </a:pPr>
            <a:r>
              <a:rPr lang="en-US" sz="500" dirty="0">
                <a:latin typeface="+mj-lt"/>
                <a:ea typeface="Century Gothic"/>
                <a:cs typeface="Century Gothic"/>
                <a:sym typeface="Century Gothic"/>
              </a:rPr>
              <a:t>	</a:t>
            </a:r>
            <a:endParaRPr sz="1100" dirty="0">
              <a:latin typeface="+mj-lt"/>
              <a:ea typeface="Century Gothic"/>
              <a:cs typeface="Century Gothic"/>
              <a:sym typeface="Century Gothic"/>
            </a:endParaRPr>
          </a:p>
        </p:txBody>
      </p:sp>
      <p:pic>
        <p:nvPicPr>
          <p:cNvPr id="222" name="Google Shape;222;p32" descr="Red Marble Notebook.jpg"/>
          <p:cNvPicPr preferRelativeResize="0"/>
          <p:nvPr/>
        </p:nvPicPr>
        <p:blipFill rotWithShape="1">
          <a:blip r:embed="rId3">
            <a:alphaModFix/>
          </a:blip>
          <a:srcRect/>
          <a:stretch/>
        </p:blipFill>
        <p:spPr>
          <a:xfrm>
            <a:off x="6362495" y="1160300"/>
            <a:ext cx="2176047" cy="2925448"/>
          </a:xfrm>
          <a:prstGeom prst="rect">
            <a:avLst/>
          </a:prstGeom>
          <a:noFill/>
          <a:ln>
            <a:noFill/>
          </a:ln>
        </p:spPr>
      </p:pic>
      <p:sp>
        <p:nvSpPr>
          <p:cNvPr id="223" name="Google Shape;223;p32"/>
          <p:cNvSpPr/>
          <p:nvPr/>
        </p:nvSpPr>
        <p:spPr>
          <a:xfrm>
            <a:off x="2152651" y="3175603"/>
            <a:ext cx="4572000" cy="2057400"/>
          </a:xfrm>
          <a:prstGeom prst="rect">
            <a:avLst/>
          </a:prstGeom>
        </p:spPr>
        <p:txBody>
          <a:bodyPr>
            <a:prstTxWarp prst="textPlain">
              <a:avLst/>
            </a:prstTxWarp>
          </a:bodyPr>
          <a:lstStyle/>
          <a:p>
            <a:pPr lvl="0" algn="ctr"/>
            <a:r>
              <a:rPr b="1" i="1" dirty="0">
                <a:ln w="12700" cap="flat" cmpd="sng">
                  <a:solidFill>
                    <a:srgbClr val="EAEAEA"/>
                  </a:solidFill>
                  <a:prstDash val="solid"/>
                  <a:round/>
                  <a:headEnd type="none" w="sm" len="sm"/>
                  <a:tailEnd type="none" w="sm" len="sm"/>
                </a:ln>
                <a:gradFill>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0"/>
                </a:gradFill>
                <a:latin typeface="+mj-lt"/>
              </a:rPr>
              <a:t>ARTISTIC</a:t>
            </a:r>
            <a:br>
              <a:rPr b="1" i="1" dirty="0">
                <a:ln w="12700" cap="flat" cmpd="sng">
                  <a:solidFill>
                    <a:srgbClr val="EAEAEA"/>
                  </a:solidFill>
                  <a:prstDash val="solid"/>
                  <a:round/>
                  <a:headEnd type="none" w="sm" len="sm"/>
                  <a:tailEnd type="none" w="sm" len="sm"/>
                </a:ln>
                <a:gradFill>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0"/>
                </a:gradFill>
                <a:latin typeface="+mj-lt"/>
              </a:rPr>
            </a:br>
            <a:r>
              <a:rPr b="1" i="1" dirty="0">
                <a:ln w="12700" cap="flat" cmpd="sng">
                  <a:solidFill>
                    <a:srgbClr val="EAEAEA"/>
                  </a:solidFill>
                  <a:prstDash val="solid"/>
                  <a:round/>
                  <a:headEnd type="none" w="sm" len="sm"/>
                  <a:tailEnd type="none" w="sm" len="sm"/>
                </a:ln>
                <a:gradFill>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0"/>
                </a:gradFill>
                <a:latin typeface="+mj-lt"/>
              </a:rPr>
              <a:t>PERSONALITY</a:t>
            </a:r>
          </a:p>
        </p:txBody>
      </p:sp>
      <p:sp>
        <p:nvSpPr>
          <p:cNvPr id="225" name="Google Shape;225;p32"/>
          <p:cNvSpPr txBox="1"/>
          <p:nvPr/>
        </p:nvSpPr>
        <p:spPr>
          <a:xfrm>
            <a:off x="1259636" y="5611477"/>
            <a:ext cx="6781325"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1" i="0" u="none" strike="noStrike" cap="none" dirty="0">
                <a:solidFill>
                  <a:schemeClr val="dk1"/>
                </a:solidFill>
                <a:latin typeface="+mj-lt"/>
                <a:ea typeface="Times New Roman"/>
                <a:cs typeface="Times New Roman" panose="02020603050405020304" pitchFamily="18" charset="0"/>
                <a:sym typeface="Times New Roman"/>
              </a:rPr>
              <a:t>Why do we want to make the notebook personal?</a:t>
            </a:r>
            <a:endParaRPr sz="2400" b="1" dirty="0">
              <a:solidFill>
                <a:schemeClr val="dk1"/>
              </a:solidFill>
              <a:latin typeface="+mj-lt"/>
              <a:ea typeface="Times New Roman"/>
              <a:cs typeface="Times New Roman" panose="02020603050405020304" pitchFamily="18" charset="0"/>
              <a:sym typeface="Times New Roman"/>
            </a:endParaRPr>
          </a:p>
        </p:txBody>
      </p:sp>
      <p:pic>
        <p:nvPicPr>
          <p:cNvPr id="226" name="Google Shape;226;p32" descr="IMG_3095.JPG"/>
          <p:cNvPicPr preferRelativeResize="0"/>
          <p:nvPr/>
        </p:nvPicPr>
        <p:blipFill rotWithShape="1">
          <a:blip r:embed="rId4">
            <a:alphaModFix/>
          </a:blip>
          <a:srcRect/>
          <a:stretch/>
        </p:blipFill>
        <p:spPr>
          <a:xfrm rot="5400000">
            <a:off x="7219712" y="4116776"/>
            <a:ext cx="2057400" cy="1633810"/>
          </a:xfrm>
          <a:prstGeom prst="rect">
            <a:avLst/>
          </a:prstGeom>
          <a:noFill/>
          <a:ln>
            <a:noFill/>
          </a:ln>
        </p:spPr>
      </p:pic>
      <p:sp>
        <p:nvSpPr>
          <p:cNvPr id="3" name="TextBox 2">
            <a:extLst>
              <a:ext uri="{FF2B5EF4-FFF2-40B4-BE49-F238E27FC236}">
                <a16:creationId xmlns:a16="http://schemas.microsoft.com/office/drawing/2014/main" id="{FD4318B3-E578-474D-8EFE-F7E6FC38FD31}"/>
              </a:ext>
            </a:extLst>
          </p:cNvPr>
          <p:cNvSpPr txBox="1"/>
          <p:nvPr/>
        </p:nvSpPr>
        <p:spPr>
          <a:xfrm>
            <a:off x="217016" y="1950817"/>
            <a:ext cx="1451111" cy="954107"/>
          </a:xfrm>
          <a:prstGeom prst="rect">
            <a:avLst/>
          </a:prstGeom>
          <a:noFill/>
        </p:spPr>
        <p:txBody>
          <a:bodyPr wrap="square" rtlCol="0">
            <a:spAutoFit/>
          </a:bodyPr>
          <a:lstStyle/>
          <a:p>
            <a:r>
              <a:rPr lang="en-US" b="1" dirty="0">
                <a:latin typeface="+mj-lt"/>
                <a:cs typeface="Times New Roman" panose="02020603050405020304" pitchFamily="18" charset="0"/>
              </a:rPr>
              <a:t>Add clip art for on-line notebooks or stickies for in school notebooks </a:t>
            </a:r>
          </a:p>
        </p:txBody>
      </p:sp>
      <p:pic>
        <p:nvPicPr>
          <p:cNvPr id="4" name="Picture 3">
            <a:extLst>
              <a:ext uri="{FF2B5EF4-FFF2-40B4-BE49-F238E27FC236}">
                <a16:creationId xmlns:a16="http://schemas.microsoft.com/office/drawing/2014/main" id="{7B07905A-8615-DD42-85E9-7A62950B1C81}"/>
              </a:ext>
            </a:extLst>
          </p:cNvPr>
          <p:cNvPicPr>
            <a:picLocks noChangeAspect="1"/>
          </p:cNvPicPr>
          <p:nvPr/>
        </p:nvPicPr>
        <p:blipFill>
          <a:blip r:embed="rId5"/>
          <a:stretch>
            <a:fillRect/>
          </a:stretch>
        </p:blipFill>
        <p:spPr>
          <a:xfrm>
            <a:off x="6750827" y="3305985"/>
            <a:ext cx="1626873" cy="598996"/>
          </a:xfrm>
          <a:prstGeom prst="rect">
            <a:avLst/>
          </a:prstGeom>
        </p:spPr>
      </p:pic>
      <p:pic>
        <p:nvPicPr>
          <p:cNvPr id="5" name="Picture 4">
            <a:extLst>
              <a:ext uri="{FF2B5EF4-FFF2-40B4-BE49-F238E27FC236}">
                <a16:creationId xmlns:a16="http://schemas.microsoft.com/office/drawing/2014/main" id="{763C7D36-70FA-534F-8135-99012CD2944A}"/>
              </a:ext>
            </a:extLst>
          </p:cNvPr>
          <p:cNvPicPr>
            <a:picLocks noChangeAspect="1"/>
          </p:cNvPicPr>
          <p:nvPr/>
        </p:nvPicPr>
        <p:blipFill>
          <a:blip r:embed="rId6"/>
          <a:stretch>
            <a:fillRect/>
          </a:stretch>
        </p:blipFill>
        <p:spPr>
          <a:xfrm>
            <a:off x="6714521" y="1420723"/>
            <a:ext cx="767867" cy="507341"/>
          </a:xfrm>
          <a:prstGeom prst="rect">
            <a:avLst/>
          </a:prstGeom>
        </p:spPr>
      </p:pic>
      <p:pic>
        <p:nvPicPr>
          <p:cNvPr id="6" name="Picture 5">
            <a:extLst>
              <a:ext uri="{FF2B5EF4-FFF2-40B4-BE49-F238E27FC236}">
                <a16:creationId xmlns:a16="http://schemas.microsoft.com/office/drawing/2014/main" id="{B82C5939-94EB-4841-8B11-85927FD34704}"/>
              </a:ext>
            </a:extLst>
          </p:cNvPr>
          <p:cNvPicPr>
            <a:picLocks noChangeAspect="1"/>
          </p:cNvPicPr>
          <p:nvPr/>
        </p:nvPicPr>
        <p:blipFill>
          <a:blip r:embed="rId7"/>
          <a:stretch>
            <a:fillRect/>
          </a:stretch>
        </p:blipFill>
        <p:spPr>
          <a:xfrm>
            <a:off x="7711640" y="1420723"/>
            <a:ext cx="693660" cy="436247"/>
          </a:xfrm>
          <a:prstGeom prst="rect">
            <a:avLst/>
          </a:prstGeom>
        </p:spPr>
      </p:pic>
      <p:pic>
        <p:nvPicPr>
          <p:cNvPr id="7" name="Picture 6">
            <a:extLst>
              <a:ext uri="{FF2B5EF4-FFF2-40B4-BE49-F238E27FC236}">
                <a16:creationId xmlns:a16="http://schemas.microsoft.com/office/drawing/2014/main" id="{D7EA21E2-8A1F-0C4A-AA82-3A0A80ACBA35}"/>
              </a:ext>
            </a:extLst>
          </p:cNvPr>
          <p:cNvPicPr>
            <a:picLocks noChangeAspect="1"/>
          </p:cNvPicPr>
          <p:nvPr/>
        </p:nvPicPr>
        <p:blipFill>
          <a:blip r:embed="rId8"/>
          <a:stretch>
            <a:fillRect/>
          </a:stretch>
        </p:blipFill>
        <p:spPr>
          <a:xfrm>
            <a:off x="6866447" y="2417295"/>
            <a:ext cx="341578" cy="728009"/>
          </a:xfrm>
          <a:prstGeom prst="rect">
            <a:avLst/>
          </a:prstGeom>
        </p:spPr>
      </p:pic>
      <p:pic>
        <p:nvPicPr>
          <p:cNvPr id="8" name="Picture 7">
            <a:extLst>
              <a:ext uri="{FF2B5EF4-FFF2-40B4-BE49-F238E27FC236}">
                <a16:creationId xmlns:a16="http://schemas.microsoft.com/office/drawing/2014/main" id="{26E09696-1181-7842-A421-F8A2A5591844}"/>
              </a:ext>
            </a:extLst>
          </p:cNvPr>
          <p:cNvPicPr>
            <a:picLocks noChangeAspect="1"/>
          </p:cNvPicPr>
          <p:nvPr/>
        </p:nvPicPr>
        <p:blipFill>
          <a:blip r:embed="rId9"/>
          <a:stretch>
            <a:fillRect/>
          </a:stretch>
        </p:blipFill>
        <p:spPr>
          <a:xfrm>
            <a:off x="7819176" y="2368620"/>
            <a:ext cx="478587" cy="804896"/>
          </a:xfrm>
          <a:prstGeom prst="rect">
            <a:avLst/>
          </a:prstGeom>
        </p:spPr>
      </p:pic>
      <p:pic>
        <p:nvPicPr>
          <p:cNvPr id="10" name="Picture 9">
            <a:extLst>
              <a:ext uri="{FF2B5EF4-FFF2-40B4-BE49-F238E27FC236}">
                <a16:creationId xmlns:a16="http://schemas.microsoft.com/office/drawing/2014/main" id="{E1EFF41F-4DF0-8F4E-A4C8-CCDAD266B86A}"/>
              </a:ext>
            </a:extLst>
          </p:cNvPr>
          <p:cNvPicPr>
            <a:picLocks noChangeAspect="1"/>
          </p:cNvPicPr>
          <p:nvPr/>
        </p:nvPicPr>
        <p:blipFill>
          <a:blip r:embed="rId10"/>
          <a:stretch>
            <a:fillRect/>
          </a:stretch>
        </p:blipFill>
        <p:spPr>
          <a:xfrm>
            <a:off x="381625" y="2991756"/>
            <a:ext cx="845031" cy="95922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3"/>
          <p:cNvSpPr txBox="1">
            <a:spLocks noGrp="1"/>
          </p:cNvSpPr>
          <p:nvPr>
            <p:ph type="title" idx="4294967295"/>
          </p:nvPr>
        </p:nvSpPr>
        <p:spPr>
          <a:xfrm>
            <a:off x="569259" y="-294062"/>
            <a:ext cx="8229600" cy="1143001"/>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accent2"/>
              </a:buClr>
              <a:buSzPts val="4600"/>
              <a:buFont typeface="Times New Roman"/>
              <a:buNone/>
            </a:pPr>
            <a:r>
              <a:rPr lang="en-US" b="1" u="sng" dirty="0">
                <a:solidFill>
                  <a:schemeClr val="accent5">
                    <a:lumMod val="75000"/>
                  </a:schemeClr>
                </a:solidFill>
                <a:ea typeface="Times New Roman"/>
                <a:cs typeface="Times New Roman"/>
                <a:sym typeface="Times New Roman"/>
              </a:rPr>
              <a:t>TABLE OF CONTENTS</a:t>
            </a:r>
            <a:r>
              <a:rPr lang="en-US" b="1" dirty="0">
                <a:solidFill>
                  <a:schemeClr val="accent5">
                    <a:lumMod val="75000"/>
                  </a:schemeClr>
                </a:solidFill>
                <a:ea typeface="Times New Roman"/>
                <a:cs typeface="Times New Roman"/>
                <a:sym typeface="Times New Roman"/>
              </a:rPr>
              <a:t>	</a:t>
            </a:r>
            <a:endParaRPr dirty="0">
              <a:solidFill>
                <a:schemeClr val="accent5">
                  <a:lumMod val="75000"/>
                </a:schemeClr>
              </a:solidFill>
            </a:endParaRPr>
          </a:p>
        </p:txBody>
      </p:sp>
      <p:sp>
        <p:nvSpPr>
          <p:cNvPr id="233" name="Google Shape;233;p33"/>
          <p:cNvSpPr txBox="1">
            <a:spLocks noGrp="1"/>
          </p:cNvSpPr>
          <p:nvPr>
            <p:ph idx="4294967295"/>
          </p:nvPr>
        </p:nvSpPr>
        <p:spPr>
          <a:xfrm>
            <a:off x="838200" y="1357313"/>
            <a:ext cx="8305800" cy="4114800"/>
          </a:xfrm>
          <a:prstGeom prst="rect">
            <a:avLst/>
          </a:prstGeom>
          <a:noFill/>
          <a:ln>
            <a:noFill/>
          </a:ln>
        </p:spPr>
        <p:txBody>
          <a:bodyPr spcFirstLastPara="1" wrap="square" lIns="91425" tIns="45700" rIns="91425" bIns="45700" anchor="t" anchorCtr="0">
            <a:noAutofit/>
          </a:bodyPr>
          <a:lstStyle/>
          <a:p>
            <a:pPr marL="349250" lvl="0" indent="-349250" algn="l" rtl="0">
              <a:spcBef>
                <a:spcPts val="0"/>
              </a:spcBef>
              <a:spcAft>
                <a:spcPts val="0"/>
              </a:spcAft>
              <a:buSzPts val="2640"/>
              <a:buFont typeface="Times New Roman"/>
              <a:buNone/>
            </a:pPr>
            <a:r>
              <a:rPr lang="en-US" sz="2400" b="1" dirty="0">
                <a:latin typeface="+mj-lt"/>
                <a:ea typeface="Times New Roman"/>
                <a:cs typeface="Times New Roman"/>
                <a:sym typeface="Times New Roman"/>
              </a:rPr>
              <a:t>Use the first </a:t>
            </a:r>
            <a:r>
              <a:rPr lang="en-US" sz="2400" b="1" dirty="0">
                <a:solidFill>
                  <a:srgbClr val="FF0000"/>
                </a:solidFill>
                <a:latin typeface="+mj-lt"/>
                <a:ea typeface="Times New Roman"/>
                <a:cs typeface="Times New Roman"/>
                <a:sym typeface="Times New Roman"/>
              </a:rPr>
              <a:t>1 to 2 </a:t>
            </a:r>
            <a:r>
              <a:rPr lang="en-US" sz="2400" b="1" dirty="0">
                <a:latin typeface="+mj-lt"/>
                <a:ea typeface="Times New Roman"/>
                <a:cs typeface="Times New Roman"/>
                <a:sym typeface="Times New Roman"/>
              </a:rPr>
              <a:t>pages for the Table of Contents </a:t>
            </a:r>
          </a:p>
          <a:p>
            <a:pPr marL="349250" lvl="0" indent="-349250" algn="l" rtl="0">
              <a:spcBef>
                <a:spcPts val="0"/>
              </a:spcBef>
              <a:spcAft>
                <a:spcPts val="0"/>
              </a:spcAft>
              <a:buSzPts val="2640"/>
              <a:buFont typeface="Times New Roman"/>
              <a:buNone/>
            </a:pPr>
            <a:r>
              <a:rPr lang="en-US" sz="2400" b="1" dirty="0">
                <a:latin typeface="+mj-lt"/>
                <a:ea typeface="Times New Roman"/>
                <a:cs typeface="Times New Roman"/>
                <a:sym typeface="Times New Roman"/>
              </a:rPr>
              <a:t>         </a:t>
            </a:r>
          </a:p>
          <a:p>
            <a:pPr marL="349250" lvl="0" indent="-349250" algn="l" rtl="0">
              <a:spcBef>
                <a:spcPts val="0"/>
              </a:spcBef>
              <a:spcAft>
                <a:spcPts val="0"/>
              </a:spcAft>
              <a:buSzPts val="2640"/>
              <a:buFont typeface="Times New Roman"/>
              <a:buNone/>
            </a:pPr>
            <a:r>
              <a:rPr lang="en-US" sz="2400" b="1" dirty="0">
                <a:solidFill>
                  <a:schemeClr val="accent5">
                    <a:lumMod val="75000"/>
                  </a:schemeClr>
                </a:solidFill>
                <a:latin typeface="+mj-lt"/>
                <a:ea typeface="Times New Roman"/>
                <a:cs typeface="Times New Roman"/>
                <a:sym typeface="Times New Roman"/>
              </a:rPr>
              <a:t>DATE                               ACTIVITY                                     PAGE #</a:t>
            </a:r>
            <a:endParaRPr dirty="0">
              <a:solidFill>
                <a:schemeClr val="accent5">
                  <a:lumMod val="75000"/>
                </a:schemeClr>
              </a:solidFill>
              <a:latin typeface="+mj-lt"/>
            </a:endParaRPr>
          </a:p>
        </p:txBody>
      </p:sp>
      <p:cxnSp>
        <p:nvCxnSpPr>
          <p:cNvPr id="234" name="Google Shape;234;p33"/>
          <p:cNvCxnSpPr/>
          <p:nvPr/>
        </p:nvCxnSpPr>
        <p:spPr>
          <a:xfrm>
            <a:off x="2146495" y="2627263"/>
            <a:ext cx="0" cy="3581400"/>
          </a:xfrm>
          <a:prstGeom prst="straightConnector1">
            <a:avLst/>
          </a:prstGeom>
          <a:noFill/>
          <a:ln w="9525" cap="flat" cmpd="sng">
            <a:solidFill>
              <a:schemeClr val="dk1"/>
            </a:solidFill>
            <a:prstDash val="solid"/>
            <a:round/>
            <a:headEnd type="none" w="med" len="med"/>
            <a:tailEnd type="none" w="med" len="med"/>
          </a:ln>
        </p:spPr>
      </p:cxnSp>
      <p:cxnSp>
        <p:nvCxnSpPr>
          <p:cNvPr id="235" name="Google Shape;235;p33"/>
          <p:cNvCxnSpPr/>
          <p:nvPr/>
        </p:nvCxnSpPr>
        <p:spPr>
          <a:xfrm>
            <a:off x="7162800" y="2627263"/>
            <a:ext cx="0" cy="3581400"/>
          </a:xfrm>
          <a:prstGeom prst="straightConnector1">
            <a:avLst/>
          </a:prstGeom>
          <a:noFill/>
          <a:ln w="9525" cap="flat" cmpd="sng">
            <a:solidFill>
              <a:schemeClr val="dk1"/>
            </a:solidFill>
            <a:prstDash val="solid"/>
            <a:round/>
            <a:headEnd type="none" w="med" len="med"/>
            <a:tailEnd type="none" w="med" len="med"/>
          </a:ln>
        </p:spPr>
      </p:cxnSp>
      <p:cxnSp>
        <p:nvCxnSpPr>
          <p:cNvPr id="236" name="Google Shape;236;p33"/>
          <p:cNvCxnSpPr/>
          <p:nvPr/>
        </p:nvCxnSpPr>
        <p:spPr>
          <a:xfrm>
            <a:off x="685658" y="2627263"/>
            <a:ext cx="0" cy="35814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33"/>
          <p:cNvCxnSpPr/>
          <p:nvPr/>
        </p:nvCxnSpPr>
        <p:spPr>
          <a:xfrm>
            <a:off x="8915258" y="2627263"/>
            <a:ext cx="0" cy="3581400"/>
          </a:xfrm>
          <a:prstGeom prst="straightConnector1">
            <a:avLst/>
          </a:prstGeom>
          <a:noFill/>
          <a:ln w="9525" cap="flat" cmpd="sng">
            <a:solidFill>
              <a:schemeClr val="dk1"/>
            </a:solidFill>
            <a:prstDash val="solid"/>
            <a:round/>
            <a:headEnd type="none" w="med" len="med"/>
            <a:tailEnd type="none" w="med" len="med"/>
          </a:ln>
        </p:spPr>
      </p:cxnSp>
      <p:cxnSp>
        <p:nvCxnSpPr>
          <p:cNvPr id="238" name="Google Shape;238;p33"/>
          <p:cNvCxnSpPr/>
          <p:nvPr/>
        </p:nvCxnSpPr>
        <p:spPr>
          <a:xfrm>
            <a:off x="685658" y="2627263"/>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239" name="Google Shape;239;p33"/>
          <p:cNvCxnSpPr>
            <a:cxnSpLocks/>
          </p:cNvCxnSpPr>
          <p:nvPr/>
        </p:nvCxnSpPr>
        <p:spPr>
          <a:xfrm>
            <a:off x="685658" y="3202231"/>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241" name="Google Shape;241;p33"/>
          <p:cNvCxnSpPr>
            <a:cxnSpLocks/>
          </p:cNvCxnSpPr>
          <p:nvPr/>
        </p:nvCxnSpPr>
        <p:spPr>
          <a:xfrm>
            <a:off x="685658" y="3804350"/>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242" name="Google Shape;242;p33"/>
          <p:cNvCxnSpPr>
            <a:cxnSpLocks/>
          </p:cNvCxnSpPr>
          <p:nvPr/>
        </p:nvCxnSpPr>
        <p:spPr>
          <a:xfrm>
            <a:off x="685658" y="4338948"/>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243" name="Google Shape;243;p33"/>
          <p:cNvCxnSpPr>
            <a:cxnSpLocks/>
          </p:cNvCxnSpPr>
          <p:nvPr/>
        </p:nvCxnSpPr>
        <p:spPr>
          <a:xfrm>
            <a:off x="685658" y="4898205"/>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244" name="Google Shape;244;p33"/>
          <p:cNvCxnSpPr>
            <a:cxnSpLocks/>
          </p:cNvCxnSpPr>
          <p:nvPr/>
        </p:nvCxnSpPr>
        <p:spPr>
          <a:xfrm>
            <a:off x="685800" y="5588285"/>
            <a:ext cx="8229458" cy="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4"/>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a:t>
            </a:fld>
            <a:endParaRPr/>
          </a:p>
        </p:txBody>
      </p:sp>
      <p:sp>
        <p:nvSpPr>
          <p:cNvPr id="251" name="Google Shape;251;p34"/>
          <p:cNvSpPr/>
          <p:nvPr/>
        </p:nvSpPr>
        <p:spPr>
          <a:xfrm>
            <a:off x="-367553" y="0"/>
            <a:ext cx="9822329" cy="52322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1" u="sng" dirty="0">
                <a:solidFill>
                  <a:schemeClr val="accent2"/>
                </a:solidFill>
                <a:latin typeface="+mj-lt"/>
                <a:ea typeface="Times New Roman"/>
                <a:cs typeface="Times New Roman" panose="02020603050405020304" pitchFamily="18" charset="0"/>
                <a:sym typeface="Times New Roman"/>
              </a:rPr>
              <a:t>A Student’s Table of Contents Sample</a:t>
            </a:r>
            <a:endParaRPr lang="en-US" sz="4800" b="1" u="sng" dirty="0">
              <a:solidFill>
                <a:schemeClr val="accent2"/>
              </a:solidFill>
              <a:latin typeface="+mj-lt"/>
              <a:cs typeface="Times New Roman" panose="02020603050405020304" pitchFamily="18" charset="0"/>
            </a:endParaRPr>
          </a:p>
        </p:txBody>
      </p:sp>
      <p:pic>
        <p:nvPicPr>
          <p:cNvPr id="2" name="Picture 1">
            <a:extLst>
              <a:ext uri="{FF2B5EF4-FFF2-40B4-BE49-F238E27FC236}">
                <a16:creationId xmlns:a16="http://schemas.microsoft.com/office/drawing/2014/main" id="{98E4F16B-983B-4F0B-A38B-B60DF8D116E5}"/>
              </a:ext>
            </a:extLst>
          </p:cNvPr>
          <p:cNvPicPr>
            <a:picLocks noChangeAspect="1"/>
          </p:cNvPicPr>
          <p:nvPr/>
        </p:nvPicPr>
        <p:blipFill>
          <a:blip r:embed="rId3"/>
          <a:stretch>
            <a:fillRect/>
          </a:stretch>
        </p:blipFill>
        <p:spPr>
          <a:xfrm>
            <a:off x="103048" y="6449533"/>
            <a:ext cx="1066892" cy="408467"/>
          </a:xfrm>
          <a:prstGeom prst="rect">
            <a:avLst/>
          </a:prstGeom>
        </p:spPr>
      </p:pic>
      <p:pic>
        <p:nvPicPr>
          <p:cNvPr id="4" name="Picture 3">
            <a:extLst>
              <a:ext uri="{FF2B5EF4-FFF2-40B4-BE49-F238E27FC236}">
                <a16:creationId xmlns:a16="http://schemas.microsoft.com/office/drawing/2014/main" id="{CA4F1C70-956B-40B5-B636-683F9637B604}"/>
              </a:ext>
            </a:extLst>
          </p:cNvPr>
          <p:cNvPicPr>
            <a:picLocks noChangeAspect="1"/>
          </p:cNvPicPr>
          <p:nvPr/>
        </p:nvPicPr>
        <p:blipFill>
          <a:blip r:embed="rId4"/>
          <a:stretch>
            <a:fillRect/>
          </a:stretch>
        </p:blipFill>
        <p:spPr>
          <a:xfrm>
            <a:off x="0" y="834706"/>
            <a:ext cx="9144000" cy="518858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C0A642C-D9D9-114C-A43B-8F7E08C0064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6</a:t>
            </a:fld>
            <a:endParaRPr lang="en-US"/>
          </a:p>
        </p:txBody>
      </p:sp>
      <p:sp>
        <p:nvSpPr>
          <p:cNvPr id="2" name="Title 1">
            <a:extLst>
              <a:ext uri="{FF2B5EF4-FFF2-40B4-BE49-F238E27FC236}">
                <a16:creationId xmlns:a16="http://schemas.microsoft.com/office/drawing/2014/main" id="{BE53411F-8013-7441-BAF7-D57BF12D7BDF}"/>
              </a:ext>
            </a:extLst>
          </p:cNvPr>
          <p:cNvSpPr>
            <a:spLocks noGrp="1"/>
          </p:cNvSpPr>
          <p:nvPr>
            <p:ph type="title" idx="4294967295"/>
          </p:nvPr>
        </p:nvSpPr>
        <p:spPr>
          <a:xfrm>
            <a:off x="-474290" y="279307"/>
            <a:ext cx="10501313" cy="1450975"/>
          </a:xfrm>
        </p:spPr>
        <p:txBody>
          <a:bodyPr>
            <a:normAutofit fontScale="90000"/>
          </a:bodyPr>
          <a:lstStyle/>
          <a:p>
            <a:pPr algn="ctr"/>
            <a:r>
              <a:rPr lang="en-US" sz="5300" b="1" u="sng" dirty="0">
                <a:solidFill>
                  <a:schemeClr val="accent5">
                    <a:lumMod val="75000"/>
                  </a:schemeClr>
                </a:solidFill>
                <a:ea typeface="Times New Roman"/>
                <a:cs typeface="Times New Roman" panose="02020603050405020304" pitchFamily="18" charset="0"/>
                <a:sym typeface="Times New Roman"/>
              </a:rPr>
              <a:t>Student Contract and/or</a:t>
            </a:r>
            <a:br>
              <a:rPr lang="en-US" sz="5300" b="1" u="sng" dirty="0">
                <a:solidFill>
                  <a:schemeClr val="accent5">
                    <a:lumMod val="75000"/>
                  </a:schemeClr>
                </a:solidFill>
                <a:ea typeface="Times New Roman"/>
                <a:cs typeface="Times New Roman" panose="02020603050405020304" pitchFamily="18" charset="0"/>
                <a:sym typeface="Times New Roman"/>
              </a:rPr>
            </a:br>
            <a:r>
              <a:rPr lang="en-US" sz="5300" b="1" u="sng" dirty="0">
                <a:solidFill>
                  <a:schemeClr val="accent5">
                    <a:lumMod val="75000"/>
                  </a:schemeClr>
                </a:solidFill>
                <a:ea typeface="Times New Roman"/>
                <a:cs typeface="Times New Roman" panose="02020603050405020304" pitchFamily="18" charset="0"/>
                <a:sym typeface="Times New Roman"/>
              </a:rPr>
              <a:t> Safety Contract</a:t>
            </a:r>
            <a:br>
              <a:rPr lang="en-US" sz="6600" b="1" dirty="0">
                <a:solidFill>
                  <a:schemeClr val="accent5">
                    <a:lumMod val="75000"/>
                  </a:schemeClr>
                </a:solidFill>
                <a:ea typeface="Times New Roman"/>
                <a:cs typeface="Times New Roman" panose="02020603050405020304" pitchFamily="18" charset="0"/>
                <a:sym typeface="Times New Roman"/>
              </a:rPr>
            </a:br>
            <a:r>
              <a:rPr lang="en-US" sz="3600" b="1" dirty="0">
                <a:solidFill>
                  <a:schemeClr val="accent5">
                    <a:lumMod val="75000"/>
                  </a:schemeClr>
                </a:solidFill>
                <a:ea typeface="Times New Roman"/>
                <a:cs typeface="Times New Roman" panose="02020603050405020304" pitchFamily="18" charset="0"/>
                <a:sym typeface="Times New Roman"/>
              </a:rPr>
              <a:t>Front Cover of the Book</a:t>
            </a:r>
            <a:endParaRPr lang="en-US" b="1" dirty="0">
              <a:cs typeface="Times New Roman" panose="02020603050405020304" pitchFamily="18" charset="0"/>
            </a:endParaRPr>
          </a:p>
        </p:txBody>
      </p:sp>
      <p:sp>
        <p:nvSpPr>
          <p:cNvPr id="3" name="Content Placeholder 2">
            <a:extLst>
              <a:ext uri="{FF2B5EF4-FFF2-40B4-BE49-F238E27FC236}">
                <a16:creationId xmlns:a16="http://schemas.microsoft.com/office/drawing/2014/main" id="{234623FE-9EA6-EB46-A40B-28D57FDF2814}"/>
              </a:ext>
            </a:extLst>
          </p:cNvPr>
          <p:cNvSpPr>
            <a:spLocks noGrp="1"/>
          </p:cNvSpPr>
          <p:nvPr>
            <p:ph idx="4294967295"/>
          </p:nvPr>
        </p:nvSpPr>
        <p:spPr>
          <a:xfrm>
            <a:off x="499503" y="1651373"/>
            <a:ext cx="8276944" cy="4771839"/>
          </a:xfrm>
        </p:spPr>
        <p:txBody>
          <a:bodyPr>
            <a:normAutofit fontScale="32500" lnSpcReduction="20000"/>
          </a:bodyPr>
          <a:lstStyle/>
          <a:p>
            <a:pPr marL="0" indent="0">
              <a:lnSpc>
                <a:spcPct val="120000"/>
              </a:lnSpc>
              <a:spcBef>
                <a:spcPct val="0"/>
              </a:spcBef>
              <a:buFontTx/>
              <a:buNone/>
            </a:pPr>
            <a:r>
              <a:rPr lang="en-US" sz="3800" b="1" dirty="0">
                <a:latin typeface="+mj-lt"/>
                <a:cs typeface="Calibri" charset="0"/>
              </a:rPr>
              <a:t>How Do I Know I Did A Good Job?</a:t>
            </a:r>
          </a:p>
          <a:p>
            <a:pPr marL="0" indent="0">
              <a:lnSpc>
                <a:spcPct val="120000"/>
              </a:lnSpc>
              <a:spcBef>
                <a:spcPct val="0"/>
              </a:spcBef>
              <a:buFontTx/>
              <a:buNone/>
            </a:pPr>
            <a:endParaRPr lang="en-US" sz="3800" dirty="0">
              <a:latin typeface="+mj-lt"/>
              <a:cs typeface="Calibri" charset="0"/>
            </a:endParaRPr>
          </a:p>
          <a:p>
            <a:pPr marL="0" indent="0">
              <a:lnSpc>
                <a:spcPct val="120000"/>
              </a:lnSpc>
              <a:spcBef>
                <a:spcPct val="0"/>
              </a:spcBef>
            </a:pPr>
            <a:r>
              <a:rPr lang="en-US" sz="3800" b="1" dirty="0">
                <a:latin typeface="+mj-lt"/>
                <a:cs typeface="Calibri" charset="0"/>
              </a:rPr>
              <a:t>*I respected myself and others.</a:t>
            </a:r>
            <a:endParaRPr lang="en-US" sz="3800" dirty="0">
              <a:latin typeface="+mj-lt"/>
              <a:cs typeface="Calibri" charset="0"/>
            </a:endParaRPr>
          </a:p>
          <a:p>
            <a:pPr marL="0" indent="0">
              <a:lnSpc>
                <a:spcPct val="120000"/>
              </a:lnSpc>
              <a:spcBef>
                <a:spcPct val="0"/>
              </a:spcBef>
            </a:pPr>
            <a:r>
              <a:rPr lang="en-US" sz="3800" b="1" dirty="0">
                <a:latin typeface="+mj-lt"/>
                <a:cs typeface="Calibri" charset="0"/>
              </a:rPr>
              <a:t>*I was prepared to learn and think.</a:t>
            </a:r>
            <a:endParaRPr lang="en-US" sz="3800" dirty="0">
              <a:latin typeface="+mj-lt"/>
              <a:cs typeface="Calibri" charset="0"/>
            </a:endParaRPr>
          </a:p>
          <a:p>
            <a:pPr marL="0" indent="0">
              <a:lnSpc>
                <a:spcPct val="120000"/>
              </a:lnSpc>
              <a:spcBef>
                <a:spcPct val="0"/>
              </a:spcBef>
            </a:pPr>
            <a:r>
              <a:rPr lang="en-US" sz="3800" b="1" dirty="0">
                <a:latin typeface="+mj-lt"/>
                <a:cs typeface="Calibri" charset="0"/>
              </a:rPr>
              <a:t>*I listened to and followed directions.</a:t>
            </a:r>
            <a:endParaRPr lang="en-US" sz="3800" dirty="0">
              <a:latin typeface="+mj-lt"/>
              <a:cs typeface="Times New Roman" charset="0"/>
            </a:endParaRPr>
          </a:p>
          <a:p>
            <a:pPr marL="0" indent="0">
              <a:lnSpc>
                <a:spcPct val="120000"/>
              </a:lnSpc>
              <a:spcBef>
                <a:spcPct val="0"/>
              </a:spcBef>
            </a:pPr>
            <a:r>
              <a:rPr lang="en-US" sz="3800" b="1" dirty="0">
                <a:latin typeface="+mj-lt"/>
              </a:rPr>
              <a:t>*I worked hard and did my very best.</a:t>
            </a:r>
            <a:endParaRPr lang="en-US" sz="3800" dirty="0">
              <a:latin typeface="+mj-lt"/>
              <a:cs typeface="Times New Roman" charset="0"/>
            </a:endParaRPr>
          </a:p>
          <a:p>
            <a:pPr marL="0" indent="0">
              <a:lnSpc>
                <a:spcPct val="120000"/>
              </a:lnSpc>
              <a:spcBef>
                <a:spcPct val="0"/>
              </a:spcBef>
            </a:pPr>
            <a:r>
              <a:rPr lang="en-US" sz="3800" b="1" dirty="0">
                <a:latin typeface="+mj-lt"/>
              </a:rPr>
              <a:t>*I stayed focused on my work.</a:t>
            </a:r>
            <a:endParaRPr lang="en-US" sz="3800" dirty="0">
              <a:latin typeface="+mj-lt"/>
              <a:cs typeface="Times New Roman" charset="0"/>
            </a:endParaRPr>
          </a:p>
          <a:p>
            <a:pPr marL="0" indent="0">
              <a:lnSpc>
                <a:spcPct val="120000"/>
              </a:lnSpc>
              <a:spcBef>
                <a:spcPct val="0"/>
              </a:spcBef>
            </a:pPr>
            <a:r>
              <a:rPr lang="en-US" sz="3800" b="1" dirty="0">
                <a:latin typeface="+mj-lt"/>
              </a:rPr>
              <a:t>*I cooperated and shared with my partners.</a:t>
            </a:r>
            <a:endParaRPr lang="en-US" sz="3800" dirty="0">
              <a:latin typeface="+mj-lt"/>
              <a:cs typeface="Times New Roman" charset="0"/>
            </a:endParaRPr>
          </a:p>
          <a:p>
            <a:pPr marL="0" indent="0">
              <a:lnSpc>
                <a:spcPct val="120000"/>
              </a:lnSpc>
              <a:spcBef>
                <a:spcPct val="0"/>
              </a:spcBef>
            </a:pPr>
            <a:r>
              <a:rPr lang="en-US" sz="3800" b="1" dirty="0">
                <a:latin typeface="+mj-lt"/>
              </a:rPr>
              <a:t>*I took chances in thinking and shared my thoughts.</a:t>
            </a:r>
            <a:endParaRPr lang="en-US" sz="3800" dirty="0">
              <a:latin typeface="+mj-lt"/>
              <a:cs typeface="Times New Roman" charset="0"/>
            </a:endParaRPr>
          </a:p>
          <a:p>
            <a:pPr marL="0" indent="0">
              <a:lnSpc>
                <a:spcPct val="120000"/>
              </a:lnSpc>
              <a:spcBef>
                <a:spcPct val="0"/>
              </a:spcBef>
            </a:pPr>
            <a:r>
              <a:rPr lang="en-US" sz="3800" b="1" dirty="0">
                <a:latin typeface="+mj-lt"/>
              </a:rPr>
              <a:t>*I listened to the answers of other students.</a:t>
            </a:r>
            <a:endParaRPr lang="en-US" sz="3800" dirty="0">
              <a:latin typeface="+mj-lt"/>
              <a:cs typeface="Times New Roman" charset="0"/>
            </a:endParaRPr>
          </a:p>
          <a:p>
            <a:pPr marL="0" indent="0">
              <a:lnSpc>
                <a:spcPct val="120000"/>
              </a:lnSpc>
              <a:spcBef>
                <a:spcPct val="0"/>
              </a:spcBef>
            </a:pPr>
            <a:r>
              <a:rPr lang="en-US" sz="3800" b="1" dirty="0">
                <a:latin typeface="+mj-lt"/>
              </a:rPr>
              <a:t>*I filled out all parts of my notebook:</a:t>
            </a:r>
            <a:endParaRPr lang="en-US" sz="3800" dirty="0">
              <a:latin typeface="+mj-lt"/>
              <a:cs typeface="Times New Roman" charset="0"/>
            </a:endParaRPr>
          </a:p>
          <a:p>
            <a:pPr marL="457200" lvl="1" indent="0">
              <a:lnSpc>
                <a:spcPct val="120000"/>
              </a:lnSpc>
              <a:spcBef>
                <a:spcPct val="0"/>
              </a:spcBef>
              <a:buFont typeface="Courier New" charset="0"/>
              <a:buChar char="□"/>
            </a:pPr>
            <a:r>
              <a:rPr lang="en-US" sz="3800" b="1" dirty="0">
                <a:latin typeface="+mj-lt"/>
              </a:rPr>
              <a:t> Table of Contents</a:t>
            </a:r>
            <a:endParaRPr lang="en-US" sz="3800" dirty="0">
              <a:latin typeface="+mj-lt"/>
              <a:cs typeface="Times New Roman" charset="0"/>
            </a:endParaRPr>
          </a:p>
          <a:p>
            <a:pPr marL="457200" lvl="1" indent="0">
              <a:lnSpc>
                <a:spcPct val="120000"/>
              </a:lnSpc>
              <a:spcBef>
                <a:spcPct val="0"/>
              </a:spcBef>
              <a:buFont typeface="Courier New" charset="0"/>
              <a:buChar char="□"/>
            </a:pPr>
            <a:r>
              <a:rPr lang="en-US" sz="3800" b="1" dirty="0">
                <a:latin typeface="+mj-lt"/>
              </a:rPr>
              <a:t> Title</a:t>
            </a:r>
            <a:endParaRPr lang="en-US" sz="3800" dirty="0">
              <a:latin typeface="+mj-lt"/>
              <a:cs typeface="Times New Roman" charset="0"/>
            </a:endParaRPr>
          </a:p>
          <a:p>
            <a:pPr marL="457200" lvl="1" indent="0">
              <a:lnSpc>
                <a:spcPct val="120000"/>
              </a:lnSpc>
              <a:spcBef>
                <a:spcPct val="0"/>
              </a:spcBef>
              <a:buFont typeface="Courier New" charset="0"/>
              <a:buChar char="□"/>
            </a:pPr>
            <a:r>
              <a:rPr lang="en-US" sz="3800" b="1" dirty="0">
                <a:latin typeface="+mj-lt"/>
              </a:rPr>
              <a:t> Started with a topic sentence</a:t>
            </a:r>
            <a:endParaRPr lang="en-US" sz="3800" dirty="0">
              <a:latin typeface="+mj-lt"/>
              <a:cs typeface="Times New Roman" charset="0"/>
            </a:endParaRPr>
          </a:p>
          <a:p>
            <a:pPr marL="457200" lvl="1" indent="0">
              <a:lnSpc>
                <a:spcPct val="120000"/>
              </a:lnSpc>
              <a:spcBef>
                <a:spcPct val="0"/>
              </a:spcBef>
              <a:buFont typeface="Courier New" charset="0"/>
              <a:buChar char="□"/>
            </a:pPr>
            <a:r>
              <a:rPr lang="en-US" sz="3800" b="1" dirty="0">
                <a:latin typeface="+mj-lt"/>
              </a:rPr>
              <a:t> Vocabulary words entered in the index.</a:t>
            </a:r>
            <a:endParaRPr lang="en-US" sz="3800" dirty="0">
              <a:latin typeface="+mj-lt"/>
              <a:cs typeface="Times New Roman" charset="0"/>
            </a:endParaRPr>
          </a:p>
          <a:p>
            <a:pPr marL="0" indent="0">
              <a:lnSpc>
                <a:spcPct val="120000"/>
              </a:lnSpc>
              <a:spcBef>
                <a:spcPct val="0"/>
              </a:spcBef>
            </a:pPr>
            <a:r>
              <a:rPr lang="en-US" sz="3800" b="1" dirty="0">
                <a:latin typeface="+mj-lt"/>
              </a:rPr>
              <a:t>*I made careful and thorough observations.</a:t>
            </a:r>
            <a:endParaRPr lang="en-US" sz="3800" dirty="0">
              <a:latin typeface="+mj-lt"/>
              <a:cs typeface="Times New Roman" charset="0"/>
            </a:endParaRPr>
          </a:p>
          <a:p>
            <a:pPr marL="0" indent="0">
              <a:lnSpc>
                <a:spcPct val="120000"/>
              </a:lnSpc>
              <a:spcBef>
                <a:spcPct val="0"/>
              </a:spcBef>
            </a:pPr>
            <a:r>
              <a:rPr lang="en-US" sz="3800" b="1" dirty="0">
                <a:latin typeface="+mj-lt"/>
              </a:rPr>
              <a:t>*I wrote, drew, and labeled my observations.</a:t>
            </a:r>
            <a:endParaRPr lang="en-US" sz="3800" dirty="0">
              <a:latin typeface="+mj-lt"/>
              <a:cs typeface="Times New Roman" charset="0"/>
            </a:endParaRPr>
          </a:p>
          <a:p>
            <a:pPr marL="0" indent="0">
              <a:lnSpc>
                <a:spcPct val="120000"/>
              </a:lnSpc>
              <a:spcBef>
                <a:spcPct val="0"/>
              </a:spcBef>
            </a:pPr>
            <a:r>
              <a:rPr lang="en-US" sz="3800" b="1" dirty="0">
                <a:latin typeface="+mj-lt"/>
              </a:rPr>
              <a:t>*I reread and checked my writing for errors and made corrections.</a:t>
            </a:r>
            <a:endParaRPr lang="en-US" sz="3800" dirty="0">
              <a:latin typeface="+mj-lt"/>
              <a:cs typeface="Times New Roman" charset="0"/>
            </a:endParaRPr>
          </a:p>
          <a:p>
            <a:pPr marL="0" indent="0">
              <a:lnSpc>
                <a:spcPct val="120000"/>
              </a:lnSpc>
              <a:spcBef>
                <a:spcPct val="0"/>
              </a:spcBef>
            </a:pPr>
            <a:r>
              <a:rPr lang="en-US" sz="3800" b="1" dirty="0">
                <a:latin typeface="+mj-lt"/>
              </a:rPr>
              <a:t>*I protected the animals in the lab.</a:t>
            </a:r>
            <a:endParaRPr lang="en-US" sz="3800" dirty="0">
              <a:latin typeface="+mj-lt"/>
              <a:cs typeface="Times New Roman" charset="0"/>
            </a:endParaRPr>
          </a:p>
          <a:p>
            <a:pPr marL="0" indent="0">
              <a:lnSpc>
                <a:spcPct val="120000"/>
              </a:lnSpc>
              <a:spcBef>
                <a:spcPct val="0"/>
              </a:spcBef>
            </a:pPr>
            <a:r>
              <a:rPr lang="en-US" sz="3800" b="1" dirty="0">
                <a:latin typeface="+mj-lt"/>
              </a:rPr>
              <a:t>*I used science materials carefully and left my table clean and the way I found it.</a:t>
            </a:r>
            <a:endParaRPr lang="en-US" sz="3800" dirty="0">
              <a:latin typeface="+mj-lt"/>
              <a:cs typeface="Times New Roman" charset="0"/>
            </a:endParaRPr>
          </a:p>
          <a:p>
            <a:pPr marL="0" indent="0">
              <a:lnSpc>
                <a:spcPct val="120000"/>
              </a:lnSpc>
              <a:spcBef>
                <a:spcPct val="0"/>
              </a:spcBef>
            </a:pPr>
            <a:r>
              <a:rPr lang="en-US" sz="3800" b="1" dirty="0">
                <a:latin typeface="+mj-lt"/>
              </a:rPr>
              <a:t>*I learned and had fun!</a:t>
            </a:r>
            <a:endParaRPr lang="en-US" sz="3800" dirty="0">
              <a:latin typeface="+mj-lt"/>
              <a:cs typeface="Times New Roman" charset="0"/>
            </a:endParaRPr>
          </a:p>
          <a:p>
            <a:endParaRPr lang="en-US" dirty="0"/>
          </a:p>
        </p:txBody>
      </p:sp>
    </p:spTree>
    <p:extLst>
      <p:ext uri="{BB962C8B-B14F-4D97-AF65-F5344CB8AC3E}">
        <p14:creationId xmlns:p14="http://schemas.microsoft.com/office/powerpoint/2010/main" val="1101406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37"/>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a:t>
            </a:fld>
            <a:endParaRPr/>
          </a:p>
        </p:txBody>
      </p:sp>
      <p:pic>
        <p:nvPicPr>
          <p:cNvPr id="273" name="Google Shape;273;p37"/>
          <p:cNvPicPr preferRelativeResize="0"/>
          <p:nvPr/>
        </p:nvPicPr>
        <p:blipFill rotWithShape="1">
          <a:blip r:embed="rId3">
            <a:alphaModFix/>
          </a:blip>
          <a:srcRect/>
          <a:stretch/>
        </p:blipFill>
        <p:spPr>
          <a:xfrm>
            <a:off x="1814513" y="857938"/>
            <a:ext cx="5682192" cy="5409512"/>
          </a:xfrm>
          <a:prstGeom prst="rect">
            <a:avLst/>
          </a:prstGeom>
          <a:noFill/>
          <a:ln>
            <a:noFill/>
          </a:ln>
        </p:spPr>
      </p:pic>
      <p:sp>
        <p:nvSpPr>
          <p:cNvPr id="274" name="Google Shape;274;p37"/>
          <p:cNvSpPr/>
          <p:nvPr/>
        </p:nvSpPr>
        <p:spPr>
          <a:xfrm>
            <a:off x="1044388" y="0"/>
            <a:ext cx="7328647" cy="52322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1" u="sng" dirty="0">
                <a:solidFill>
                  <a:schemeClr val="accent5">
                    <a:lumMod val="75000"/>
                  </a:schemeClr>
                </a:solidFill>
                <a:latin typeface="+mj-lt"/>
                <a:ea typeface="Times New Roman"/>
                <a:cs typeface="Times New Roman"/>
                <a:sym typeface="Times New Roman"/>
              </a:rPr>
              <a:t>Science Notebook Rubric</a:t>
            </a:r>
            <a:endParaRPr sz="4800" b="1" u="sng" dirty="0">
              <a:solidFill>
                <a:schemeClr val="accent5">
                  <a:lumMod val="75000"/>
                </a:schemeClr>
              </a:solidFill>
              <a:latin typeface="+mj-lt"/>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pic>
        <p:nvPicPr>
          <p:cNvPr id="289" name="Google Shape;289;p39" descr="IMG_3096.JPG"/>
          <p:cNvPicPr preferRelativeResize="0"/>
          <p:nvPr/>
        </p:nvPicPr>
        <p:blipFill rotWithShape="1">
          <a:blip r:embed="rId3">
            <a:alphaModFix/>
          </a:blip>
          <a:srcRect/>
          <a:stretch/>
        </p:blipFill>
        <p:spPr>
          <a:xfrm rot="5400000">
            <a:off x="1934740" y="1485295"/>
            <a:ext cx="5326997" cy="4256926"/>
          </a:xfrm>
          <a:prstGeom prst="rect">
            <a:avLst/>
          </a:prstGeom>
          <a:noFill/>
          <a:ln>
            <a:noFill/>
          </a:ln>
        </p:spPr>
      </p:pic>
      <p:sp>
        <p:nvSpPr>
          <p:cNvPr id="290" name="Google Shape;290;p39"/>
          <p:cNvSpPr txBox="1"/>
          <p:nvPr/>
        </p:nvSpPr>
        <p:spPr>
          <a:xfrm>
            <a:off x="723900" y="-47914"/>
            <a:ext cx="7910945" cy="46166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1" u="sng" dirty="0">
                <a:solidFill>
                  <a:schemeClr val="accent5">
                    <a:lumMod val="75000"/>
                  </a:schemeClr>
                </a:solidFill>
                <a:latin typeface="+mj-lt"/>
                <a:ea typeface="Times New Roman"/>
                <a:cs typeface="Times New Roman"/>
                <a:sym typeface="Times New Roman"/>
              </a:rPr>
              <a:t>Checklist for Notebooks</a:t>
            </a:r>
            <a:endParaRPr sz="4800" b="1" u="sng" dirty="0">
              <a:solidFill>
                <a:schemeClr val="accent5">
                  <a:lumMod val="75000"/>
                </a:schemeClr>
              </a:solidFill>
              <a:latin typeface="+mj-lt"/>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7" name="Google Shape;297;p40"/>
          <p:cNvSpPr txBox="1">
            <a:spLocks noGrp="1"/>
          </p:cNvSpPr>
          <p:nvPr>
            <p:ph idx="4294967295"/>
          </p:nvPr>
        </p:nvSpPr>
        <p:spPr>
          <a:xfrm>
            <a:off x="0" y="1447800"/>
            <a:ext cx="8305800" cy="4114800"/>
          </a:xfrm>
          <a:prstGeom prst="rect">
            <a:avLst/>
          </a:prstGeom>
          <a:noFill/>
          <a:ln>
            <a:noFill/>
          </a:ln>
        </p:spPr>
        <p:txBody>
          <a:bodyPr spcFirstLastPara="1" wrap="square" lIns="91425" tIns="45700" rIns="91425" bIns="45700" anchor="t" anchorCtr="0">
            <a:noAutofit/>
          </a:bodyPr>
          <a:lstStyle/>
          <a:p>
            <a:pPr marL="349250" lvl="0" indent="-349250" algn="l" rtl="0">
              <a:spcBef>
                <a:spcPts val="0"/>
              </a:spcBef>
              <a:spcAft>
                <a:spcPts val="0"/>
              </a:spcAft>
              <a:buSzPts val="2640"/>
              <a:buFont typeface="Source Sans Pro"/>
              <a:buNone/>
            </a:pPr>
            <a:endParaRPr i="1">
              <a:solidFill>
                <a:srgbClr val="FF9900"/>
              </a:solidFill>
              <a:latin typeface="Comic Sans MS"/>
              <a:ea typeface="Comic Sans MS"/>
              <a:cs typeface="Comic Sans MS"/>
              <a:sym typeface="Comic Sans MS"/>
            </a:endParaRPr>
          </a:p>
          <a:p>
            <a:pPr marL="349250" lvl="0" indent="-349250" algn="l" rtl="0">
              <a:spcBef>
                <a:spcPts val="2000"/>
              </a:spcBef>
              <a:spcAft>
                <a:spcPts val="0"/>
              </a:spcAft>
              <a:buSzPts val="2640"/>
              <a:buFont typeface="Source Sans Pro"/>
              <a:buNone/>
            </a:pPr>
            <a:endParaRPr i="1">
              <a:solidFill>
                <a:srgbClr val="FF9900"/>
              </a:solidFill>
              <a:latin typeface="Comic Sans MS"/>
              <a:ea typeface="Comic Sans MS"/>
              <a:cs typeface="Comic Sans MS"/>
              <a:sym typeface="Comic Sans MS"/>
            </a:endParaRPr>
          </a:p>
        </p:txBody>
      </p:sp>
      <p:sp>
        <p:nvSpPr>
          <p:cNvPr id="296" name="Google Shape;296;p40"/>
          <p:cNvSpPr txBox="1">
            <a:spLocks noGrp="1"/>
          </p:cNvSpPr>
          <p:nvPr>
            <p:ph type="title" idx="4294967295"/>
          </p:nvPr>
        </p:nvSpPr>
        <p:spPr>
          <a:xfrm>
            <a:off x="1047750" y="-526769"/>
            <a:ext cx="7543800" cy="1449387"/>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accent2"/>
              </a:buClr>
              <a:buSzPts val="4600"/>
              <a:buFont typeface="Times New Roman"/>
              <a:buNone/>
            </a:pPr>
            <a:r>
              <a:rPr lang="en-US" b="1" u="sng" dirty="0">
                <a:solidFill>
                  <a:schemeClr val="accent2"/>
                </a:solidFill>
                <a:ea typeface="Times New Roman"/>
                <a:cs typeface="Times New Roman"/>
                <a:sym typeface="Times New Roman"/>
              </a:rPr>
              <a:t>NUMBER YOUR PAGES</a:t>
            </a:r>
            <a:r>
              <a:rPr lang="en-US" dirty="0">
                <a:latin typeface="Century Gothic"/>
                <a:ea typeface="Century Gothic"/>
                <a:cs typeface="Century Gothic"/>
                <a:sym typeface="Century Gothic"/>
              </a:rPr>
              <a:t>	</a:t>
            </a:r>
            <a:endParaRPr dirty="0"/>
          </a:p>
        </p:txBody>
      </p:sp>
      <p:sp>
        <p:nvSpPr>
          <p:cNvPr id="298" name="Google Shape;298;p40"/>
          <p:cNvSpPr/>
          <p:nvPr/>
        </p:nvSpPr>
        <p:spPr>
          <a:xfrm>
            <a:off x="671513" y="1309687"/>
            <a:ext cx="7924800" cy="48768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r>
              <a:rPr lang="en-US" sz="1800">
                <a:solidFill>
                  <a:schemeClr val="dk1"/>
                </a:solidFill>
                <a:latin typeface="Comic Sans MS"/>
                <a:ea typeface="Comic Sans MS"/>
                <a:cs typeface="Comic Sans MS"/>
                <a:sym typeface="Comic Sans MS"/>
              </a:rPr>
              <a:t>  </a:t>
            </a:r>
            <a:endParaRPr/>
          </a:p>
        </p:txBody>
      </p:sp>
      <p:cxnSp>
        <p:nvCxnSpPr>
          <p:cNvPr id="299" name="Google Shape;299;p40"/>
          <p:cNvCxnSpPr/>
          <p:nvPr/>
        </p:nvCxnSpPr>
        <p:spPr>
          <a:xfrm>
            <a:off x="4633913" y="1309687"/>
            <a:ext cx="0" cy="4876800"/>
          </a:xfrm>
          <a:prstGeom prst="straightConnector1">
            <a:avLst/>
          </a:prstGeom>
          <a:noFill/>
          <a:ln w="9525" cap="flat" cmpd="sng">
            <a:solidFill>
              <a:schemeClr val="dk1"/>
            </a:solidFill>
            <a:prstDash val="solid"/>
            <a:round/>
            <a:headEnd type="none" w="med" len="med"/>
            <a:tailEnd type="none" w="med" len="med"/>
          </a:ln>
        </p:spPr>
      </p:cxnSp>
      <p:cxnSp>
        <p:nvCxnSpPr>
          <p:cNvPr id="300" name="Google Shape;300;p40"/>
          <p:cNvCxnSpPr/>
          <p:nvPr/>
        </p:nvCxnSpPr>
        <p:spPr>
          <a:xfrm>
            <a:off x="900113" y="21478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1" name="Google Shape;301;p40"/>
          <p:cNvCxnSpPr/>
          <p:nvPr/>
        </p:nvCxnSpPr>
        <p:spPr>
          <a:xfrm>
            <a:off x="900113" y="23764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2" name="Google Shape;302;p40"/>
          <p:cNvCxnSpPr/>
          <p:nvPr/>
        </p:nvCxnSpPr>
        <p:spPr>
          <a:xfrm>
            <a:off x="900113" y="26050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3" name="Google Shape;303;p40"/>
          <p:cNvCxnSpPr/>
          <p:nvPr/>
        </p:nvCxnSpPr>
        <p:spPr>
          <a:xfrm>
            <a:off x="900113" y="49672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4" name="Google Shape;304;p40"/>
          <p:cNvCxnSpPr/>
          <p:nvPr/>
        </p:nvCxnSpPr>
        <p:spPr>
          <a:xfrm>
            <a:off x="900113" y="47386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5" name="Google Shape;305;p40"/>
          <p:cNvCxnSpPr/>
          <p:nvPr/>
        </p:nvCxnSpPr>
        <p:spPr>
          <a:xfrm>
            <a:off x="900113" y="51958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6" name="Google Shape;306;p40"/>
          <p:cNvCxnSpPr/>
          <p:nvPr/>
        </p:nvCxnSpPr>
        <p:spPr>
          <a:xfrm>
            <a:off x="900113" y="54244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7" name="Google Shape;307;p40"/>
          <p:cNvCxnSpPr/>
          <p:nvPr/>
        </p:nvCxnSpPr>
        <p:spPr>
          <a:xfrm>
            <a:off x="900113" y="56530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8" name="Google Shape;308;p40"/>
          <p:cNvCxnSpPr/>
          <p:nvPr/>
        </p:nvCxnSpPr>
        <p:spPr>
          <a:xfrm>
            <a:off x="900113" y="45100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9" name="Google Shape;309;p40"/>
          <p:cNvCxnSpPr/>
          <p:nvPr/>
        </p:nvCxnSpPr>
        <p:spPr>
          <a:xfrm>
            <a:off x="900113" y="42814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0" name="Google Shape;310;p40"/>
          <p:cNvCxnSpPr/>
          <p:nvPr/>
        </p:nvCxnSpPr>
        <p:spPr>
          <a:xfrm>
            <a:off x="900113" y="40528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1" name="Google Shape;311;p40"/>
          <p:cNvCxnSpPr/>
          <p:nvPr/>
        </p:nvCxnSpPr>
        <p:spPr>
          <a:xfrm>
            <a:off x="900113" y="38242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2" name="Google Shape;312;p40"/>
          <p:cNvCxnSpPr/>
          <p:nvPr/>
        </p:nvCxnSpPr>
        <p:spPr>
          <a:xfrm>
            <a:off x="900113" y="35956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3" name="Google Shape;313;p40"/>
          <p:cNvCxnSpPr/>
          <p:nvPr/>
        </p:nvCxnSpPr>
        <p:spPr>
          <a:xfrm>
            <a:off x="900113" y="33670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4" name="Google Shape;314;p40"/>
          <p:cNvCxnSpPr/>
          <p:nvPr/>
        </p:nvCxnSpPr>
        <p:spPr>
          <a:xfrm>
            <a:off x="900113" y="31384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5" name="Google Shape;315;p40"/>
          <p:cNvCxnSpPr/>
          <p:nvPr/>
        </p:nvCxnSpPr>
        <p:spPr>
          <a:xfrm>
            <a:off x="900113" y="2909887"/>
            <a:ext cx="7467600" cy="0"/>
          </a:xfrm>
          <a:prstGeom prst="straightConnector1">
            <a:avLst/>
          </a:prstGeom>
          <a:noFill/>
          <a:ln w="9525" cap="flat" cmpd="sng">
            <a:solidFill>
              <a:schemeClr val="dk1"/>
            </a:solidFill>
            <a:prstDash val="solid"/>
            <a:round/>
            <a:headEnd type="none" w="med" len="med"/>
            <a:tailEnd type="none" w="med" len="med"/>
          </a:ln>
        </p:spPr>
      </p:cxnSp>
      <p:sp>
        <p:nvSpPr>
          <p:cNvPr id="316" name="Google Shape;316;p40"/>
          <p:cNvSpPr txBox="1"/>
          <p:nvPr/>
        </p:nvSpPr>
        <p:spPr>
          <a:xfrm>
            <a:off x="7818438" y="5592762"/>
            <a:ext cx="411163" cy="5794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200" b="1">
                <a:solidFill>
                  <a:schemeClr val="dk1"/>
                </a:solidFill>
                <a:latin typeface="Century Gothic"/>
                <a:ea typeface="Century Gothic"/>
                <a:cs typeface="Century Gothic"/>
                <a:sym typeface="Century Gothic"/>
              </a:rPr>
              <a:t>1</a:t>
            </a:r>
            <a:endParaRPr/>
          </a:p>
        </p:txBody>
      </p:sp>
      <p:sp>
        <p:nvSpPr>
          <p:cNvPr id="2" name="TextBox 1">
            <a:extLst>
              <a:ext uri="{FF2B5EF4-FFF2-40B4-BE49-F238E27FC236}">
                <a16:creationId xmlns:a16="http://schemas.microsoft.com/office/drawing/2014/main" id="{26EDA251-BB87-8743-8576-0D8D1FE61021}"/>
              </a:ext>
            </a:extLst>
          </p:cNvPr>
          <p:cNvSpPr txBox="1"/>
          <p:nvPr/>
        </p:nvSpPr>
        <p:spPr>
          <a:xfrm>
            <a:off x="5775245" y="1351836"/>
            <a:ext cx="1977550" cy="738664"/>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It’s a good idea to always add the about the weather –(Why?)</a:t>
            </a:r>
          </a:p>
        </p:txBody>
      </p:sp>
      <p:pic>
        <p:nvPicPr>
          <p:cNvPr id="3" name="Picture 2">
            <a:extLst>
              <a:ext uri="{FF2B5EF4-FFF2-40B4-BE49-F238E27FC236}">
                <a16:creationId xmlns:a16="http://schemas.microsoft.com/office/drawing/2014/main" id="{5E8F973A-878B-4CDB-A23F-09B4A5EFDE0B}"/>
              </a:ext>
            </a:extLst>
          </p:cNvPr>
          <p:cNvPicPr>
            <a:picLocks noChangeAspect="1"/>
          </p:cNvPicPr>
          <p:nvPr/>
        </p:nvPicPr>
        <p:blipFill>
          <a:blip r:embed="rId3"/>
          <a:stretch>
            <a:fillRect/>
          </a:stretch>
        </p:blipFill>
        <p:spPr>
          <a:xfrm>
            <a:off x="1219197" y="1398214"/>
            <a:ext cx="690563" cy="69056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cxnSp>
        <p:nvCxnSpPr>
          <p:cNvPr id="353" name="Google Shape;353;p42"/>
          <p:cNvCxnSpPr/>
          <p:nvPr/>
        </p:nvCxnSpPr>
        <p:spPr>
          <a:xfrm>
            <a:off x="4648200" y="1352540"/>
            <a:ext cx="0" cy="487680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4" name="Google Shape;354;p42"/>
          <p:cNvCxnSpPr/>
          <p:nvPr/>
        </p:nvCxnSpPr>
        <p:spPr>
          <a:xfrm>
            <a:off x="914400" y="21907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5" name="Google Shape;355;p42"/>
          <p:cNvCxnSpPr/>
          <p:nvPr/>
        </p:nvCxnSpPr>
        <p:spPr>
          <a:xfrm>
            <a:off x="914400" y="24193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6" name="Google Shape;356;p42"/>
          <p:cNvCxnSpPr/>
          <p:nvPr/>
        </p:nvCxnSpPr>
        <p:spPr>
          <a:xfrm>
            <a:off x="914400" y="26479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7" name="Google Shape;357;p42"/>
          <p:cNvCxnSpPr/>
          <p:nvPr/>
        </p:nvCxnSpPr>
        <p:spPr>
          <a:xfrm>
            <a:off x="914400" y="50101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8" name="Google Shape;358;p42"/>
          <p:cNvCxnSpPr/>
          <p:nvPr/>
        </p:nvCxnSpPr>
        <p:spPr>
          <a:xfrm>
            <a:off x="914400" y="47815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9" name="Google Shape;359;p42"/>
          <p:cNvCxnSpPr/>
          <p:nvPr/>
        </p:nvCxnSpPr>
        <p:spPr>
          <a:xfrm>
            <a:off x="914400" y="52387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0" name="Google Shape;360;p42"/>
          <p:cNvCxnSpPr/>
          <p:nvPr/>
        </p:nvCxnSpPr>
        <p:spPr>
          <a:xfrm>
            <a:off x="914400" y="54673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1" name="Google Shape;361;p42"/>
          <p:cNvCxnSpPr/>
          <p:nvPr/>
        </p:nvCxnSpPr>
        <p:spPr>
          <a:xfrm>
            <a:off x="914400" y="56959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2" name="Google Shape;362;p42"/>
          <p:cNvCxnSpPr/>
          <p:nvPr/>
        </p:nvCxnSpPr>
        <p:spPr>
          <a:xfrm>
            <a:off x="914400" y="45529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3" name="Google Shape;363;p42"/>
          <p:cNvCxnSpPr/>
          <p:nvPr/>
        </p:nvCxnSpPr>
        <p:spPr>
          <a:xfrm>
            <a:off x="914400" y="43243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4" name="Google Shape;364;p42"/>
          <p:cNvCxnSpPr/>
          <p:nvPr/>
        </p:nvCxnSpPr>
        <p:spPr>
          <a:xfrm>
            <a:off x="914400" y="40957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5" name="Google Shape;365;p42"/>
          <p:cNvCxnSpPr/>
          <p:nvPr/>
        </p:nvCxnSpPr>
        <p:spPr>
          <a:xfrm>
            <a:off x="914400" y="38671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6" name="Google Shape;366;p42"/>
          <p:cNvCxnSpPr/>
          <p:nvPr/>
        </p:nvCxnSpPr>
        <p:spPr>
          <a:xfrm>
            <a:off x="914400" y="36385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7" name="Google Shape;367;p42"/>
          <p:cNvCxnSpPr/>
          <p:nvPr/>
        </p:nvCxnSpPr>
        <p:spPr>
          <a:xfrm>
            <a:off x="914400" y="34099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8" name="Google Shape;368;p42"/>
          <p:cNvCxnSpPr/>
          <p:nvPr/>
        </p:nvCxnSpPr>
        <p:spPr>
          <a:xfrm>
            <a:off x="914400" y="31813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9" name="Google Shape;369;p42"/>
          <p:cNvCxnSpPr/>
          <p:nvPr/>
        </p:nvCxnSpPr>
        <p:spPr>
          <a:xfrm>
            <a:off x="914400" y="29527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sp>
        <p:nvSpPr>
          <p:cNvPr id="351" name="Google Shape;351;p42"/>
          <p:cNvSpPr txBox="1">
            <a:spLocks noGrp="1"/>
          </p:cNvSpPr>
          <p:nvPr>
            <p:ph type="title" idx="4294967295"/>
          </p:nvPr>
        </p:nvSpPr>
        <p:spPr>
          <a:xfrm>
            <a:off x="785812" y="-114300"/>
            <a:ext cx="8229600" cy="1143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accent2"/>
              </a:buClr>
              <a:buSzPts val="4600"/>
              <a:buFont typeface="Times New Roman"/>
              <a:buNone/>
            </a:pPr>
            <a:r>
              <a:rPr lang="en-US" b="1" u="sng" dirty="0">
                <a:solidFill>
                  <a:schemeClr val="accent2"/>
                </a:solidFill>
                <a:ea typeface="Times New Roman"/>
                <a:cs typeface="Times New Roman" panose="02020603050405020304" pitchFamily="18" charset="0"/>
                <a:sym typeface="Times New Roman"/>
              </a:rPr>
              <a:t>The Last Page Can be….</a:t>
            </a:r>
            <a:r>
              <a:rPr lang="en-US" dirty="0">
                <a:ea typeface="Century Gothic"/>
                <a:cs typeface="Times New Roman" panose="02020603050405020304" pitchFamily="18" charset="0"/>
                <a:sym typeface="Century Gothic"/>
              </a:rPr>
              <a:t>	</a:t>
            </a:r>
            <a:endParaRPr dirty="0">
              <a:cs typeface="Times New Roman" panose="02020603050405020304" pitchFamily="18" charset="0"/>
            </a:endParaRPr>
          </a:p>
        </p:txBody>
      </p:sp>
      <p:sp>
        <p:nvSpPr>
          <p:cNvPr id="370" name="Google Shape;370;p42"/>
          <p:cNvSpPr txBox="1">
            <a:spLocks noGrp="1"/>
          </p:cNvSpPr>
          <p:nvPr>
            <p:ph idx="4294967295"/>
          </p:nvPr>
        </p:nvSpPr>
        <p:spPr>
          <a:xfrm>
            <a:off x="1057836" y="2040311"/>
            <a:ext cx="7005918" cy="4525963"/>
          </a:xfrm>
          <a:prstGeom prst="rect">
            <a:avLst/>
          </a:prstGeom>
          <a:noFill/>
          <a:ln>
            <a:noFill/>
          </a:ln>
        </p:spPr>
        <p:txBody>
          <a:bodyPr spcFirstLastPara="1" wrap="square" lIns="91425" tIns="45700" rIns="91425" bIns="45700" anchor="t" anchorCtr="0">
            <a:noAutofit/>
          </a:bodyPr>
          <a:lstStyle/>
          <a:p>
            <a:pPr marL="365760" indent="-365760">
              <a:spcBef>
                <a:spcPts val="2000"/>
              </a:spcBef>
              <a:spcAft>
                <a:spcPts val="0"/>
              </a:spcAft>
              <a:buSzPts val="3256"/>
              <a:buFont typeface="Wingdings" panose="05000000000000000000" pitchFamily="2" charset="2"/>
              <a:buChar char="§"/>
            </a:pPr>
            <a:r>
              <a:rPr lang="en-US" sz="3600" b="1" dirty="0">
                <a:latin typeface="+mj-lt"/>
                <a:cs typeface="Times New Roman" panose="02020603050405020304" pitchFamily="18" charset="0"/>
                <a:sym typeface="Times New Roman"/>
              </a:rPr>
              <a:t>Word Wall, Word Bank, Vocabulary, Bibliography, Internet Resources</a:t>
            </a:r>
            <a:endParaRPr sz="3600" b="1" dirty="0">
              <a:latin typeface="+mj-lt"/>
              <a:cs typeface="Times New Roman" panose="02020603050405020304" pitchFamily="18" charset="0"/>
            </a:endParaRPr>
          </a:p>
          <a:p>
            <a:pPr marL="365760" lvl="0" indent="-365760" rtl="0">
              <a:lnSpc>
                <a:spcPct val="90000"/>
              </a:lnSpc>
              <a:spcBef>
                <a:spcPts val="2000"/>
              </a:spcBef>
              <a:spcAft>
                <a:spcPts val="0"/>
              </a:spcAft>
              <a:buSzPts val="3256"/>
              <a:buFont typeface="Wingdings" panose="05000000000000000000" pitchFamily="2" charset="2"/>
              <a:buChar char="§"/>
            </a:pPr>
            <a:r>
              <a:rPr lang="en-US" sz="3600" b="1" dirty="0">
                <a:latin typeface="+mj-lt"/>
                <a:ea typeface="Times New Roman"/>
                <a:cs typeface="Times New Roman" panose="02020603050405020304" pitchFamily="18" charset="0"/>
                <a:sym typeface="Times New Roman"/>
              </a:rPr>
              <a:t>Or the vocabulary can be embedded in the daily notes and lessons</a:t>
            </a:r>
            <a:endParaRPr sz="3600" dirty="0">
              <a:latin typeface="+mj-lt"/>
              <a:cs typeface="Times New Roman" panose="02020603050405020304" pitchFamily="18" charset="0"/>
            </a:endParaRPr>
          </a:p>
          <a:p>
            <a:pPr marL="663957" lvl="0" indent="-457200" rtl="0">
              <a:lnSpc>
                <a:spcPct val="90000"/>
              </a:lnSpc>
              <a:spcBef>
                <a:spcPts val="2000"/>
              </a:spcBef>
              <a:spcAft>
                <a:spcPts val="0"/>
              </a:spcAft>
              <a:buSzPts val="3256"/>
              <a:buFont typeface="Wingdings" panose="05000000000000000000" pitchFamily="2" charset="2"/>
              <a:buChar char="§"/>
            </a:pPr>
            <a:endParaRPr sz="3600" b="1" dirty="0">
              <a:latin typeface="+mj-lt"/>
              <a:ea typeface="Times New Roman"/>
              <a:cs typeface="Times New Roman" panose="02020603050405020304" pitchFamily="18" charset="0"/>
              <a:sym typeface="Times New Roman"/>
            </a:endParaRPr>
          </a:p>
          <a:p>
            <a:pPr marL="0" lvl="0" indent="0" algn="ctr" rtl="0">
              <a:lnSpc>
                <a:spcPct val="90000"/>
              </a:lnSpc>
              <a:spcBef>
                <a:spcPts val="2000"/>
              </a:spcBef>
              <a:spcAft>
                <a:spcPts val="0"/>
              </a:spcAft>
              <a:buSzPts val="3256"/>
              <a:buNone/>
            </a:pPr>
            <a:endParaRPr sz="2960" dirty="0">
              <a:latin typeface="Times New Roman"/>
              <a:ea typeface="Times New Roman"/>
              <a:cs typeface="Times New Roman"/>
              <a:sym typeface="Times New Roman"/>
            </a:endParaRPr>
          </a:p>
        </p:txBody>
      </p:sp>
      <p:sp>
        <p:nvSpPr>
          <p:cNvPr id="352" name="Google Shape;352;p42"/>
          <p:cNvSpPr/>
          <p:nvPr/>
        </p:nvSpPr>
        <p:spPr>
          <a:xfrm>
            <a:off x="685800" y="1333490"/>
            <a:ext cx="7924800" cy="4876800"/>
          </a:xfrm>
          <a:prstGeom prst="roundRect">
            <a:avLst>
              <a:gd name="adj" fmla="val 16667"/>
            </a:avLst>
          </a:prstGeom>
          <a:noFill/>
          <a:ln w="9525" cap="flat" cmpd="sng">
            <a:solidFill>
              <a:schemeClr val="bg1">
                <a:lumMod val="5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r>
              <a:rPr lang="en-US" sz="1800">
                <a:solidFill>
                  <a:schemeClr val="dk1"/>
                </a:solidFill>
                <a:latin typeface="Century Gothic"/>
                <a:ea typeface="Century Gothic"/>
                <a:cs typeface="Century Gothic"/>
                <a:sym typeface="Century Gothic"/>
              </a:rPr>
              <a:t>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8"/>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11</a:t>
            </a:fld>
            <a:endParaRPr/>
          </a:p>
        </p:txBody>
      </p:sp>
      <p:pic>
        <p:nvPicPr>
          <p:cNvPr id="282" name="Google Shape;282;p38" descr="Screen Shot 2017-08-25 at 7.48.39 AM.png"/>
          <p:cNvPicPr preferRelativeResize="0"/>
          <p:nvPr/>
        </p:nvPicPr>
        <p:blipFill rotWithShape="1">
          <a:blip r:embed="rId3">
            <a:alphaModFix/>
          </a:blip>
          <a:srcRect/>
          <a:stretch/>
        </p:blipFill>
        <p:spPr>
          <a:xfrm>
            <a:off x="1890294" y="84987"/>
            <a:ext cx="5363411" cy="6212367"/>
          </a:xfrm>
          <a:prstGeom prst="rect">
            <a:avLst/>
          </a:prstGeom>
          <a:noFill/>
          <a:ln>
            <a:noFill/>
          </a:ln>
        </p:spPr>
      </p:pic>
      <p:sp>
        <p:nvSpPr>
          <p:cNvPr id="284" name="Google Shape;284;p38"/>
          <p:cNvSpPr/>
          <p:nvPr/>
        </p:nvSpPr>
        <p:spPr>
          <a:xfrm>
            <a:off x="2194818" y="6488668"/>
            <a:ext cx="7166395"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dirty="0">
                <a:sym typeface="Times New Roman"/>
                <a:hlinkClick r:id="rId4"/>
              </a:rPr>
              <a:t>https://1drv.ms/w/s!AmdEQEoXGOGHpWQe5O35HLmNIuzI</a:t>
            </a:r>
            <a:r>
              <a:rPr lang="en-US" dirty="0">
                <a:sym typeface="Times New Roman"/>
              </a:rPr>
              <a:t> </a:t>
            </a:r>
            <a:endParaRPr dirty="0">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45"/>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12</a:t>
            </a:fld>
            <a:endParaRPr/>
          </a:p>
        </p:txBody>
      </p:sp>
      <p:pic>
        <p:nvPicPr>
          <p:cNvPr id="391" name="Google Shape;391;p45" descr="Venn .jpg"/>
          <p:cNvPicPr preferRelativeResize="0"/>
          <p:nvPr/>
        </p:nvPicPr>
        <p:blipFill rotWithShape="1">
          <a:blip r:embed="rId3">
            <a:alphaModFix/>
          </a:blip>
          <a:srcRect/>
          <a:stretch/>
        </p:blipFill>
        <p:spPr>
          <a:xfrm>
            <a:off x="381000" y="152400"/>
            <a:ext cx="4978400" cy="3733800"/>
          </a:xfrm>
          <a:prstGeom prst="rect">
            <a:avLst/>
          </a:prstGeom>
          <a:solidFill>
            <a:srgbClr val="ECECEC"/>
          </a:solidFill>
          <a:ln w="190500" cap="rnd" cmpd="sng">
            <a:solidFill>
              <a:srgbClr val="FFFFFF"/>
            </a:solidFill>
            <a:prstDash val="solid"/>
            <a:round/>
            <a:headEnd type="none" w="sm" len="sm"/>
            <a:tailEnd type="none" w="sm" len="sm"/>
          </a:ln>
          <a:effectLst>
            <a:outerShdw blurRad="36195" dist="12700" dir="11400000" algn="tl" rotWithShape="0">
              <a:srgbClr val="000000">
                <a:alpha val="32941"/>
              </a:srgbClr>
            </a:outerShdw>
          </a:effectLst>
        </p:spPr>
      </p:pic>
      <p:sp>
        <p:nvSpPr>
          <p:cNvPr id="393" name="Google Shape;393;p45"/>
          <p:cNvSpPr txBox="1"/>
          <p:nvPr/>
        </p:nvSpPr>
        <p:spPr>
          <a:xfrm>
            <a:off x="5647765" y="223850"/>
            <a:ext cx="3124200" cy="138499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400" b="1" dirty="0">
                <a:solidFill>
                  <a:schemeClr val="accent2"/>
                </a:solidFill>
                <a:latin typeface="+mj-lt"/>
                <a:ea typeface="Times New Roman"/>
                <a:cs typeface="Times New Roman" panose="02020603050405020304" pitchFamily="18" charset="0"/>
                <a:sym typeface="Times New Roman"/>
              </a:rPr>
              <a:t>Samples from Student Notebooks</a:t>
            </a:r>
            <a:endParaRPr sz="4400" b="1" dirty="0">
              <a:solidFill>
                <a:schemeClr val="accent2"/>
              </a:solidFill>
              <a:latin typeface="+mj-lt"/>
              <a:ea typeface="Times New Roman"/>
              <a:cs typeface="Times New Roman" panose="02020603050405020304" pitchFamily="18" charset="0"/>
              <a:sym typeface="Times New Roman"/>
            </a:endParaRPr>
          </a:p>
        </p:txBody>
      </p:sp>
      <p:pic>
        <p:nvPicPr>
          <p:cNvPr id="2" name="Picture 1">
            <a:extLst>
              <a:ext uri="{FF2B5EF4-FFF2-40B4-BE49-F238E27FC236}">
                <a16:creationId xmlns:a16="http://schemas.microsoft.com/office/drawing/2014/main" id="{C6B6E6D7-23CA-4137-9BF5-662B54493D3F}"/>
              </a:ext>
            </a:extLst>
          </p:cNvPr>
          <p:cNvPicPr>
            <a:picLocks noChangeAspect="1"/>
          </p:cNvPicPr>
          <p:nvPr/>
        </p:nvPicPr>
        <p:blipFill>
          <a:blip r:embed="rId4"/>
          <a:stretch>
            <a:fillRect/>
          </a:stretch>
        </p:blipFill>
        <p:spPr>
          <a:xfrm>
            <a:off x="557166" y="6449533"/>
            <a:ext cx="1066892" cy="408467"/>
          </a:xfrm>
          <a:prstGeom prst="rect">
            <a:avLst/>
          </a:prstGeom>
        </p:spPr>
      </p:pic>
      <p:pic>
        <p:nvPicPr>
          <p:cNvPr id="3" name="Picture 2">
            <a:extLst>
              <a:ext uri="{FF2B5EF4-FFF2-40B4-BE49-F238E27FC236}">
                <a16:creationId xmlns:a16="http://schemas.microsoft.com/office/drawing/2014/main" id="{92296880-E522-47C9-9A15-0C526D1A5104}"/>
              </a:ext>
            </a:extLst>
          </p:cNvPr>
          <p:cNvPicPr>
            <a:picLocks noChangeAspect="1"/>
          </p:cNvPicPr>
          <p:nvPr/>
        </p:nvPicPr>
        <p:blipFill>
          <a:blip r:embed="rId5"/>
          <a:stretch>
            <a:fillRect/>
          </a:stretch>
        </p:blipFill>
        <p:spPr>
          <a:xfrm>
            <a:off x="4334799" y="2735125"/>
            <a:ext cx="4649978" cy="348299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47"/>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13</a:t>
            </a:fld>
            <a:endParaRPr/>
          </a:p>
        </p:txBody>
      </p:sp>
      <p:sp>
        <p:nvSpPr>
          <p:cNvPr id="412" name="Google Shape;412;p47"/>
          <p:cNvSpPr/>
          <p:nvPr/>
        </p:nvSpPr>
        <p:spPr>
          <a:xfrm>
            <a:off x="6096000" y="381000"/>
            <a:ext cx="2362200" cy="230832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b="1" dirty="0">
              <a:solidFill>
                <a:schemeClr val="dk1"/>
              </a:solidFill>
              <a:latin typeface="Times New Roman"/>
              <a:ea typeface="Times New Roman"/>
              <a:cs typeface="Times New Roman"/>
              <a:sym typeface="Times New Roman"/>
            </a:endParaRPr>
          </a:p>
        </p:txBody>
      </p:sp>
      <p:pic>
        <p:nvPicPr>
          <p:cNvPr id="2" name="Picture 1">
            <a:extLst>
              <a:ext uri="{FF2B5EF4-FFF2-40B4-BE49-F238E27FC236}">
                <a16:creationId xmlns:a16="http://schemas.microsoft.com/office/drawing/2014/main" id="{CE42D4F5-232D-4EFD-B6BA-FAAB2174E387}"/>
              </a:ext>
            </a:extLst>
          </p:cNvPr>
          <p:cNvPicPr>
            <a:picLocks noChangeAspect="1"/>
          </p:cNvPicPr>
          <p:nvPr/>
        </p:nvPicPr>
        <p:blipFill>
          <a:blip r:embed="rId3"/>
          <a:stretch>
            <a:fillRect/>
          </a:stretch>
        </p:blipFill>
        <p:spPr>
          <a:xfrm>
            <a:off x="5062466" y="3207224"/>
            <a:ext cx="4029124" cy="3006346"/>
          </a:xfrm>
          <a:prstGeom prst="rect">
            <a:avLst/>
          </a:prstGeom>
        </p:spPr>
      </p:pic>
      <p:pic>
        <p:nvPicPr>
          <p:cNvPr id="3" name="Picture 2">
            <a:extLst>
              <a:ext uri="{FF2B5EF4-FFF2-40B4-BE49-F238E27FC236}">
                <a16:creationId xmlns:a16="http://schemas.microsoft.com/office/drawing/2014/main" id="{D7143618-96C2-4426-A812-D707A78ADD5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667" b="90000" l="9319" r="99283">
                        <a14:foregroundMark x1="16129" y1="5556" x2="59857" y2="556"/>
                        <a14:foregroundMark x1="59857" y1="556" x2="76344" y2="1111"/>
                        <a14:foregroundMark x1="76344" y1="1111" x2="91039" y2="15000"/>
                        <a14:foregroundMark x1="91039" y1="15000" x2="93548" y2="76667"/>
                        <a14:foregroundMark x1="97849" y1="85556" x2="92832" y2="2222"/>
                        <a14:foregroundMark x1="92832" y1="2222" x2="29749" y2="2778"/>
                        <a14:foregroundMark x1="97133" y1="5556" x2="99283" y2="59444"/>
                        <a14:foregroundMark x1="99283" y1="59444" x2="94624" y2="85000"/>
                        <a14:foregroundMark x1="94624" y1="85000" x2="91756" y2="83889"/>
                        <a14:foregroundMark x1="99283" y1="77778" x2="98925" y2="7222"/>
                      </a14:backgroundRemoval>
                    </a14:imgEffect>
                  </a14:imgLayer>
                </a14:imgProps>
              </a:ext>
            </a:extLst>
          </a:blip>
          <a:stretch>
            <a:fillRect/>
          </a:stretch>
        </p:blipFill>
        <p:spPr>
          <a:xfrm>
            <a:off x="-405241" y="374461"/>
            <a:ext cx="4581169" cy="2955593"/>
          </a:xfrm>
          <a:prstGeom prst="rect">
            <a:avLst/>
          </a:prstGeom>
        </p:spPr>
      </p:pic>
      <p:pic>
        <p:nvPicPr>
          <p:cNvPr id="4" name="Picture 3">
            <a:extLst>
              <a:ext uri="{FF2B5EF4-FFF2-40B4-BE49-F238E27FC236}">
                <a16:creationId xmlns:a16="http://schemas.microsoft.com/office/drawing/2014/main" id="{1544BAC8-1BB2-423D-992F-7006B46EC664}"/>
              </a:ext>
            </a:extLst>
          </p:cNvPr>
          <p:cNvPicPr>
            <a:picLocks noChangeAspect="1"/>
          </p:cNvPicPr>
          <p:nvPr/>
        </p:nvPicPr>
        <p:blipFill>
          <a:blip r:embed="rId6"/>
          <a:stretch>
            <a:fillRect/>
          </a:stretch>
        </p:blipFill>
        <p:spPr>
          <a:xfrm>
            <a:off x="4136649" y="267513"/>
            <a:ext cx="4943661" cy="2798684"/>
          </a:xfrm>
          <a:prstGeom prst="rect">
            <a:avLst/>
          </a:prstGeom>
        </p:spPr>
      </p:pic>
      <p:sp>
        <p:nvSpPr>
          <p:cNvPr id="11" name="Google Shape;423;p48">
            <a:extLst>
              <a:ext uri="{FF2B5EF4-FFF2-40B4-BE49-F238E27FC236}">
                <a16:creationId xmlns:a16="http://schemas.microsoft.com/office/drawing/2014/main" id="{BEDAE2D9-E0B6-4F1E-9D58-09433AAC2107}"/>
              </a:ext>
            </a:extLst>
          </p:cNvPr>
          <p:cNvSpPr/>
          <p:nvPr/>
        </p:nvSpPr>
        <p:spPr>
          <a:xfrm>
            <a:off x="293529" y="3311181"/>
            <a:ext cx="3429000" cy="224676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dirty="0">
                <a:solidFill>
                  <a:schemeClr val="dk1"/>
                </a:solidFill>
                <a:latin typeface="+mj-lt"/>
                <a:ea typeface="Times New Roman"/>
                <a:cs typeface="Times New Roman" panose="02020603050405020304" pitchFamily="18" charset="0"/>
                <a:sym typeface="Times New Roman"/>
              </a:rPr>
              <a:t>There is no one way to do note booking…</a:t>
            </a:r>
            <a:endParaRPr sz="2800" b="1" dirty="0">
              <a:solidFill>
                <a:schemeClr val="dk1"/>
              </a:solidFill>
              <a:latin typeface="+mj-lt"/>
              <a:ea typeface="Times New Roman"/>
              <a:cs typeface="Times New Roman" panose="02020603050405020304" pitchFamily="18" charset="0"/>
              <a:sym typeface="Times New Roman"/>
            </a:endParaRPr>
          </a:p>
          <a:p>
            <a:pPr marL="0" marR="0" lvl="0" indent="0" algn="ctr" rtl="0">
              <a:spcBef>
                <a:spcPts val="0"/>
              </a:spcBef>
              <a:spcAft>
                <a:spcPts val="0"/>
              </a:spcAft>
              <a:buNone/>
            </a:pPr>
            <a:r>
              <a:rPr lang="en-US" sz="2800" b="1" dirty="0">
                <a:solidFill>
                  <a:schemeClr val="dk1"/>
                </a:solidFill>
                <a:latin typeface="+mj-lt"/>
                <a:ea typeface="Times New Roman"/>
                <a:cs typeface="Times New Roman" panose="02020603050405020304" pitchFamily="18" charset="0"/>
                <a:sym typeface="Times New Roman"/>
              </a:rPr>
              <a:t>Cornell Notes, Interactive, right and left sides and other methods</a:t>
            </a:r>
            <a:endParaRPr sz="2800" b="1" dirty="0">
              <a:solidFill>
                <a:schemeClr val="dk1"/>
              </a:solidFill>
              <a:latin typeface="+mj-lt"/>
              <a:ea typeface="Times New Roman"/>
              <a:cs typeface="Times New Roman" panose="02020603050405020304" pitchFamily="18" charset="0"/>
              <a:sym typeface="Times New Roman"/>
            </a:endParaRPr>
          </a:p>
        </p:txBody>
      </p:sp>
      <p:sp>
        <p:nvSpPr>
          <p:cNvPr id="414" name="Google Shape;414;p47"/>
          <p:cNvSpPr txBox="1"/>
          <p:nvPr/>
        </p:nvSpPr>
        <p:spPr>
          <a:xfrm>
            <a:off x="5192304" y="5745086"/>
            <a:ext cx="3868271"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dirty="0">
                <a:solidFill>
                  <a:schemeClr val="bg1"/>
                </a:solidFill>
                <a:latin typeface="Comic Sans MS" panose="030F0702030302020204" pitchFamily="66" charset="0"/>
                <a:ea typeface="Times New Roman"/>
                <a:cs typeface="Times New Roman"/>
                <a:sym typeface="Times New Roman"/>
              </a:rPr>
              <a:t>Foldables</a:t>
            </a:r>
            <a:endParaRPr sz="2400" dirty="0">
              <a:solidFill>
                <a:schemeClr val="bg1"/>
              </a:solidFill>
              <a:latin typeface="Comic Sans MS" panose="030F0702030302020204" pitchFamily="66" charset="0"/>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pic>
        <p:nvPicPr>
          <p:cNvPr id="430" name="Google Shape;430;p49" descr="IMG_3105.JPG"/>
          <p:cNvPicPr preferRelativeResize="0"/>
          <p:nvPr/>
        </p:nvPicPr>
        <p:blipFill rotWithShape="1">
          <a:blip r:embed="rId3">
            <a:alphaModFix/>
          </a:blip>
          <a:srcRect/>
          <a:stretch/>
        </p:blipFill>
        <p:spPr>
          <a:xfrm rot="5400000">
            <a:off x="4058322" y="1944053"/>
            <a:ext cx="4996985" cy="3748983"/>
          </a:xfrm>
          <a:prstGeom prst="rect">
            <a:avLst/>
          </a:prstGeom>
          <a:noFill/>
          <a:ln>
            <a:noFill/>
          </a:ln>
        </p:spPr>
      </p:pic>
      <p:pic>
        <p:nvPicPr>
          <p:cNvPr id="431" name="Google Shape;431;p49" descr="IMG_3099.JPG"/>
          <p:cNvPicPr preferRelativeResize="0"/>
          <p:nvPr/>
        </p:nvPicPr>
        <p:blipFill rotWithShape="1">
          <a:blip r:embed="rId4">
            <a:alphaModFix/>
          </a:blip>
          <a:srcRect/>
          <a:stretch/>
        </p:blipFill>
        <p:spPr>
          <a:xfrm rot="5400000">
            <a:off x="47508" y="1980755"/>
            <a:ext cx="4996984" cy="3666614"/>
          </a:xfrm>
          <a:prstGeom prst="rect">
            <a:avLst/>
          </a:prstGeom>
          <a:noFill/>
          <a:ln>
            <a:noFill/>
          </a:ln>
        </p:spPr>
      </p:pic>
      <p:sp>
        <p:nvSpPr>
          <p:cNvPr id="432" name="Google Shape;432;p49"/>
          <p:cNvSpPr txBox="1"/>
          <p:nvPr/>
        </p:nvSpPr>
        <p:spPr>
          <a:xfrm>
            <a:off x="44824" y="0"/>
            <a:ext cx="9009529"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dirty="0">
                <a:solidFill>
                  <a:schemeClr val="accent5">
                    <a:lumMod val="75000"/>
                  </a:schemeClr>
                </a:solidFill>
                <a:latin typeface="+mj-lt"/>
                <a:ea typeface="Times New Roman"/>
                <a:cs typeface="Times New Roman" panose="02020603050405020304" pitchFamily="18" charset="0"/>
                <a:sym typeface="Times New Roman"/>
              </a:rPr>
              <a:t>The end of the lesson should always be a “Reflection”- it could be an exit ticket in the notebook  - </a:t>
            </a:r>
          </a:p>
          <a:p>
            <a:pPr marL="0" marR="0" lvl="0" indent="0" algn="ctr" rtl="0">
              <a:spcBef>
                <a:spcPts val="0"/>
              </a:spcBef>
              <a:spcAft>
                <a:spcPts val="0"/>
              </a:spcAft>
              <a:buNone/>
            </a:pPr>
            <a:r>
              <a:rPr lang="en-US" sz="2800" b="1" dirty="0">
                <a:solidFill>
                  <a:schemeClr val="accent5">
                    <a:lumMod val="75000"/>
                  </a:schemeClr>
                </a:solidFill>
                <a:latin typeface="+mj-lt"/>
                <a:ea typeface="Times New Roman"/>
                <a:cs typeface="Times New Roman" panose="02020603050405020304" pitchFamily="18" charset="0"/>
                <a:sym typeface="Times New Roman"/>
              </a:rPr>
              <a:t>(not a paper post-it given to the teacher)</a:t>
            </a:r>
            <a:endParaRPr sz="2800" b="1" dirty="0">
              <a:solidFill>
                <a:schemeClr val="accent5">
                  <a:lumMod val="75000"/>
                </a:schemeClr>
              </a:solidFill>
              <a:latin typeface="+mj-lt"/>
              <a:ea typeface="Times New Roman"/>
              <a:cs typeface="Times New Roman" panose="02020603050405020304" pitchFamily="18" charset="0"/>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310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278" y="2296297"/>
            <a:ext cx="3950814" cy="2963111"/>
          </a:xfrm>
          <a:prstGeom prst="rect">
            <a:avLst/>
          </a:prstGeom>
        </p:spPr>
      </p:pic>
      <p:sp>
        <p:nvSpPr>
          <p:cNvPr id="5" name="TextBox 4"/>
          <p:cNvSpPr txBox="1"/>
          <p:nvPr/>
        </p:nvSpPr>
        <p:spPr>
          <a:xfrm>
            <a:off x="0" y="0"/>
            <a:ext cx="8960293" cy="1569660"/>
          </a:xfrm>
          <a:prstGeom prst="rect">
            <a:avLst/>
          </a:prstGeom>
          <a:noFill/>
        </p:spPr>
        <p:txBody>
          <a:bodyPr wrap="square" rtlCol="0">
            <a:spAutoFit/>
          </a:bodyPr>
          <a:lstStyle/>
          <a:p>
            <a:pPr algn="ctr"/>
            <a:r>
              <a:rPr lang="en-US" sz="4800" b="1" dirty="0">
                <a:solidFill>
                  <a:schemeClr val="accent2"/>
                </a:solidFill>
                <a:latin typeface="+mj-lt"/>
                <a:cs typeface="Times New Roman"/>
              </a:rPr>
              <a:t>Notebooks can be easily stored and organized in bins or online</a:t>
            </a:r>
          </a:p>
        </p:txBody>
      </p:sp>
      <p:pic>
        <p:nvPicPr>
          <p:cNvPr id="2" name="Picture 1">
            <a:extLst>
              <a:ext uri="{FF2B5EF4-FFF2-40B4-BE49-F238E27FC236}">
                <a16:creationId xmlns:a16="http://schemas.microsoft.com/office/drawing/2014/main" id="{159115D4-5416-41B8-AFD2-7684DF6A57C0}"/>
              </a:ext>
            </a:extLst>
          </p:cNvPr>
          <p:cNvPicPr>
            <a:picLocks noChangeAspect="1"/>
          </p:cNvPicPr>
          <p:nvPr/>
        </p:nvPicPr>
        <p:blipFill>
          <a:blip r:embed="rId3"/>
          <a:stretch>
            <a:fillRect/>
          </a:stretch>
        </p:blipFill>
        <p:spPr>
          <a:xfrm>
            <a:off x="4856755" y="2015817"/>
            <a:ext cx="3905108" cy="3993061"/>
          </a:xfrm>
          <a:prstGeom prst="rect">
            <a:avLst/>
          </a:prstGeom>
        </p:spPr>
      </p:pic>
    </p:spTree>
    <p:extLst>
      <p:ext uri="{BB962C8B-B14F-4D97-AF65-F5344CB8AC3E}">
        <p14:creationId xmlns:p14="http://schemas.microsoft.com/office/powerpoint/2010/main" val="3475465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89C930C-9610-7145-9F90-5C1F798B4CA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latin typeface="+mj-lt"/>
              </a:rPr>
              <a:t>16</a:t>
            </a:fld>
            <a:endParaRPr lang="en-US">
              <a:latin typeface="+mj-lt"/>
            </a:endParaRPr>
          </a:p>
        </p:txBody>
      </p:sp>
      <p:sp>
        <p:nvSpPr>
          <p:cNvPr id="3" name="TextBox 2">
            <a:extLst>
              <a:ext uri="{FF2B5EF4-FFF2-40B4-BE49-F238E27FC236}">
                <a16:creationId xmlns:a16="http://schemas.microsoft.com/office/drawing/2014/main" id="{A0610542-35CC-5649-B87A-ADC36F151CEE}"/>
              </a:ext>
            </a:extLst>
          </p:cNvPr>
          <p:cNvSpPr txBox="1"/>
          <p:nvPr/>
        </p:nvSpPr>
        <p:spPr>
          <a:xfrm>
            <a:off x="643120" y="65253"/>
            <a:ext cx="8133327" cy="6093976"/>
          </a:xfrm>
          <a:prstGeom prst="rect">
            <a:avLst/>
          </a:prstGeom>
          <a:noFill/>
        </p:spPr>
        <p:txBody>
          <a:bodyPr wrap="square" rtlCol="0">
            <a:spAutoFit/>
          </a:bodyPr>
          <a:lstStyle/>
          <a:p>
            <a:pPr algn="ctr"/>
            <a:r>
              <a:rPr lang="en-US" sz="4800" b="1" u="sng" dirty="0">
                <a:solidFill>
                  <a:schemeClr val="accent2"/>
                </a:solidFill>
                <a:latin typeface="+mj-lt"/>
                <a:cs typeface="Times New Roman" panose="02020603050405020304" pitchFamily="18" charset="0"/>
              </a:rPr>
              <a:t>Some Resources </a:t>
            </a:r>
          </a:p>
          <a:p>
            <a:endParaRPr lang="en-US" dirty="0">
              <a:latin typeface="+mj-lt"/>
            </a:endParaRPr>
          </a:p>
          <a:p>
            <a:pPr marL="342900" indent="-342900">
              <a:buClr>
                <a:schemeClr val="accent2"/>
              </a:buClr>
              <a:buFont typeface="Arial" panose="020B0604020202020204" pitchFamily="34" charset="0"/>
              <a:buChar char="•"/>
            </a:pPr>
            <a:r>
              <a:rPr lang="en-US" sz="2000" b="1" dirty="0">
                <a:latin typeface="+mj-lt"/>
                <a:cs typeface="Times New Roman" panose="02020603050405020304" pitchFamily="18" charset="0"/>
              </a:rPr>
              <a:t>Teaching Science With Interactive Notebooks by </a:t>
            </a:r>
            <a:r>
              <a:rPr lang="en-US" sz="2000" b="1" dirty="0" err="1">
                <a:latin typeface="+mj-lt"/>
                <a:cs typeface="Times New Roman" panose="02020603050405020304" pitchFamily="18" charset="0"/>
              </a:rPr>
              <a:t>Kerllie</a:t>
            </a:r>
            <a:r>
              <a:rPr lang="en-US" sz="2000" b="1" dirty="0">
                <a:latin typeface="+mj-lt"/>
                <a:cs typeface="Times New Roman" panose="02020603050405020304" pitchFamily="18" charset="0"/>
              </a:rPr>
              <a:t> Marcarelli, Corwin Press</a:t>
            </a:r>
          </a:p>
          <a:p>
            <a:pPr marL="342900" indent="-342900">
              <a:buClr>
                <a:schemeClr val="accent2"/>
              </a:buClr>
              <a:buFont typeface="Arial" panose="020B0604020202020204" pitchFamily="34" charset="0"/>
              <a:buChar char="•"/>
            </a:pPr>
            <a:endParaRPr lang="en-US" sz="2000" b="1" dirty="0">
              <a:latin typeface="+mj-lt"/>
              <a:cs typeface="Times New Roman" panose="02020603050405020304" pitchFamily="18" charset="0"/>
            </a:endParaRPr>
          </a:p>
          <a:p>
            <a:pPr marL="342900" indent="-342900">
              <a:buClr>
                <a:schemeClr val="accent2"/>
              </a:buClr>
              <a:buFont typeface="Arial" panose="020B0604020202020204" pitchFamily="34" charset="0"/>
              <a:buChar char="•"/>
            </a:pPr>
            <a:r>
              <a:rPr lang="en-US" sz="2000" b="1" dirty="0">
                <a:latin typeface="+mj-lt"/>
                <a:cs typeface="Times New Roman" panose="02020603050405020304" pitchFamily="18" charset="0"/>
              </a:rPr>
              <a:t>Dinah </a:t>
            </a:r>
            <a:r>
              <a:rPr lang="en-US" sz="2000" b="1" dirty="0" err="1">
                <a:latin typeface="+mj-lt"/>
                <a:cs typeface="Times New Roman" panose="02020603050405020304" pitchFamily="18" charset="0"/>
              </a:rPr>
              <a:t>Zike’s</a:t>
            </a:r>
            <a:r>
              <a:rPr lang="en-US" sz="2000" b="1" dirty="0">
                <a:latin typeface="+mj-lt"/>
                <a:cs typeface="Times New Roman" panose="02020603050405020304" pitchFamily="18" charset="0"/>
              </a:rPr>
              <a:t> Notebook Foldables by Dinah </a:t>
            </a:r>
            <a:r>
              <a:rPr lang="en-US" sz="2000" b="1" dirty="0" err="1">
                <a:latin typeface="+mj-lt"/>
                <a:cs typeface="Times New Roman" panose="02020603050405020304" pitchFamily="18" charset="0"/>
              </a:rPr>
              <a:t>Zike</a:t>
            </a:r>
            <a:r>
              <a:rPr lang="en-US" sz="2000" b="1" dirty="0">
                <a:latin typeface="+mj-lt"/>
                <a:cs typeface="Times New Roman" panose="02020603050405020304" pitchFamily="18" charset="0"/>
              </a:rPr>
              <a:t>, M.Ed.,  Dinah- Might Adventures, LP  </a:t>
            </a:r>
            <a:r>
              <a:rPr lang="en-US" sz="2000" b="1" dirty="0">
                <a:latin typeface="+mj-lt"/>
                <a:cs typeface="Times New Roman" panose="02020603050405020304" pitchFamily="18" charset="0"/>
                <a:hlinkClick r:id="rId2"/>
              </a:rPr>
              <a:t>www.dinah.com</a:t>
            </a:r>
            <a:endParaRPr lang="en-US" sz="2000" b="1" dirty="0">
              <a:latin typeface="+mj-lt"/>
              <a:cs typeface="Times New Roman" panose="02020603050405020304" pitchFamily="18" charset="0"/>
            </a:endParaRPr>
          </a:p>
          <a:p>
            <a:pPr marL="342900" indent="-342900">
              <a:buClr>
                <a:schemeClr val="accent2"/>
              </a:buClr>
              <a:buFont typeface="Arial" panose="020B0604020202020204" pitchFamily="34" charset="0"/>
              <a:buChar char="•"/>
            </a:pPr>
            <a:endParaRPr lang="en-US" sz="2000" b="1" dirty="0">
              <a:latin typeface="+mj-lt"/>
              <a:cs typeface="Times New Roman" panose="02020603050405020304" pitchFamily="18" charset="0"/>
            </a:endParaRPr>
          </a:p>
          <a:p>
            <a:pPr marL="342900" indent="-342900">
              <a:buClr>
                <a:schemeClr val="accent2"/>
              </a:buClr>
              <a:buFont typeface="Arial" panose="020B0604020202020204" pitchFamily="34" charset="0"/>
              <a:buChar char="•"/>
            </a:pPr>
            <a:r>
              <a:rPr lang="en-US" sz="2000" b="1" dirty="0">
                <a:latin typeface="+mj-lt"/>
                <a:cs typeface="Times New Roman" panose="02020603050405020304" pitchFamily="18" charset="0"/>
              </a:rPr>
              <a:t>Science Notebooks- Writing About Inquiry by Brian Campbell and Lori Fulton, Heinemann Press  </a:t>
            </a:r>
            <a:r>
              <a:rPr lang="en-US" sz="2000" b="1" dirty="0">
                <a:latin typeface="+mj-lt"/>
                <a:cs typeface="Times New Roman" panose="02020603050405020304" pitchFamily="18" charset="0"/>
                <a:hlinkClick r:id="rId3"/>
              </a:rPr>
              <a:t>www.Heinemann.com</a:t>
            </a:r>
            <a:r>
              <a:rPr lang="en-US" sz="2000" b="1" dirty="0">
                <a:latin typeface="+mj-lt"/>
                <a:cs typeface="Times New Roman" panose="02020603050405020304" pitchFamily="18" charset="0"/>
              </a:rPr>
              <a:t> </a:t>
            </a:r>
          </a:p>
          <a:p>
            <a:pPr marL="342900" indent="-342900">
              <a:buClr>
                <a:schemeClr val="accent2"/>
              </a:buClr>
              <a:buFont typeface="Arial" panose="020B0604020202020204" pitchFamily="34" charset="0"/>
              <a:buChar char="•"/>
            </a:pPr>
            <a:endParaRPr lang="en-US" sz="2000" b="1" dirty="0">
              <a:latin typeface="+mj-lt"/>
              <a:cs typeface="Times New Roman" panose="02020603050405020304" pitchFamily="18" charset="0"/>
            </a:endParaRPr>
          </a:p>
          <a:p>
            <a:pPr marL="342900" indent="-342900">
              <a:buClr>
                <a:schemeClr val="accent2"/>
              </a:buClr>
              <a:buFont typeface="Arial" panose="020B0604020202020204" pitchFamily="34" charset="0"/>
              <a:buChar char="•"/>
            </a:pPr>
            <a:r>
              <a:rPr lang="en-US" sz="2000" b="1" dirty="0">
                <a:latin typeface="+mj-lt"/>
                <a:cs typeface="Times New Roman" panose="02020603050405020304" pitchFamily="18" charset="0"/>
              </a:rPr>
              <a:t>Google- </a:t>
            </a:r>
            <a:r>
              <a:rPr lang="en-US" sz="2000" b="1" dirty="0" err="1">
                <a:latin typeface="+mj-lt"/>
                <a:cs typeface="Times New Roman" panose="02020603050405020304" pitchFamily="18" charset="0"/>
              </a:rPr>
              <a:t>GoogleDocs</a:t>
            </a:r>
            <a:r>
              <a:rPr lang="en-US" sz="2000" b="1" dirty="0">
                <a:latin typeface="+mj-lt"/>
                <a:cs typeface="Times New Roman" panose="02020603050405020304" pitchFamily="18" charset="0"/>
              </a:rPr>
              <a:t> in setting up an on line Notebook for your students</a:t>
            </a:r>
          </a:p>
          <a:p>
            <a:r>
              <a:rPr lang="en-US" sz="1600" dirty="0">
                <a:latin typeface="+mj-lt"/>
              </a:rPr>
              <a:t>	</a:t>
            </a:r>
          </a:p>
          <a:p>
            <a:endParaRPr lang="en-US" sz="1600" dirty="0">
              <a:latin typeface="+mj-lt"/>
            </a:endParaRPr>
          </a:p>
          <a:p>
            <a:r>
              <a:rPr lang="en-US" sz="2400" b="1" u="sng" dirty="0">
                <a:latin typeface="+mj-lt"/>
                <a:cs typeface="Times New Roman" panose="02020603050405020304" pitchFamily="18" charset="0"/>
              </a:rPr>
              <a:t>Our Website….www.STEMHappensNetwork.com</a:t>
            </a:r>
          </a:p>
          <a:p>
            <a:r>
              <a:rPr lang="en-US" sz="2400" b="1" dirty="0">
                <a:latin typeface="+mj-lt"/>
                <a:cs typeface="Times New Roman" panose="02020603050405020304" pitchFamily="18" charset="0"/>
              </a:rPr>
              <a:t>Will have a list of further resources, websites, links as well as excellent articles to read that all deal with different types of notebooks</a:t>
            </a:r>
          </a:p>
        </p:txBody>
      </p:sp>
    </p:spTree>
    <p:extLst>
      <p:ext uri="{BB962C8B-B14F-4D97-AF65-F5344CB8AC3E}">
        <p14:creationId xmlns:p14="http://schemas.microsoft.com/office/powerpoint/2010/main" val="3430369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4854BC-BFEC-4ADF-8C58-2990E759E95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17</a:t>
            </a:fld>
            <a:endParaRPr lang="en-US"/>
          </a:p>
        </p:txBody>
      </p:sp>
      <p:sp>
        <p:nvSpPr>
          <p:cNvPr id="3" name="TextBox 2">
            <a:extLst>
              <a:ext uri="{FF2B5EF4-FFF2-40B4-BE49-F238E27FC236}">
                <a16:creationId xmlns:a16="http://schemas.microsoft.com/office/drawing/2014/main" id="{9F7FEB1F-8412-4202-8258-9A09B63E9065}"/>
              </a:ext>
            </a:extLst>
          </p:cNvPr>
          <p:cNvSpPr txBox="1"/>
          <p:nvPr/>
        </p:nvSpPr>
        <p:spPr>
          <a:xfrm>
            <a:off x="114300" y="298075"/>
            <a:ext cx="8901953" cy="6463308"/>
          </a:xfrm>
          <a:prstGeom prst="rect">
            <a:avLst/>
          </a:prstGeom>
          <a:noFill/>
        </p:spPr>
        <p:txBody>
          <a:bodyPr wrap="square" rtlCol="0">
            <a:spAutoFit/>
          </a:bodyPr>
          <a:lstStyle/>
          <a:p>
            <a:pPr algn="ctr"/>
            <a:r>
              <a:rPr lang="en-US" sz="5400" b="1" dirty="0">
                <a:solidFill>
                  <a:schemeClr val="accent5">
                    <a:lumMod val="75000"/>
                  </a:schemeClr>
                </a:solidFill>
                <a:latin typeface="+mj-lt"/>
                <a:cs typeface="Times New Roman" panose="02020603050405020304" pitchFamily="18" charset="0"/>
              </a:rPr>
              <a:t>Thank you!</a:t>
            </a:r>
          </a:p>
          <a:p>
            <a:pPr algn="ctr"/>
            <a:r>
              <a:rPr lang="en-US" sz="5400" b="1" dirty="0">
                <a:solidFill>
                  <a:schemeClr val="accent5">
                    <a:lumMod val="75000"/>
                  </a:schemeClr>
                </a:solidFill>
                <a:latin typeface="+mj-lt"/>
                <a:cs typeface="Times New Roman" panose="02020603050405020304" pitchFamily="18" charset="0"/>
              </a:rPr>
              <a:t>You can find information on:</a:t>
            </a:r>
            <a:endParaRPr lang="en-US" sz="4800" dirty="0">
              <a:solidFill>
                <a:schemeClr val="accent5">
                  <a:lumMod val="75000"/>
                </a:schemeClr>
              </a:solidFill>
              <a:latin typeface="+mj-lt"/>
              <a:cs typeface="Times New Roman" panose="02020603050405020304" pitchFamily="18" charset="0"/>
              <a:hlinkClick r:id="rId2"/>
            </a:endParaRPr>
          </a:p>
          <a:p>
            <a:pPr algn="ctr"/>
            <a:r>
              <a:rPr lang="en-US" sz="4800" dirty="0">
                <a:solidFill>
                  <a:schemeClr val="accent5">
                    <a:lumMod val="75000"/>
                  </a:schemeClr>
                </a:solidFill>
                <a:latin typeface="+mj-lt"/>
                <a:cs typeface="Times New Roman" panose="02020603050405020304" pitchFamily="18" charset="0"/>
                <a:hlinkClick r:id="rId2"/>
              </a:rPr>
              <a:t>www.stemhappensnetwork.com</a:t>
            </a:r>
            <a:endParaRPr lang="en-US" sz="4800" dirty="0">
              <a:solidFill>
                <a:schemeClr val="accent5">
                  <a:lumMod val="75000"/>
                </a:schemeClr>
              </a:solidFill>
              <a:latin typeface="+mj-lt"/>
              <a:cs typeface="Times New Roman" panose="02020603050405020304" pitchFamily="18" charset="0"/>
            </a:endParaRPr>
          </a:p>
          <a:p>
            <a:pPr algn="ctr"/>
            <a:r>
              <a:rPr lang="en-US" sz="5400" dirty="0">
                <a:solidFill>
                  <a:schemeClr val="accent5">
                    <a:lumMod val="75000"/>
                  </a:schemeClr>
                </a:solidFill>
                <a:latin typeface="+mj-lt"/>
                <a:cs typeface="Times New Roman" panose="02020603050405020304" pitchFamily="18" charset="0"/>
              </a:rPr>
              <a:t> </a:t>
            </a:r>
            <a:r>
              <a:rPr lang="en-US" sz="3200" dirty="0">
                <a:solidFill>
                  <a:schemeClr val="accent5">
                    <a:lumMod val="75000"/>
                  </a:schemeClr>
                </a:solidFill>
                <a:latin typeface="+mj-lt"/>
                <a:cs typeface="Times New Roman" panose="02020603050405020304" pitchFamily="18" charset="0"/>
              </a:rPr>
              <a:t>or contact us at:</a:t>
            </a:r>
          </a:p>
          <a:p>
            <a:pPr algn="ctr"/>
            <a:r>
              <a:rPr lang="en-US" sz="3200" dirty="0">
                <a:solidFill>
                  <a:schemeClr val="accent5">
                    <a:lumMod val="75000"/>
                  </a:schemeClr>
                </a:solidFill>
                <a:latin typeface="+mj-lt"/>
                <a:cs typeface="Times New Roman" panose="02020603050405020304" pitchFamily="18" charset="0"/>
              </a:rPr>
              <a:t>Sal Fernandez</a:t>
            </a:r>
          </a:p>
          <a:p>
            <a:pPr algn="ctr"/>
            <a:r>
              <a:rPr lang="en-US" sz="3200" dirty="0">
                <a:solidFill>
                  <a:schemeClr val="accent5">
                    <a:lumMod val="75000"/>
                  </a:schemeClr>
                </a:solidFill>
                <a:latin typeface="+mj-lt"/>
                <a:cs typeface="Times New Roman" panose="02020603050405020304" pitchFamily="18" charset="0"/>
                <a:hlinkClick r:id="rId3"/>
              </a:rPr>
              <a:t>salfernandez.shn@gmail.com</a:t>
            </a:r>
            <a:endParaRPr lang="en-US" sz="3200" dirty="0">
              <a:solidFill>
                <a:schemeClr val="accent5">
                  <a:lumMod val="75000"/>
                </a:schemeClr>
              </a:solidFill>
              <a:latin typeface="+mj-lt"/>
              <a:cs typeface="Times New Roman" panose="02020603050405020304" pitchFamily="18" charset="0"/>
            </a:endParaRPr>
          </a:p>
          <a:p>
            <a:pPr algn="ctr"/>
            <a:r>
              <a:rPr lang="en-US" sz="3200" dirty="0">
                <a:solidFill>
                  <a:schemeClr val="accent5">
                    <a:lumMod val="75000"/>
                  </a:schemeClr>
                </a:solidFill>
                <a:latin typeface="+mj-lt"/>
                <a:cs typeface="Times New Roman" panose="02020603050405020304" pitchFamily="18" charset="0"/>
              </a:rPr>
              <a:t>Kelli List Wells</a:t>
            </a:r>
          </a:p>
          <a:p>
            <a:pPr algn="ctr"/>
            <a:r>
              <a:rPr lang="en-US" sz="3200" dirty="0">
                <a:solidFill>
                  <a:schemeClr val="accent5">
                    <a:lumMod val="75000"/>
                  </a:schemeClr>
                </a:solidFill>
                <a:latin typeface="+mj-lt"/>
                <a:cs typeface="Times New Roman" panose="02020603050405020304" pitchFamily="18" charset="0"/>
                <a:hlinkClick r:id="rId4"/>
              </a:rPr>
              <a:t>kellilistwells.klw@gmail.com</a:t>
            </a:r>
            <a:endParaRPr lang="en-US" sz="3200" dirty="0">
              <a:solidFill>
                <a:schemeClr val="accent5">
                  <a:lumMod val="75000"/>
                </a:schemeClr>
              </a:solidFill>
              <a:latin typeface="+mj-lt"/>
              <a:cs typeface="Times New Roman" panose="02020603050405020304" pitchFamily="18" charset="0"/>
            </a:endParaRPr>
          </a:p>
          <a:p>
            <a:pPr algn="ctr"/>
            <a:endParaRPr lang="en-US" sz="3200" dirty="0">
              <a:solidFill>
                <a:schemeClr val="accent5">
                  <a:lumMod val="75000"/>
                </a:schemeClr>
              </a:solidFill>
              <a:latin typeface="+mj-lt"/>
              <a:cs typeface="Times New Roman" panose="02020603050405020304" pitchFamily="18" charset="0"/>
            </a:endParaRPr>
          </a:p>
          <a:p>
            <a:endParaRPr lang="en-US" sz="4400" dirty="0">
              <a:solidFill>
                <a:schemeClr val="accent5">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4921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EAE842-538D-44C8-A5E8-8174FC28C8C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18</a:t>
            </a:fld>
            <a:endParaRPr lang="en-US"/>
          </a:p>
        </p:txBody>
      </p:sp>
      <p:sp>
        <p:nvSpPr>
          <p:cNvPr id="3" name="TextBox 2">
            <a:extLst>
              <a:ext uri="{FF2B5EF4-FFF2-40B4-BE49-F238E27FC236}">
                <a16:creationId xmlns:a16="http://schemas.microsoft.com/office/drawing/2014/main" id="{E3EAC1A9-B748-472D-ADA6-9A14770C310F}"/>
              </a:ext>
            </a:extLst>
          </p:cNvPr>
          <p:cNvSpPr txBox="1"/>
          <p:nvPr/>
        </p:nvSpPr>
        <p:spPr>
          <a:xfrm>
            <a:off x="2617694" y="2371166"/>
            <a:ext cx="4075155" cy="1015663"/>
          </a:xfrm>
          <a:prstGeom prst="rect">
            <a:avLst/>
          </a:prstGeom>
          <a:noFill/>
        </p:spPr>
        <p:txBody>
          <a:bodyPr wrap="none" rtlCol="0">
            <a:spAutoFit/>
          </a:bodyPr>
          <a:lstStyle/>
          <a:p>
            <a:r>
              <a:rPr lang="en-US" sz="6000" dirty="0"/>
              <a:t>APPENDIX</a:t>
            </a:r>
          </a:p>
        </p:txBody>
      </p:sp>
    </p:spTree>
    <p:extLst>
      <p:ext uri="{BB962C8B-B14F-4D97-AF65-F5344CB8AC3E}">
        <p14:creationId xmlns:p14="http://schemas.microsoft.com/office/powerpoint/2010/main" val="2873753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AutoShape 1"/>
          <p:cNvSpPr>
            <a:spLocks/>
          </p:cNvSpPr>
          <p:nvPr/>
        </p:nvSpPr>
        <p:spPr bwMode="auto">
          <a:xfrm>
            <a:off x="304800" y="914400"/>
            <a:ext cx="8761140" cy="1071563"/>
          </a:xfrm>
          <a:custGeom>
            <a:avLst/>
            <a:gdLst>
              <a:gd name="T0" fmla="*/ 6230144 w 21600"/>
              <a:gd name="T1" fmla="*/ 762000 h 21600"/>
              <a:gd name="T2" fmla="*/ 6230144 w 21600"/>
              <a:gd name="T3" fmla="*/ 762000 h 21600"/>
              <a:gd name="T4" fmla="*/ 6230144 w 21600"/>
              <a:gd name="T5" fmla="*/ 762000 h 21600"/>
              <a:gd name="T6" fmla="*/ 6230144 w 21600"/>
              <a:gd name="T7" fmla="*/ 7620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defRPr/>
            </a:pPr>
            <a:r>
              <a:rPr lang="en-US" sz="4900" b="1" dirty="0">
                <a:latin typeface="+mj-lt"/>
                <a:cs typeface="Times New Roman"/>
              </a:rPr>
              <a:t>Write down your thoughts about the following question.</a:t>
            </a:r>
            <a:endParaRPr lang="en-US" b="1" dirty="0">
              <a:solidFill>
                <a:srgbClr val="000000"/>
              </a:solidFill>
              <a:latin typeface="+mj-lt"/>
              <a:cs typeface="Times New Roman"/>
            </a:endParaRPr>
          </a:p>
        </p:txBody>
      </p:sp>
      <p:sp>
        <p:nvSpPr>
          <p:cNvPr id="6146" name="AutoShape 2"/>
          <p:cNvSpPr>
            <a:spLocks/>
          </p:cNvSpPr>
          <p:nvPr/>
        </p:nvSpPr>
        <p:spPr bwMode="auto">
          <a:xfrm>
            <a:off x="1721271" y="2733261"/>
            <a:ext cx="5928197" cy="3048372"/>
          </a:xfrm>
          <a:custGeom>
            <a:avLst/>
            <a:gdLst>
              <a:gd name="T0" fmla="*/ 4215607 w 21600"/>
              <a:gd name="T1" fmla="*/ 2167732 h 21600"/>
              <a:gd name="T2" fmla="*/ 4215607 w 21600"/>
              <a:gd name="T3" fmla="*/ 2167732 h 21600"/>
              <a:gd name="T4" fmla="*/ 4215607 w 21600"/>
              <a:gd name="T5" fmla="*/ 2167732 h 21600"/>
              <a:gd name="T6" fmla="*/ 4215607 w 21600"/>
              <a:gd name="T7" fmla="*/ 216773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defRPr/>
            </a:pPr>
            <a:r>
              <a:rPr lang="en-US" sz="4400" b="1" dirty="0">
                <a:latin typeface="+mj-lt"/>
                <a:cs typeface="Times New Roman"/>
              </a:rPr>
              <a:t>Why integrate Science and Literacy in</a:t>
            </a:r>
          </a:p>
          <a:p>
            <a:pPr algn="ctr">
              <a:defRPr/>
            </a:pPr>
            <a:r>
              <a:rPr lang="en-US" sz="4400" b="1" dirty="0">
                <a:latin typeface="+mj-lt"/>
                <a:cs typeface="Times New Roman"/>
              </a:rPr>
              <a:t>Elementary, Middle and High School?</a:t>
            </a:r>
            <a:endParaRPr lang="en-US" b="1" dirty="0">
              <a:latin typeface="+mj-lt"/>
              <a:cs typeface="Times New Roman"/>
            </a:endParaRPr>
          </a:p>
        </p:txBody>
      </p:sp>
    </p:spTree>
    <p:extLst>
      <p:ext uri="{BB962C8B-B14F-4D97-AF65-F5344CB8AC3E}">
        <p14:creationId xmlns:p14="http://schemas.microsoft.com/office/powerpoint/2010/main" val="59180889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0"/>
          <p:cNvSpPr txBox="1">
            <a:spLocks noGrp="1"/>
          </p:cNvSpPr>
          <p:nvPr>
            <p:ph type="title" idx="4294967295"/>
          </p:nvPr>
        </p:nvSpPr>
        <p:spPr>
          <a:xfrm>
            <a:off x="829236" y="-425637"/>
            <a:ext cx="7543800" cy="1449388"/>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accent1"/>
              </a:buClr>
              <a:buSzPts val="5100"/>
              <a:buFont typeface="Times New Roman"/>
              <a:buNone/>
            </a:pPr>
            <a:r>
              <a:rPr lang="en-US" b="1" dirty="0">
                <a:solidFill>
                  <a:schemeClr val="accent5">
                    <a:lumMod val="75000"/>
                  </a:schemeClr>
                </a:solidFill>
                <a:ea typeface="Times New Roman"/>
                <a:cs typeface="Times New Roman" panose="02020603050405020304" pitchFamily="18" charset="0"/>
                <a:sym typeface="Times New Roman"/>
              </a:rPr>
              <a:t>Why Science and Literacy?</a:t>
            </a:r>
            <a:endParaRPr b="1" dirty="0">
              <a:solidFill>
                <a:schemeClr val="accent5">
                  <a:lumMod val="75000"/>
                </a:schemeClr>
              </a:solidFill>
              <a:ea typeface="Times New Roman"/>
              <a:cs typeface="Times New Roman" panose="02020603050405020304" pitchFamily="18" charset="0"/>
              <a:sym typeface="Times New Roman"/>
            </a:endParaRPr>
          </a:p>
        </p:txBody>
      </p:sp>
      <p:sp>
        <p:nvSpPr>
          <p:cNvPr id="204" name="Google Shape;204;p30"/>
          <p:cNvSpPr txBox="1">
            <a:spLocks noGrp="1"/>
          </p:cNvSpPr>
          <p:nvPr>
            <p:ph idx="4294967295"/>
          </p:nvPr>
        </p:nvSpPr>
        <p:spPr>
          <a:xfrm>
            <a:off x="559641" y="1065959"/>
            <a:ext cx="8494712" cy="4671451"/>
          </a:xfrm>
          <a:prstGeom prst="rect">
            <a:avLst/>
          </a:prstGeom>
          <a:noFill/>
          <a:ln>
            <a:noFill/>
          </a:ln>
        </p:spPr>
        <p:txBody>
          <a:bodyPr spcFirstLastPara="1" wrap="square" lIns="91425" tIns="45700" rIns="91425" bIns="45700" anchor="t" anchorCtr="0">
            <a:noAutofit/>
          </a:bodyPr>
          <a:lstStyle/>
          <a:p>
            <a:pPr marL="294669" lvl="0" indent="-294669" algn="l" rtl="0">
              <a:spcBef>
                <a:spcPts val="0"/>
              </a:spcBef>
              <a:spcAft>
                <a:spcPts val="0"/>
              </a:spcAft>
              <a:buSzPct val="75000"/>
              <a:buChar char="•"/>
            </a:pPr>
            <a:r>
              <a:rPr lang="en-US" sz="3200" b="1" dirty="0">
                <a:solidFill>
                  <a:schemeClr val="dk1"/>
                </a:solidFill>
                <a:latin typeface="+mj-lt"/>
                <a:ea typeface="Times New Roman"/>
                <a:cs typeface="Times New Roman" panose="02020603050405020304" pitchFamily="18" charset="0"/>
                <a:sym typeface="Times New Roman"/>
              </a:rPr>
              <a:t>Natural overlap of science process skills and literacy skills (observing, classifying, measuring, inferring, predicting, and communicating)</a:t>
            </a:r>
            <a:endParaRPr sz="3200" dirty="0">
              <a:latin typeface="+mj-lt"/>
              <a:cs typeface="Times New Roman" panose="02020603050405020304" pitchFamily="18" charset="0"/>
            </a:endParaRPr>
          </a:p>
          <a:p>
            <a:pPr marL="294669" lvl="0" indent="-294669" algn="l" rtl="0">
              <a:spcBef>
                <a:spcPts val="1898"/>
              </a:spcBef>
              <a:spcAft>
                <a:spcPts val="0"/>
              </a:spcAft>
              <a:buSzPct val="75000"/>
              <a:buChar char="•"/>
            </a:pPr>
            <a:r>
              <a:rPr lang="en-US" sz="3200" b="1" dirty="0">
                <a:solidFill>
                  <a:schemeClr val="dk1"/>
                </a:solidFill>
                <a:latin typeface="+mj-lt"/>
                <a:ea typeface="Times New Roman"/>
                <a:cs typeface="Times New Roman" panose="02020603050405020304" pitchFamily="18" charset="0"/>
                <a:sym typeface="Times New Roman"/>
              </a:rPr>
              <a:t>Hands-on science can build background knowledge needed for vocabulary development and reading comprehension</a:t>
            </a:r>
            <a:endParaRPr sz="3200" dirty="0">
              <a:latin typeface="+mj-lt"/>
              <a:cs typeface="Times New Roman" panose="02020603050405020304" pitchFamily="18" charset="0"/>
            </a:endParaRPr>
          </a:p>
          <a:p>
            <a:pPr marL="294669" lvl="0" indent="-294669" algn="l" rtl="0">
              <a:spcBef>
                <a:spcPts val="1898"/>
              </a:spcBef>
              <a:spcAft>
                <a:spcPts val="0"/>
              </a:spcAft>
              <a:buSzPct val="75000"/>
              <a:buChar char="•"/>
            </a:pPr>
            <a:r>
              <a:rPr lang="en-US" sz="3200" b="1" dirty="0">
                <a:solidFill>
                  <a:schemeClr val="dk1"/>
                </a:solidFill>
                <a:latin typeface="+mj-lt"/>
                <a:ea typeface="Times New Roman"/>
                <a:cs typeface="Times New Roman" panose="02020603050405020304" pitchFamily="18" charset="0"/>
                <a:sym typeface="Times New Roman"/>
              </a:rPr>
              <a:t>Science provides a real-world context for reading, writing, and discussing </a:t>
            </a:r>
            <a:endParaRPr sz="3200" dirty="0">
              <a:latin typeface="+mj-lt"/>
              <a:cs typeface="Times New Roman" panose="02020603050405020304" pitchFamily="18" charset="0"/>
            </a:endParaRPr>
          </a:p>
          <a:p>
            <a:pPr marL="294669" lvl="0" indent="-294669" algn="l" rtl="0">
              <a:spcBef>
                <a:spcPts val="1898"/>
              </a:spcBef>
              <a:spcAft>
                <a:spcPts val="0"/>
              </a:spcAft>
              <a:buSzPct val="75000"/>
              <a:buChar char="•"/>
            </a:pPr>
            <a:r>
              <a:rPr lang="en-US" sz="3200" b="1" dirty="0">
                <a:solidFill>
                  <a:schemeClr val="dk1"/>
                </a:solidFill>
                <a:latin typeface="+mj-lt"/>
                <a:ea typeface="Times New Roman"/>
                <a:cs typeface="Times New Roman" panose="02020603050405020304" pitchFamily="18" charset="0"/>
                <a:sym typeface="Times New Roman"/>
              </a:rPr>
              <a:t>Inquiry science helps develop students' ability to ask questions</a:t>
            </a:r>
            <a:endParaRPr sz="3200" b="1" dirty="0">
              <a:solidFill>
                <a:schemeClr val="dk1"/>
              </a:solidFill>
              <a:latin typeface="+mj-lt"/>
              <a:ea typeface="Times New Roman"/>
              <a:cs typeface="Times New Roman" panose="02020603050405020304" pitchFamily="18" charset="0"/>
              <a:sym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6"/>
          <p:cNvSpPr txBox="1">
            <a:spLocks noGrp="1"/>
          </p:cNvSpPr>
          <p:nvPr>
            <p:ph type="title" idx="4294967295"/>
          </p:nvPr>
        </p:nvSpPr>
        <p:spPr>
          <a:xfrm>
            <a:off x="1268506" y="620340"/>
            <a:ext cx="6596063" cy="1336675"/>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dk1"/>
              </a:buClr>
              <a:buSzPts val="2400"/>
              <a:buFont typeface="Times New Roman"/>
              <a:buNone/>
            </a:pPr>
            <a:r>
              <a:rPr lang="en-US" b="1" dirty="0">
                <a:solidFill>
                  <a:schemeClr val="accent5">
                    <a:lumMod val="75000"/>
                  </a:schemeClr>
                </a:solidFill>
                <a:ea typeface="Times New Roman"/>
                <a:cs typeface="Times New Roman"/>
                <a:sym typeface="Times New Roman"/>
              </a:rPr>
              <a:t>Sample Contracts Teachers Set Up in Collaboration with the Students</a:t>
            </a:r>
          </a:p>
        </p:txBody>
      </p:sp>
      <p:pic>
        <p:nvPicPr>
          <p:cNvPr id="266" name="Google Shape;266;p36" descr="IMG_3103.JPG"/>
          <p:cNvPicPr preferRelativeResize="0">
            <a:picLocks noGrp="1"/>
          </p:cNvPicPr>
          <p:nvPr>
            <p:ph idx="4294967295"/>
          </p:nvPr>
        </p:nvPicPr>
        <p:blipFill rotWithShape="1">
          <a:blip r:embed="rId3">
            <a:alphaModFix/>
          </a:blip>
          <a:srcRect t="13994" b="13994"/>
          <a:stretch/>
        </p:blipFill>
        <p:spPr>
          <a:xfrm>
            <a:off x="3839416" y="2257145"/>
            <a:ext cx="5138737" cy="3317875"/>
          </a:xfrm>
          <a:prstGeom prst="rect">
            <a:avLst/>
          </a:prstGeom>
          <a:noFill/>
          <a:ln>
            <a:noFill/>
          </a:ln>
        </p:spPr>
      </p:pic>
      <p:pic>
        <p:nvPicPr>
          <p:cNvPr id="267" name="Google Shape;267;p36" descr="IMG_3097.JPG"/>
          <p:cNvPicPr preferRelativeResize="0"/>
          <p:nvPr/>
        </p:nvPicPr>
        <p:blipFill rotWithShape="1">
          <a:blip r:embed="rId4">
            <a:alphaModFix/>
          </a:blip>
          <a:srcRect/>
          <a:stretch/>
        </p:blipFill>
        <p:spPr>
          <a:xfrm rot="5400000">
            <a:off x="-208988" y="2261698"/>
            <a:ext cx="4218744" cy="3659972"/>
          </a:xfrm>
          <a:prstGeom prst="rect">
            <a:avLst/>
          </a:prstGeom>
          <a:noFill/>
          <a:ln>
            <a:noFill/>
          </a:ln>
        </p:spPr>
      </p:pic>
      <p:pic>
        <p:nvPicPr>
          <p:cNvPr id="2" name="Picture 1">
            <a:extLst>
              <a:ext uri="{FF2B5EF4-FFF2-40B4-BE49-F238E27FC236}">
                <a16:creationId xmlns:a16="http://schemas.microsoft.com/office/drawing/2014/main" id="{F6FBEE4E-D43D-4C99-AE6C-34D87189FEE5}"/>
              </a:ext>
            </a:extLst>
          </p:cNvPr>
          <p:cNvPicPr>
            <a:picLocks noChangeAspect="1"/>
          </p:cNvPicPr>
          <p:nvPr/>
        </p:nvPicPr>
        <p:blipFill>
          <a:blip r:embed="rId5"/>
          <a:stretch>
            <a:fillRect/>
          </a:stretch>
        </p:blipFill>
        <p:spPr>
          <a:xfrm>
            <a:off x="414292" y="6449533"/>
            <a:ext cx="1066892" cy="40846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2" name="Google Shape;452;p52"/>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22</a:t>
            </a:fld>
            <a:endParaRPr/>
          </a:p>
        </p:txBody>
      </p:sp>
      <p:sp>
        <p:nvSpPr>
          <p:cNvPr id="450" name="Google Shape;450;p52"/>
          <p:cNvSpPr txBox="1">
            <a:spLocks noGrp="1"/>
          </p:cNvSpPr>
          <p:nvPr>
            <p:ph type="title" idx="4294967295"/>
          </p:nvPr>
        </p:nvSpPr>
        <p:spPr>
          <a:xfrm>
            <a:off x="434788" y="-165100"/>
            <a:ext cx="8382000" cy="1143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accent1"/>
              </a:buClr>
              <a:buSzPts val="4600"/>
              <a:buFont typeface="Times New Roman"/>
              <a:buNone/>
            </a:pPr>
            <a:r>
              <a:rPr lang="en-US" b="1" u="sng" dirty="0">
                <a:solidFill>
                  <a:schemeClr val="accent2"/>
                </a:solidFill>
                <a:ea typeface="Times New Roman"/>
                <a:cs typeface="Times New Roman"/>
                <a:sym typeface="Times New Roman"/>
              </a:rPr>
              <a:t>Looking at Scientist’s Notebooks</a:t>
            </a:r>
            <a:endParaRPr b="1" u="sng" dirty="0">
              <a:solidFill>
                <a:schemeClr val="accent2"/>
              </a:solidFill>
              <a:ea typeface="Times New Roman"/>
              <a:cs typeface="Times New Roman"/>
              <a:sym typeface="Times New Roman"/>
            </a:endParaRPr>
          </a:p>
        </p:txBody>
      </p:sp>
      <p:sp>
        <p:nvSpPr>
          <p:cNvPr id="451" name="Google Shape;451;p52"/>
          <p:cNvSpPr txBox="1">
            <a:spLocks noGrp="1"/>
          </p:cNvSpPr>
          <p:nvPr>
            <p:ph idx="4294967295"/>
          </p:nvPr>
        </p:nvSpPr>
        <p:spPr>
          <a:xfrm>
            <a:off x="1183342" y="1255060"/>
            <a:ext cx="8686800" cy="45259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2640"/>
              <a:buNone/>
            </a:pPr>
            <a:r>
              <a:rPr lang="en-US" sz="2800" b="1" dirty="0">
                <a:latin typeface="+mj-lt"/>
                <a:ea typeface="Times New Roman"/>
                <a:cs typeface="Times New Roman"/>
                <a:sym typeface="Times New Roman"/>
              </a:rPr>
              <a:t>Write your first entry in the Table of Contents</a:t>
            </a:r>
            <a:endParaRPr sz="2800" b="1" dirty="0">
              <a:latin typeface="+mj-lt"/>
            </a:endParaRPr>
          </a:p>
          <a:p>
            <a:pPr marL="349250" lvl="0" indent="-181610" algn="l" rtl="0">
              <a:spcBef>
                <a:spcPts val="2000"/>
              </a:spcBef>
              <a:spcAft>
                <a:spcPts val="0"/>
              </a:spcAft>
              <a:buSzPts val="2640"/>
              <a:buNone/>
            </a:pPr>
            <a:endParaRPr dirty="0">
              <a:latin typeface="Times New Roman"/>
              <a:ea typeface="Times New Roman"/>
              <a:cs typeface="Times New Roman"/>
              <a:sym typeface="Times New Roman"/>
            </a:endParaRPr>
          </a:p>
          <a:p>
            <a:pPr marL="349250" lvl="0" indent="-181610" algn="l" rtl="0">
              <a:spcBef>
                <a:spcPts val="2000"/>
              </a:spcBef>
              <a:spcAft>
                <a:spcPts val="0"/>
              </a:spcAft>
              <a:buSzPts val="2640"/>
              <a:buNone/>
            </a:pPr>
            <a:endParaRPr dirty="0">
              <a:latin typeface="Times New Roman"/>
              <a:ea typeface="Times New Roman"/>
              <a:cs typeface="Times New Roman"/>
              <a:sym typeface="Times New Roman"/>
            </a:endParaRPr>
          </a:p>
        </p:txBody>
      </p:sp>
      <p:sp>
        <p:nvSpPr>
          <p:cNvPr id="453" name="Google Shape;453;p52"/>
          <p:cNvSpPr txBox="1"/>
          <p:nvPr/>
        </p:nvSpPr>
        <p:spPr>
          <a:xfrm>
            <a:off x="236050" y="2617513"/>
            <a:ext cx="8305800" cy="4114800"/>
          </a:xfrm>
          <a:prstGeom prst="rect">
            <a:avLst/>
          </a:prstGeom>
          <a:noFill/>
          <a:ln>
            <a:noFill/>
          </a:ln>
        </p:spPr>
        <p:txBody>
          <a:bodyPr spcFirstLastPara="1" wrap="square" lIns="91425" tIns="45700" rIns="91425" bIns="45700" anchor="t" anchorCtr="0">
            <a:noAutofit/>
          </a:bodyPr>
          <a:lstStyle/>
          <a:p>
            <a:pPr marL="742950" marR="0" lvl="1" indent="-285750" algn="l" rtl="0">
              <a:spcBef>
                <a:spcPts val="0"/>
              </a:spcBef>
              <a:spcAft>
                <a:spcPts val="0"/>
              </a:spcAft>
              <a:buClr>
                <a:srgbClr val="009900"/>
              </a:buClr>
              <a:buSzPts val="2400"/>
              <a:buFont typeface="Times New Roman"/>
              <a:buNone/>
            </a:pPr>
            <a:r>
              <a:rPr lang="en-US" sz="3200" b="1" i="0" u="none" strike="noStrike" cap="none" dirty="0">
                <a:solidFill>
                  <a:schemeClr val="accent2"/>
                </a:solidFill>
                <a:latin typeface="+mj-lt"/>
                <a:ea typeface="Times New Roman"/>
                <a:cs typeface="Times New Roman"/>
                <a:sym typeface="Times New Roman"/>
              </a:rPr>
              <a:t>DATE                    ACTIVITY                      PAGE #</a:t>
            </a:r>
            <a:endParaRPr sz="1800" b="1" dirty="0">
              <a:solidFill>
                <a:schemeClr val="accent2"/>
              </a:solidFill>
              <a:latin typeface="+mj-lt"/>
            </a:endParaRPr>
          </a:p>
          <a:p>
            <a:pPr marL="742950" marR="0" lvl="1" indent="-285750" algn="l" rtl="0">
              <a:spcBef>
                <a:spcPts val="480"/>
              </a:spcBef>
              <a:spcAft>
                <a:spcPts val="0"/>
              </a:spcAft>
              <a:buClr>
                <a:schemeClr val="dk1"/>
              </a:buClr>
              <a:buSzPts val="2400"/>
              <a:buFont typeface="Source Sans Pro"/>
              <a:buNone/>
            </a:pPr>
            <a:endParaRPr sz="3200" b="1" i="0" u="none" strike="noStrike" cap="none" dirty="0">
              <a:solidFill>
                <a:schemeClr val="accent2"/>
              </a:solidFill>
              <a:latin typeface="+mj-lt"/>
              <a:ea typeface="Times New Roman"/>
              <a:cs typeface="Times New Roman"/>
              <a:sym typeface="Times New Roman"/>
            </a:endParaRPr>
          </a:p>
          <a:p>
            <a:pPr marL="742950" marR="0" lvl="1" indent="-285750" algn="l" rtl="0">
              <a:spcBef>
                <a:spcPts val="400"/>
              </a:spcBef>
              <a:spcAft>
                <a:spcPts val="0"/>
              </a:spcAft>
              <a:buClr>
                <a:srgbClr val="009900"/>
              </a:buClr>
              <a:buSzPts val="2000"/>
              <a:buFont typeface="Times New Roman"/>
              <a:buNone/>
            </a:pPr>
            <a:r>
              <a:rPr lang="en-US" sz="2800" b="1" i="0" u="none" strike="noStrike" cap="none" dirty="0">
                <a:solidFill>
                  <a:schemeClr val="accent2"/>
                </a:solidFill>
                <a:latin typeface="+mj-lt"/>
                <a:ea typeface="Times New Roman"/>
                <a:cs typeface="Times New Roman"/>
                <a:sym typeface="Times New Roman"/>
              </a:rPr>
              <a:t>	</a:t>
            </a:r>
            <a:r>
              <a:rPr lang="en-US" sz="2800" b="1" dirty="0">
                <a:solidFill>
                  <a:schemeClr val="accent2"/>
                </a:solidFill>
                <a:latin typeface="+mj-lt"/>
                <a:ea typeface="Times New Roman"/>
                <a:cs typeface="Times New Roman"/>
                <a:sym typeface="Times New Roman"/>
              </a:rPr>
              <a:t>		</a:t>
            </a:r>
            <a:r>
              <a:rPr lang="en-US" sz="2400" b="1" i="0" u="none" strike="noStrike" cap="none" dirty="0">
                <a:solidFill>
                  <a:schemeClr val="accent2"/>
                </a:solidFill>
                <a:latin typeface="+mj-lt"/>
                <a:ea typeface="Times New Roman"/>
                <a:cs typeface="Times New Roman"/>
                <a:sym typeface="Times New Roman"/>
              </a:rPr>
              <a:t>Looking at Scientist's Notebooks                   1</a:t>
            </a:r>
            <a:endParaRPr b="1" dirty="0">
              <a:solidFill>
                <a:schemeClr val="accent2"/>
              </a:solidFill>
              <a:latin typeface="+mj-lt"/>
            </a:endParaRPr>
          </a:p>
        </p:txBody>
      </p:sp>
      <p:cxnSp>
        <p:nvCxnSpPr>
          <p:cNvPr id="454" name="Google Shape;454;p52"/>
          <p:cNvCxnSpPr/>
          <p:nvPr/>
        </p:nvCxnSpPr>
        <p:spPr>
          <a:xfrm>
            <a:off x="2025856" y="2609850"/>
            <a:ext cx="0" cy="3581400"/>
          </a:xfrm>
          <a:prstGeom prst="straightConnector1">
            <a:avLst/>
          </a:prstGeom>
          <a:noFill/>
          <a:ln w="9525" cap="flat" cmpd="sng">
            <a:solidFill>
              <a:schemeClr val="dk1"/>
            </a:solidFill>
            <a:prstDash val="solid"/>
            <a:round/>
            <a:headEnd type="none" w="med" len="med"/>
            <a:tailEnd type="none" w="med" len="med"/>
          </a:ln>
        </p:spPr>
      </p:cxnSp>
      <p:cxnSp>
        <p:nvCxnSpPr>
          <p:cNvPr id="455" name="Google Shape;455;p52"/>
          <p:cNvCxnSpPr/>
          <p:nvPr/>
        </p:nvCxnSpPr>
        <p:spPr>
          <a:xfrm>
            <a:off x="6455564" y="2617513"/>
            <a:ext cx="0" cy="3581400"/>
          </a:xfrm>
          <a:prstGeom prst="straightConnector1">
            <a:avLst/>
          </a:prstGeom>
          <a:noFill/>
          <a:ln w="9525" cap="flat" cmpd="sng">
            <a:solidFill>
              <a:schemeClr val="dk1"/>
            </a:solidFill>
            <a:prstDash val="solid"/>
            <a:round/>
            <a:headEnd type="none" w="med" len="med"/>
            <a:tailEnd type="none" w="med" len="med"/>
          </a:ln>
        </p:spPr>
      </p:cxnSp>
      <p:cxnSp>
        <p:nvCxnSpPr>
          <p:cNvPr id="456" name="Google Shape;456;p52"/>
          <p:cNvCxnSpPr/>
          <p:nvPr/>
        </p:nvCxnSpPr>
        <p:spPr>
          <a:xfrm>
            <a:off x="133233" y="2617513"/>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458" name="Google Shape;458;p52"/>
          <p:cNvCxnSpPr/>
          <p:nvPr/>
        </p:nvCxnSpPr>
        <p:spPr>
          <a:xfrm>
            <a:off x="133233" y="4434327"/>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459" name="Google Shape;459;p52"/>
          <p:cNvCxnSpPr/>
          <p:nvPr/>
        </p:nvCxnSpPr>
        <p:spPr>
          <a:xfrm>
            <a:off x="133233" y="3279854"/>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460" name="Google Shape;460;p52"/>
          <p:cNvCxnSpPr/>
          <p:nvPr/>
        </p:nvCxnSpPr>
        <p:spPr>
          <a:xfrm>
            <a:off x="8383395" y="2609850"/>
            <a:ext cx="0" cy="3581400"/>
          </a:xfrm>
          <a:prstGeom prst="straightConnector1">
            <a:avLst/>
          </a:prstGeom>
          <a:noFill/>
          <a:ln w="9525" cap="flat" cmpd="sng">
            <a:solidFill>
              <a:schemeClr val="dk1"/>
            </a:solidFill>
            <a:prstDash val="solid"/>
            <a:round/>
            <a:headEnd type="none" w="med" len="med"/>
            <a:tailEnd type="none" w="med" len="med"/>
          </a:ln>
        </p:spPr>
      </p:cxnSp>
      <p:cxnSp>
        <p:nvCxnSpPr>
          <p:cNvPr id="461" name="Google Shape;461;p52"/>
          <p:cNvCxnSpPr/>
          <p:nvPr/>
        </p:nvCxnSpPr>
        <p:spPr>
          <a:xfrm>
            <a:off x="166124" y="2609850"/>
            <a:ext cx="0" cy="35814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53"/>
          <p:cNvSpPr txBox="1">
            <a:spLocks noGrp="1"/>
          </p:cNvSpPr>
          <p:nvPr>
            <p:ph type="title" idx="4294967295"/>
          </p:nvPr>
        </p:nvSpPr>
        <p:spPr>
          <a:xfrm>
            <a:off x="0" y="-269875"/>
            <a:ext cx="8229600" cy="1143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accent1"/>
              </a:buClr>
              <a:buSzPts val="4600"/>
              <a:buFont typeface="Century Gothic"/>
              <a:buNone/>
            </a:pPr>
            <a:br>
              <a:rPr lang="en-US" dirty="0">
                <a:latin typeface="Century Gothic"/>
                <a:ea typeface="Century Gothic"/>
                <a:cs typeface="Century Gothic"/>
                <a:sym typeface="Century Gothic"/>
              </a:rPr>
            </a:br>
            <a:r>
              <a:rPr lang="en-US" b="1" u="sng" dirty="0">
                <a:solidFill>
                  <a:schemeClr val="accent5">
                    <a:lumMod val="75000"/>
                  </a:schemeClr>
                </a:solidFill>
                <a:ea typeface="Times New Roman"/>
                <a:cs typeface="Times New Roman" panose="02020603050405020304" pitchFamily="18" charset="0"/>
                <a:sym typeface="Times New Roman"/>
              </a:rPr>
              <a:t>Scientist’s Notebooks</a:t>
            </a:r>
            <a:endParaRPr u="sng" dirty="0">
              <a:solidFill>
                <a:schemeClr val="accent5">
                  <a:lumMod val="75000"/>
                </a:schemeClr>
              </a:solidFill>
              <a:cs typeface="Times New Roman" panose="02020603050405020304" pitchFamily="18" charset="0"/>
            </a:endParaRPr>
          </a:p>
        </p:txBody>
      </p:sp>
      <p:sp>
        <p:nvSpPr>
          <p:cNvPr id="469" name="Google Shape;469;p53"/>
          <p:cNvSpPr/>
          <p:nvPr/>
        </p:nvSpPr>
        <p:spPr>
          <a:xfrm>
            <a:off x="163303" y="1422232"/>
            <a:ext cx="3341898" cy="330216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dirty="0">
                <a:solidFill>
                  <a:schemeClr val="dk2"/>
                </a:solidFill>
                <a:latin typeface="+mj-lt"/>
                <a:ea typeface="Times New Roman"/>
                <a:cs typeface="Times New Roman" panose="02020603050405020304" pitchFamily="18" charset="0"/>
                <a:sym typeface="Times New Roman"/>
              </a:rPr>
              <a:t>Da Vinci's sketch of a parachute from c. 1483 was in a notebook margin</a:t>
            </a:r>
            <a:br>
              <a:rPr lang="en-US" sz="2800" dirty="0">
                <a:solidFill>
                  <a:schemeClr val="dk2"/>
                </a:solidFill>
                <a:latin typeface="+mj-lt"/>
                <a:ea typeface="Times New Roman"/>
                <a:cs typeface="Times New Roman" panose="02020603050405020304" pitchFamily="18" charset="0"/>
                <a:sym typeface="Times New Roman"/>
              </a:rPr>
            </a:br>
            <a:r>
              <a:rPr lang="en-US" sz="2800" dirty="0">
                <a:solidFill>
                  <a:schemeClr val="dk2"/>
                </a:solidFill>
                <a:latin typeface="+mj-lt"/>
                <a:ea typeface="Times New Roman"/>
                <a:cs typeface="Times New Roman" panose="02020603050405020304" pitchFamily="18" charset="0"/>
                <a:sym typeface="Times New Roman"/>
              </a:rPr>
              <a:t>The original drawing is kept in the </a:t>
            </a:r>
            <a:br>
              <a:rPr lang="en-US" sz="2800" dirty="0">
                <a:solidFill>
                  <a:schemeClr val="dk2"/>
                </a:solidFill>
                <a:latin typeface="+mj-lt"/>
                <a:ea typeface="Times New Roman"/>
                <a:cs typeface="Times New Roman" panose="02020603050405020304" pitchFamily="18" charset="0"/>
                <a:sym typeface="Times New Roman"/>
              </a:rPr>
            </a:br>
            <a:r>
              <a:rPr lang="en-US" sz="2800" u="sng" dirty="0" err="1">
                <a:solidFill>
                  <a:schemeClr val="dk2"/>
                </a:solidFill>
                <a:latin typeface="+mj-lt"/>
                <a:ea typeface="Times New Roman"/>
                <a:cs typeface="Times New Roman" panose="02020603050405020304" pitchFamily="18" charset="0"/>
                <a:sym typeface="Times New Roman"/>
                <a:hlinkClick r:id="rId3"/>
              </a:rPr>
              <a:t>Biblioteca</a:t>
            </a:r>
            <a:r>
              <a:rPr lang="en-US" sz="2800" u="sng" dirty="0">
                <a:solidFill>
                  <a:schemeClr val="dk2"/>
                </a:solidFill>
                <a:latin typeface="+mj-lt"/>
                <a:ea typeface="Times New Roman"/>
                <a:cs typeface="Times New Roman" panose="02020603050405020304" pitchFamily="18" charset="0"/>
                <a:sym typeface="Times New Roman"/>
                <a:hlinkClick r:id="rId3"/>
              </a:rPr>
              <a:t> Ambrosiana</a:t>
            </a:r>
            <a:r>
              <a:rPr lang="en-US" sz="2800" dirty="0">
                <a:solidFill>
                  <a:schemeClr val="dk2"/>
                </a:solidFill>
                <a:latin typeface="+mj-lt"/>
                <a:ea typeface="Times New Roman"/>
                <a:cs typeface="Times New Roman" panose="02020603050405020304" pitchFamily="18" charset="0"/>
                <a:sym typeface="Times New Roman"/>
              </a:rPr>
              <a:t> in Milan</a:t>
            </a:r>
            <a:endParaRPr sz="2800" dirty="0">
              <a:solidFill>
                <a:schemeClr val="dk1"/>
              </a:solidFill>
              <a:latin typeface="+mj-lt"/>
              <a:cs typeface="Times New Roman" panose="02020603050405020304" pitchFamily="18" charset="0"/>
              <a:sym typeface="Arial"/>
            </a:endParaRPr>
          </a:p>
        </p:txBody>
      </p:sp>
      <p:pic>
        <p:nvPicPr>
          <p:cNvPr id="470" name="Google Shape;470;p53"/>
          <p:cNvPicPr preferRelativeResize="0"/>
          <p:nvPr/>
        </p:nvPicPr>
        <p:blipFill rotWithShape="1">
          <a:blip r:embed="rId4">
            <a:alphaModFix/>
          </a:blip>
          <a:srcRect/>
          <a:stretch/>
        </p:blipFill>
        <p:spPr>
          <a:xfrm>
            <a:off x="3618477" y="1577994"/>
            <a:ext cx="2364246" cy="3070324"/>
          </a:xfrm>
          <a:prstGeom prst="rect">
            <a:avLst/>
          </a:prstGeom>
          <a:noFill/>
          <a:ln>
            <a:noFill/>
          </a:ln>
        </p:spPr>
      </p:pic>
      <p:pic>
        <p:nvPicPr>
          <p:cNvPr id="471" name="Google Shape;471;p53" descr="G:\Roy's Files\Work 120108\Science Notebook Workshop\Famous Scientists Pages\DaVinci Notebook - Google Search_files\images(1).jpg"/>
          <p:cNvPicPr preferRelativeResize="0"/>
          <p:nvPr/>
        </p:nvPicPr>
        <p:blipFill rotWithShape="1">
          <a:blip r:embed="rId5">
            <a:alphaModFix/>
          </a:blip>
          <a:srcRect/>
          <a:stretch/>
        </p:blipFill>
        <p:spPr>
          <a:xfrm>
            <a:off x="6235017" y="1003782"/>
            <a:ext cx="2506939" cy="3149216"/>
          </a:xfrm>
          <a:prstGeom prst="rect">
            <a:avLst/>
          </a:prstGeom>
          <a:noFill/>
          <a:ln>
            <a:noFill/>
          </a:ln>
        </p:spPr>
      </p:pic>
      <p:pic>
        <p:nvPicPr>
          <p:cNvPr id="472" name="Google Shape;472;p53" descr="G:\Roy's Files\Work 120108\Science Notebook Workshop\Famous Scientists Pages\DaVinci Notebook - Google Search_files\images(6).jpg"/>
          <p:cNvPicPr preferRelativeResize="0"/>
          <p:nvPr/>
        </p:nvPicPr>
        <p:blipFill rotWithShape="1">
          <a:blip r:embed="rId6">
            <a:alphaModFix/>
          </a:blip>
          <a:srcRect/>
          <a:stretch/>
        </p:blipFill>
        <p:spPr>
          <a:xfrm>
            <a:off x="6239500" y="4313777"/>
            <a:ext cx="2642185" cy="1779658"/>
          </a:xfrm>
          <a:prstGeom prst="rect">
            <a:avLst/>
          </a:prstGeom>
          <a:noFill/>
          <a:ln>
            <a:noFill/>
          </a:ln>
        </p:spPr>
      </p:pic>
      <p:pic>
        <p:nvPicPr>
          <p:cNvPr id="2" name="Picture 1">
            <a:extLst>
              <a:ext uri="{FF2B5EF4-FFF2-40B4-BE49-F238E27FC236}">
                <a16:creationId xmlns:a16="http://schemas.microsoft.com/office/drawing/2014/main" id="{E6BD642D-CC66-41A6-A36D-BA9FF098B0E9}"/>
              </a:ext>
            </a:extLst>
          </p:cNvPr>
          <p:cNvPicPr>
            <a:picLocks noChangeAspect="1"/>
          </p:cNvPicPr>
          <p:nvPr/>
        </p:nvPicPr>
        <p:blipFill>
          <a:blip r:embed="rId7"/>
          <a:stretch>
            <a:fillRect/>
          </a:stretch>
        </p:blipFill>
        <p:spPr>
          <a:xfrm>
            <a:off x="519067" y="6449533"/>
            <a:ext cx="1066892" cy="40846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54"/>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24</a:t>
            </a:fld>
            <a:endParaRPr/>
          </a:p>
        </p:txBody>
      </p:sp>
      <p:pic>
        <p:nvPicPr>
          <p:cNvPr id="480" name="Google Shape;480;p54" descr="Edison Notebook.JPG"/>
          <p:cNvPicPr preferRelativeResize="0"/>
          <p:nvPr/>
        </p:nvPicPr>
        <p:blipFill rotWithShape="1">
          <a:blip r:embed="rId3">
            <a:alphaModFix/>
          </a:blip>
          <a:srcRect/>
          <a:stretch/>
        </p:blipFill>
        <p:spPr>
          <a:xfrm>
            <a:off x="1241612" y="1358153"/>
            <a:ext cx="6911202" cy="4758996"/>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45000" algn="tl" rotWithShape="0">
              <a:srgbClr val="000000">
                <a:alpha val="29803"/>
              </a:srgbClr>
            </a:outerShdw>
          </a:effectLst>
        </p:spPr>
      </p:pic>
      <p:sp>
        <p:nvSpPr>
          <p:cNvPr id="481" name="Google Shape;481;p54"/>
          <p:cNvSpPr txBox="1"/>
          <p:nvPr/>
        </p:nvSpPr>
        <p:spPr>
          <a:xfrm>
            <a:off x="416858" y="0"/>
            <a:ext cx="8319246" cy="584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1" u="sng" dirty="0">
                <a:solidFill>
                  <a:schemeClr val="accent2"/>
                </a:solidFill>
                <a:latin typeface="+mj-lt"/>
                <a:ea typeface="Times New Roman"/>
                <a:cs typeface="Times New Roman"/>
                <a:sym typeface="Times New Roman"/>
              </a:rPr>
              <a:t>Thomas Edison’s Notebook</a:t>
            </a:r>
            <a:endParaRPr sz="2400" u="sng" dirty="0">
              <a:solidFill>
                <a:schemeClr val="accent2"/>
              </a:solidFill>
              <a:latin typeface="+mj-lt"/>
            </a:endParaRPr>
          </a:p>
        </p:txBody>
      </p:sp>
      <p:sp>
        <p:nvSpPr>
          <p:cNvPr id="482" name="Google Shape;482;p54"/>
          <p:cNvSpPr/>
          <p:nvPr/>
        </p:nvSpPr>
        <p:spPr>
          <a:xfrm>
            <a:off x="455447" y="784411"/>
            <a:ext cx="8415130" cy="70802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accent2"/>
                </a:solidFill>
                <a:latin typeface="+mj-lt"/>
                <a:ea typeface="Times New Roman"/>
                <a:cs typeface="Times New Roman"/>
                <a:sym typeface="Times New Roman"/>
              </a:rPr>
              <a:t>“I have not failed.  I’ve just found 10,000 ways that won’t work”     Thomas Alva Edison</a:t>
            </a:r>
            <a:endParaRPr sz="1800" dirty="0">
              <a:solidFill>
                <a:schemeClr val="accent2"/>
              </a:solidFill>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pic>
        <p:nvPicPr>
          <p:cNvPr id="498" name="Google Shape;498;p56" descr="Screen Shot 2018-10-21 at 10.04.57 AM.png"/>
          <p:cNvPicPr preferRelativeResize="0"/>
          <p:nvPr/>
        </p:nvPicPr>
        <p:blipFill rotWithShape="1">
          <a:blip r:embed="rId3">
            <a:alphaModFix/>
          </a:blip>
          <a:srcRect/>
          <a:stretch/>
        </p:blipFill>
        <p:spPr>
          <a:xfrm>
            <a:off x="107324" y="1302371"/>
            <a:ext cx="8916743" cy="4553024"/>
          </a:xfrm>
          <a:prstGeom prst="rect">
            <a:avLst/>
          </a:prstGeom>
          <a:noFill/>
          <a:ln>
            <a:noFill/>
          </a:ln>
        </p:spPr>
      </p:pic>
      <p:sp>
        <p:nvSpPr>
          <p:cNvPr id="2" name="Rectangle 1">
            <a:extLst>
              <a:ext uri="{FF2B5EF4-FFF2-40B4-BE49-F238E27FC236}">
                <a16:creationId xmlns:a16="http://schemas.microsoft.com/office/drawing/2014/main" id="{CAD33F77-E565-4CDA-BE91-15562ACEE689}"/>
              </a:ext>
            </a:extLst>
          </p:cNvPr>
          <p:cNvSpPr/>
          <p:nvPr/>
        </p:nvSpPr>
        <p:spPr>
          <a:xfrm>
            <a:off x="1743634" y="44824"/>
            <a:ext cx="6593542" cy="830997"/>
          </a:xfrm>
          <a:prstGeom prst="rect">
            <a:avLst/>
          </a:prstGeom>
        </p:spPr>
        <p:txBody>
          <a:bodyPr wrap="square">
            <a:spAutoFit/>
          </a:bodyPr>
          <a:lstStyle/>
          <a:p>
            <a:r>
              <a:rPr lang="en-US" sz="4800" b="1" u="sng" kern="1200" spc="-50" dirty="0">
                <a:solidFill>
                  <a:srgbClr val="3E8853">
                    <a:lumMod val="75000"/>
                  </a:srgbClr>
                </a:solidFill>
                <a:latin typeface="Calibri Light" panose="020F0302020204030204"/>
                <a:ea typeface="Times New Roman"/>
                <a:cs typeface="Times New Roman" panose="02020603050405020304" pitchFamily="18" charset="0"/>
                <a:sym typeface="Times New Roman"/>
              </a:rPr>
              <a:t>Marie Curie’s Notebook</a:t>
            </a:r>
            <a:endParaRPr lang="en-US" dirty="0"/>
          </a:p>
        </p:txBody>
      </p:sp>
      <p:sp>
        <p:nvSpPr>
          <p:cNvPr id="3" name="Rectangle 2">
            <a:extLst>
              <a:ext uri="{FF2B5EF4-FFF2-40B4-BE49-F238E27FC236}">
                <a16:creationId xmlns:a16="http://schemas.microsoft.com/office/drawing/2014/main" id="{F03822EC-6A19-4748-8CB7-73B27513430A}"/>
              </a:ext>
            </a:extLst>
          </p:cNvPr>
          <p:cNvSpPr/>
          <p:nvPr/>
        </p:nvSpPr>
        <p:spPr>
          <a:xfrm>
            <a:off x="6302187" y="1519518"/>
            <a:ext cx="2649071"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pic>
        <p:nvPicPr>
          <p:cNvPr id="513" name="Google Shape;513;p58" descr="Screen Shot 2018-10-21 at 10.06.15 AM.png"/>
          <p:cNvPicPr preferRelativeResize="0"/>
          <p:nvPr/>
        </p:nvPicPr>
        <p:blipFill rotWithShape="1">
          <a:blip r:embed="rId3">
            <a:alphaModFix/>
          </a:blip>
          <a:srcRect/>
          <a:stretch/>
        </p:blipFill>
        <p:spPr>
          <a:xfrm>
            <a:off x="107575" y="1595438"/>
            <a:ext cx="9144000" cy="4640466"/>
          </a:xfrm>
          <a:prstGeom prst="rect">
            <a:avLst/>
          </a:prstGeom>
          <a:noFill/>
          <a:ln>
            <a:noFill/>
          </a:ln>
        </p:spPr>
      </p:pic>
      <p:sp>
        <p:nvSpPr>
          <p:cNvPr id="2" name="Rectangle 1">
            <a:extLst>
              <a:ext uri="{FF2B5EF4-FFF2-40B4-BE49-F238E27FC236}">
                <a16:creationId xmlns:a16="http://schemas.microsoft.com/office/drawing/2014/main" id="{CB4E57A7-CE77-43A4-ADF0-BDE87B484AD4}"/>
              </a:ext>
            </a:extLst>
          </p:cNvPr>
          <p:cNvSpPr/>
          <p:nvPr/>
        </p:nvSpPr>
        <p:spPr>
          <a:xfrm>
            <a:off x="327212" y="0"/>
            <a:ext cx="8861612" cy="1569660"/>
          </a:xfrm>
          <a:prstGeom prst="rect">
            <a:avLst/>
          </a:prstGeom>
        </p:spPr>
        <p:txBody>
          <a:bodyPr wrap="square">
            <a:spAutoFit/>
          </a:bodyPr>
          <a:lstStyle/>
          <a:p>
            <a:r>
              <a:rPr lang="en-US" sz="4800" b="1" u="sng" kern="1200" spc="-50" dirty="0">
                <a:solidFill>
                  <a:srgbClr val="3E8853">
                    <a:lumMod val="75000"/>
                  </a:srgbClr>
                </a:solidFill>
                <a:latin typeface="Calibri Light" panose="020F0302020204030204"/>
                <a:ea typeface="Times New Roman"/>
                <a:cs typeface="Times New Roman" panose="02020603050405020304" pitchFamily="18" charset="0"/>
                <a:sym typeface="Times New Roman"/>
              </a:rPr>
              <a:t>Lisa Woods’ Notebook: Interaction Designer, </a:t>
            </a:r>
            <a:r>
              <a:rPr lang="en-US" sz="4800" b="1" u="sng" kern="1200" spc="-50" dirty="0" err="1">
                <a:solidFill>
                  <a:srgbClr val="3E8853">
                    <a:lumMod val="75000"/>
                  </a:srgbClr>
                </a:solidFill>
                <a:latin typeface="Calibri Light" panose="020F0302020204030204"/>
                <a:ea typeface="Times New Roman"/>
                <a:cs typeface="Times New Roman" panose="02020603050405020304" pitchFamily="18" charset="0"/>
                <a:sym typeface="Times New Roman"/>
              </a:rPr>
              <a:t>Argodesign</a:t>
            </a:r>
            <a:endParaRPr lang="en-US" dirty="0"/>
          </a:p>
        </p:txBody>
      </p:sp>
      <p:pic>
        <p:nvPicPr>
          <p:cNvPr id="3" name="Picture 2">
            <a:extLst>
              <a:ext uri="{FF2B5EF4-FFF2-40B4-BE49-F238E27FC236}">
                <a16:creationId xmlns:a16="http://schemas.microsoft.com/office/drawing/2014/main" id="{B1359975-F0E9-49D1-B699-9E80BB1051F3}"/>
              </a:ext>
            </a:extLst>
          </p:cNvPr>
          <p:cNvPicPr>
            <a:picLocks noChangeAspect="1"/>
          </p:cNvPicPr>
          <p:nvPr/>
        </p:nvPicPr>
        <p:blipFill>
          <a:blip r:embed="rId4"/>
          <a:stretch>
            <a:fillRect/>
          </a:stretch>
        </p:blipFill>
        <p:spPr>
          <a:xfrm>
            <a:off x="6212541" y="1618129"/>
            <a:ext cx="3137647" cy="1994647"/>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0418581-2A05-402E-B20B-A80B86BA2D5E}" type="slidenum">
              <a:rPr lang="en-US"/>
              <a:pPr>
                <a:defRPr/>
              </a:pPr>
              <a:t>27</a:t>
            </a:fld>
            <a:endParaRPr lang="en-US"/>
          </a:p>
        </p:txBody>
      </p:sp>
      <p:pic>
        <p:nvPicPr>
          <p:cNvPr id="16387" name="Picture 5" descr="Samuel Morse.JPG"/>
          <p:cNvPicPr>
            <a:picLocks noChangeAspect="1"/>
          </p:cNvPicPr>
          <p:nvPr/>
        </p:nvPicPr>
        <p:blipFill>
          <a:blip r:embed="rId3" cstate="print"/>
          <a:srcRect/>
          <a:stretch>
            <a:fillRect/>
          </a:stretch>
        </p:blipFill>
        <p:spPr bwMode="auto">
          <a:xfrm>
            <a:off x="933498" y="1914592"/>
            <a:ext cx="2514586" cy="3938775"/>
          </a:xfrm>
          <a:prstGeom prst="rect">
            <a:avLst/>
          </a:prstGeom>
          <a:noFill/>
          <a:ln w="9525">
            <a:noFill/>
            <a:miter lim="800000"/>
            <a:headEnd/>
            <a:tailEnd/>
          </a:ln>
        </p:spPr>
      </p:pic>
      <p:sp>
        <p:nvSpPr>
          <p:cNvPr id="16388" name="TextBox 6"/>
          <p:cNvSpPr txBox="1">
            <a:spLocks noChangeArrowheads="1"/>
          </p:cNvSpPr>
          <p:nvPr/>
        </p:nvSpPr>
        <p:spPr bwMode="auto">
          <a:xfrm>
            <a:off x="-717398" y="-51386"/>
            <a:ext cx="6019800" cy="1569660"/>
          </a:xfrm>
          <a:prstGeom prst="rect">
            <a:avLst/>
          </a:prstGeom>
          <a:noFill/>
          <a:ln w="9525">
            <a:noFill/>
            <a:miter lim="800000"/>
            <a:headEnd/>
            <a:tailEnd/>
          </a:ln>
        </p:spPr>
        <p:txBody>
          <a:bodyPr>
            <a:spAutoFit/>
          </a:bodyPr>
          <a:lstStyle/>
          <a:p>
            <a:pPr algn="ctr"/>
            <a:r>
              <a:rPr lang="en-US" sz="4800" b="1" u="sng" dirty="0">
                <a:solidFill>
                  <a:schemeClr val="accent2"/>
                </a:solidFill>
                <a:latin typeface="+mj-lt"/>
                <a:cs typeface="Times New Roman" pitchFamily="18" charset="0"/>
              </a:rPr>
              <a:t>Samuel Morse’ Notebook</a:t>
            </a:r>
          </a:p>
        </p:txBody>
      </p:sp>
      <p:sp>
        <p:nvSpPr>
          <p:cNvPr id="5" name="Title 1">
            <a:extLst>
              <a:ext uri="{FF2B5EF4-FFF2-40B4-BE49-F238E27FC236}">
                <a16:creationId xmlns:a16="http://schemas.microsoft.com/office/drawing/2014/main" id="{BB328CEE-38B1-3344-9784-B59ED9ABFD05}"/>
              </a:ext>
            </a:extLst>
          </p:cNvPr>
          <p:cNvSpPr txBox="1">
            <a:spLocks/>
          </p:cNvSpPr>
          <p:nvPr/>
        </p:nvSpPr>
        <p:spPr>
          <a:xfrm>
            <a:off x="4693998" y="851291"/>
            <a:ext cx="5705061" cy="240422"/>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buClrTx/>
              <a:buFontTx/>
            </a:pPr>
            <a:r>
              <a:rPr lang="en-US" b="1" u="sng" dirty="0">
                <a:solidFill>
                  <a:schemeClr val="accent2"/>
                </a:solidFill>
                <a:cs typeface="Times New Roman"/>
              </a:rPr>
              <a:t>Wright Brother’s Notebook</a:t>
            </a:r>
          </a:p>
        </p:txBody>
      </p:sp>
      <p:pic>
        <p:nvPicPr>
          <p:cNvPr id="6" name="Picture 1">
            <a:extLst>
              <a:ext uri="{FF2B5EF4-FFF2-40B4-BE49-F238E27FC236}">
                <a16:creationId xmlns:a16="http://schemas.microsoft.com/office/drawing/2014/main" id="{B0459745-5D0B-F24E-808C-C875B99FE396}"/>
              </a:ext>
            </a:extLst>
          </p:cNvPr>
          <p:cNvPicPr>
            <a:picLocks noChangeAspect="1" noChangeArrowheads="1"/>
          </p:cNvPicPr>
          <p:nvPr/>
        </p:nvPicPr>
        <p:blipFill>
          <a:blip r:embed="rId4" cstate="print"/>
          <a:srcRect/>
          <a:stretch>
            <a:fillRect/>
          </a:stretch>
        </p:blipFill>
        <p:spPr bwMode="auto">
          <a:xfrm>
            <a:off x="3913315" y="1679714"/>
            <a:ext cx="4802544" cy="4348878"/>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6994147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63"/>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28</a:t>
            </a:fld>
            <a:endParaRPr/>
          </a:p>
        </p:txBody>
      </p:sp>
      <p:sp>
        <p:nvSpPr>
          <p:cNvPr id="546" name="Google Shape;546;p63"/>
          <p:cNvSpPr txBox="1"/>
          <p:nvPr/>
        </p:nvSpPr>
        <p:spPr>
          <a:xfrm>
            <a:off x="433388" y="33178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1" u="sng" dirty="0">
                <a:solidFill>
                  <a:schemeClr val="accent5">
                    <a:lumMod val="75000"/>
                  </a:schemeClr>
                </a:solidFill>
                <a:latin typeface="+mj-lt"/>
                <a:ea typeface="Times New Roman"/>
                <a:cs typeface="Times New Roman" panose="02020603050405020304" pitchFamily="18" charset="0"/>
                <a:sym typeface="Times New Roman"/>
              </a:rPr>
              <a:t>Real Scientist’s Notebooks</a:t>
            </a:r>
            <a:endParaRPr dirty="0">
              <a:solidFill>
                <a:schemeClr val="accent5">
                  <a:lumMod val="75000"/>
                </a:schemeClr>
              </a:solidFill>
              <a:latin typeface="+mj-lt"/>
              <a:cs typeface="Times New Roman" panose="02020603050405020304" pitchFamily="18" charset="0"/>
            </a:endParaRPr>
          </a:p>
        </p:txBody>
      </p:sp>
      <p:sp>
        <p:nvSpPr>
          <p:cNvPr id="547" name="Google Shape;547;p63"/>
          <p:cNvSpPr txBox="1"/>
          <p:nvPr/>
        </p:nvSpPr>
        <p:spPr>
          <a:xfrm>
            <a:off x="488576" y="1402978"/>
            <a:ext cx="8229600" cy="4525963"/>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2"/>
              </a:buClr>
              <a:buSzPct val="75000"/>
              <a:buFont typeface="Times New Roman"/>
              <a:buChar char="•"/>
            </a:pPr>
            <a:r>
              <a:rPr lang="en-US" sz="3600" dirty="0">
                <a:solidFill>
                  <a:schemeClr val="dk1"/>
                </a:solidFill>
                <a:latin typeface="+mj-lt"/>
                <a:ea typeface="Times New Roman"/>
                <a:cs typeface="Times New Roman" panose="02020603050405020304" pitchFamily="18" charset="0"/>
                <a:sym typeface="Times New Roman"/>
              </a:rPr>
              <a:t>The following slides show real notebooks from scientists who work at Battelle – Pacific Northwest National Laboratory in Richland, Washington.  </a:t>
            </a:r>
          </a:p>
          <a:p>
            <a:pPr marL="342900" marR="0" lvl="0" indent="-342900" algn="l" rtl="0">
              <a:spcBef>
                <a:spcPts val="0"/>
              </a:spcBef>
              <a:spcAft>
                <a:spcPts val="0"/>
              </a:spcAft>
              <a:buClr>
                <a:schemeClr val="accent2"/>
              </a:buClr>
              <a:buSzPct val="75000"/>
              <a:buFont typeface="Times New Roman"/>
              <a:buChar char="•"/>
            </a:pPr>
            <a:endParaRPr dirty="0">
              <a:latin typeface="+mj-lt"/>
              <a:cs typeface="Times New Roman" panose="02020603050405020304" pitchFamily="18" charset="0"/>
            </a:endParaRPr>
          </a:p>
          <a:p>
            <a:pPr marL="342900" marR="0" lvl="0" indent="-342900" algn="l" rtl="0">
              <a:spcBef>
                <a:spcPts val="720"/>
              </a:spcBef>
              <a:spcAft>
                <a:spcPts val="0"/>
              </a:spcAft>
              <a:buClr>
                <a:schemeClr val="accent2"/>
              </a:buClr>
              <a:buSzPct val="75000"/>
              <a:buFont typeface="Arial"/>
              <a:buChar char="•"/>
            </a:pPr>
            <a:r>
              <a:rPr lang="en-US" sz="3600" dirty="0">
                <a:solidFill>
                  <a:schemeClr val="dk1"/>
                </a:solidFill>
                <a:latin typeface="+mj-lt"/>
                <a:ea typeface="Times New Roman"/>
                <a:cs typeface="Times New Roman" panose="02020603050405020304" pitchFamily="18" charset="0"/>
                <a:sym typeface="Times New Roman"/>
              </a:rPr>
              <a:t>Carefully observe as important parts to a scientist’s notebook are shared.</a:t>
            </a:r>
            <a:endParaRPr dirty="0">
              <a:latin typeface="+mj-lt"/>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64"/>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29</a:t>
            </a:fld>
            <a:endParaRPr/>
          </a:p>
        </p:txBody>
      </p:sp>
      <p:sp>
        <p:nvSpPr>
          <p:cNvPr id="554" name="Google Shape;554;p64"/>
          <p:cNvSpPr txBox="1"/>
          <p:nvPr/>
        </p:nvSpPr>
        <p:spPr>
          <a:xfrm>
            <a:off x="45720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1" u="sng" dirty="0">
                <a:solidFill>
                  <a:schemeClr val="accent2"/>
                </a:solidFill>
                <a:latin typeface="+mj-lt"/>
                <a:ea typeface="Times New Roman"/>
                <a:cs typeface="Times New Roman"/>
                <a:sym typeface="Times New Roman"/>
              </a:rPr>
              <a:t>Materials Scientist</a:t>
            </a:r>
            <a:endParaRPr sz="2000" dirty="0">
              <a:solidFill>
                <a:schemeClr val="accent2"/>
              </a:solidFill>
              <a:latin typeface="+mj-lt"/>
            </a:endParaRPr>
          </a:p>
        </p:txBody>
      </p:sp>
      <p:pic>
        <p:nvPicPr>
          <p:cNvPr id="555" name="Google Shape;555;p64" descr="Materials Scientist 1"/>
          <p:cNvPicPr preferRelativeResize="0"/>
          <p:nvPr/>
        </p:nvPicPr>
        <p:blipFill rotWithShape="1">
          <a:blip r:embed="rId3">
            <a:alphaModFix/>
          </a:blip>
          <a:srcRect/>
          <a:stretch/>
        </p:blipFill>
        <p:spPr>
          <a:xfrm>
            <a:off x="1166812" y="1308100"/>
            <a:ext cx="3405187" cy="4873625"/>
          </a:xfrm>
          <a:prstGeom prst="rect">
            <a:avLst/>
          </a:prstGeom>
          <a:noFill/>
          <a:ln>
            <a:noFill/>
          </a:ln>
        </p:spPr>
      </p:pic>
      <p:pic>
        <p:nvPicPr>
          <p:cNvPr id="556" name="Google Shape;556;p64" descr="Materials Scientist 2"/>
          <p:cNvPicPr preferRelativeResize="0"/>
          <p:nvPr/>
        </p:nvPicPr>
        <p:blipFill rotWithShape="1">
          <a:blip r:embed="rId4">
            <a:alphaModFix/>
          </a:blip>
          <a:srcRect/>
          <a:stretch/>
        </p:blipFill>
        <p:spPr>
          <a:xfrm>
            <a:off x="4819650" y="1371600"/>
            <a:ext cx="3714750" cy="4862513"/>
          </a:xfrm>
          <a:prstGeom prst="rect">
            <a:avLst/>
          </a:prstGeom>
          <a:noFill/>
          <a:ln>
            <a:noFill/>
          </a:ln>
        </p:spPr>
      </p:pic>
      <p:sp>
        <p:nvSpPr>
          <p:cNvPr id="557" name="Google Shape;557;p64"/>
          <p:cNvSpPr/>
          <p:nvPr/>
        </p:nvSpPr>
        <p:spPr>
          <a:xfrm>
            <a:off x="6740525" y="228600"/>
            <a:ext cx="2403475" cy="822325"/>
          </a:xfrm>
          <a:prstGeom prst="rect">
            <a:avLst/>
          </a:prstGeom>
          <a:noFill/>
          <a:ln>
            <a:noFill/>
          </a:ln>
        </p:spPr>
        <p:txBody>
          <a:bodyPr spcFirstLastPara="1" wrap="square" lIns="91425" tIns="45700" rIns="91425" bIns="45700" anchor="t" anchorCtr="0">
            <a:noAutofit/>
          </a:bodyPr>
          <a:lstStyle/>
          <a:p>
            <a:pPr marL="914400" marR="0" lvl="1" indent="-457200" algn="l" rtl="0">
              <a:spcBef>
                <a:spcPts val="0"/>
              </a:spcBef>
              <a:spcAft>
                <a:spcPts val="0"/>
              </a:spcAft>
              <a:buNone/>
            </a:pPr>
            <a:r>
              <a:rPr lang="en-US" sz="2800" b="0" i="1" u="none" strike="noStrike" cap="none" dirty="0">
                <a:solidFill>
                  <a:srgbClr val="FF0000"/>
                </a:solidFill>
                <a:latin typeface="+mj-lt"/>
                <a:ea typeface="Century Gothic"/>
                <a:cs typeface="Century Gothic"/>
                <a:sym typeface="Century Gothic"/>
              </a:rPr>
              <a:t>Sample Sketch</a:t>
            </a:r>
            <a:endParaRPr sz="1600" dirty="0">
              <a:latin typeface="+mj-lt"/>
            </a:endParaRPr>
          </a:p>
        </p:txBody>
      </p:sp>
      <p:sp>
        <p:nvSpPr>
          <p:cNvPr id="558" name="Google Shape;558;p64"/>
          <p:cNvSpPr/>
          <p:nvPr/>
        </p:nvSpPr>
        <p:spPr>
          <a:xfrm>
            <a:off x="7086600" y="228600"/>
            <a:ext cx="1981200" cy="914400"/>
          </a:xfrm>
          <a:prstGeom prst="rect">
            <a:avLst/>
          </a:prstGeom>
          <a:no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cxnSp>
        <p:nvCxnSpPr>
          <p:cNvPr id="559" name="Google Shape;559;p64"/>
          <p:cNvCxnSpPr/>
          <p:nvPr/>
        </p:nvCxnSpPr>
        <p:spPr>
          <a:xfrm flipH="1">
            <a:off x="6019800" y="1143000"/>
            <a:ext cx="1143000" cy="533400"/>
          </a:xfrm>
          <a:prstGeom prst="straightConnector1">
            <a:avLst/>
          </a:prstGeom>
          <a:noFill/>
          <a:ln w="28575" cap="flat" cmpd="sng">
            <a:solidFill>
              <a:schemeClr val="dk1"/>
            </a:solidFill>
            <a:prstDash val="solid"/>
            <a:round/>
            <a:headEnd type="none" w="med" len="med"/>
            <a:tailEnd type="triangle" w="med" len="med"/>
          </a:ln>
        </p:spPr>
      </p:cxnSp>
      <p:pic>
        <p:nvPicPr>
          <p:cNvPr id="560" name="Google Shape;560;p64"/>
          <p:cNvPicPr preferRelativeResize="0"/>
          <p:nvPr/>
        </p:nvPicPr>
        <p:blipFill rotWithShape="1">
          <a:blip r:embed="rId5">
            <a:alphaModFix/>
          </a:blip>
          <a:srcRect/>
          <a:stretch/>
        </p:blipFill>
        <p:spPr>
          <a:xfrm>
            <a:off x="7924800" y="6019800"/>
            <a:ext cx="881063" cy="5080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65"/>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30</a:t>
            </a:fld>
            <a:endParaRPr/>
          </a:p>
        </p:txBody>
      </p:sp>
      <p:sp>
        <p:nvSpPr>
          <p:cNvPr id="567" name="Google Shape;567;p65"/>
          <p:cNvSpPr txBox="1"/>
          <p:nvPr/>
        </p:nvSpPr>
        <p:spPr>
          <a:xfrm>
            <a:off x="434788" y="95344"/>
            <a:ext cx="8229600" cy="1143000"/>
          </a:xfrm>
          <a:prstGeom prst="rect">
            <a:avLst/>
          </a:prstGeom>
          <a:noFill/>
          <a:ln>
            <a:noFill/>
          </a:ln>
        </p:spPr>
        <p:txBody>
          <a:bodyPr spcFirstLastPara="1" wrap="square" lIns="91425" tIns="45700" rIns="91425" bIns="45700" anchor="t" anchorCtr="0">
            <a:noAutofit/>
          </a:bodyPr>
          <a:lstStyle/>
          <a:p>
            <a:pPr lvl="0" algn="ctr"/>
            <a:r>
              <a:rPr lang="en-US" sz="4800" b="1" u="sng" dirty="0">
                <a:solidFill>
                  <a:schemeClr val="accent2"/>
                </a:solidFill>
                <a:latin typeface="+mj-lt"/>
                <a:ea typeface="Times New Roman"/>
                <a:cs typeface="Times New Roman"/>
                <a:sym typeface="Times New Roman"/>
              </a:rPr>
              <a:t>Materials Scientist</a:t>
            </a:r>
            <a:endParaRPr lang="en-US" sz="2000" dirty="0">
              <a:solidFill>
                <a:schemeClr val="accent2"/>
              </a:solidFill>
              <a:latin typeface="+mj-lt"/>
            </a:endParaRPr>
          </a:p>
        </p:txBody>
      </p:sp>
      <p:pic>
        <p:nvPicPr>
          <p:cNvPr id="568" name="Google Shape;568;p65" descr="Materials Scientist 1"/>
          <p:cNvPicPr preferRelativeResize="0"/>
          <p:nvPr/>
        </p:nvPicPr>
        <p:blipFill rotWithShape="1">
          <a:blip r:embed="rId3">
            <a:alphaModFix/>
          </a:blip>
          <a:srcRect/>
          <a:stretch/>
        </p:blipFill>
        <p:spPr>
          <a:xfrm>
            <a:off x="990600" y="955675"/>
            <a:ext cx="3581400" cy="5197475"/>
          </a:xfrm>
          <a:prstGeom prst="rect">
            <a:avLst/>
          </a:prstGeom>
          <a:noFill/>
          <a:ln>
            <a:noFill/>
          </a:ln>
        </p:spPr>
      </p:pic>
      <p:pic>
        <p:nvPicPr>
          <p:cNvPr id="569" name="Google Shape;569;p65" descr="Materials Scientist 2"/>
          <p:cNvPicPr preferRelativeResize="0"/>
          <p:nvPr/>
        </p:nvPicPr>
        <p:blipFill rotWithShape="1">
          <a:blip r:embed="rId4">
            <a:alphaModFix/>
          </a:blip>
          <a:srcRect/>
          <a:stretch/>
        </p:blipFill>
        <p:spPr>
          <a:xfrm>
            <a:off x="4633913" y="1066800"/>
            <a:ext cx="3810000" cy="5156200"/>
          </a:xfrm>
          <a:prstGeom prst="rect">
            <a:avLst/>
          </a:prstGeom>
          <a:noFill/>
          <a:ln>
            <a:noFill/>
          </a:ln>
        </p:spPr>
      </p:pic>
      <p:sp>
        <p:nvSpPr>
          <p:cNvPr id="570" name="Google Shape;570;p65"/>
          <p:cNvSpPr/>
          <p:nvPr/>
        </p:nvSpPr>
        <p:spPr>
          <a:xfrm>
            <a:off x="4629149" y="5849938"/>
            <a:ext cx="3173413" cy="45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i="1" dirty="0">
                <a:solidFill>
                  <a:srgbClr val="FF0000"/>
                </a:solidFill>
                <a:latin typeface="+mj-lt"/>
                <a:ea typeface="Century Gothic"/>
                <a:cs typeface="Century Gothic"/>
                <a:sym typeface="Century Gothic"/>
              </a:rPr>
              <a:t>Results (crossed out)</a:t>
            </a:r>
            <a:endParaRPr sz="1600" dirty="0">
              <a:latin typeface="+mj-lt"/>
            </a:endParaRPr>
          </a:p>
        </p:txBody>
      </p:sp>
      <p:sp>
        <p:nvSpPr>
          <p:cNvPr id="571" name="Google Shape;571;p65"/>
          <p:cNvSpPr/>
          <p:nvPr/>
        </p:nvSpPr>
        <p:spPr>
          <a:xfrm>
            <a:off x="4529138" y="5881687"/>
            <a:ext cx="3505200" cy="423863"/>
          </a:xfrm>
          <a:prstGeom prst="rect">
            <a:avLst/>
          </a:prstGeom>
          <a:no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Source Sans Pro"/>
              <a:ea typeface="Source Sans Pro"/>
              <a:cs typeface="Source Sans Pro"/>
              <a:sym typeface="Source Sans Pro"/>
            </a:endParaRPr>
          </a:p>
        </p:txBody>
      </p:sp>
      <p:cxnSp>
        <p:nvCxnSpPr>
          <p:cNvPr id="572" name="Google Shape;572;p65"/>
          <p:cNvCxnSpPr>
            <a:cxnSpLocks/>
          </p:cNvCxnSpPr>
          <p:nvPr/>
        </p:nvCxnSpPr>
        <p:spPr>
          <a:xfrm flipH="1" flipV="1">
            <a:off x="1981201" y="4905375"/>
            <a:ext cx="2533649" cy="981075"/>
          </a:xfrm>
          <a:prstGeom prst="straightConnector1">
            <a:avLst/>
          </a:prstGeom>
          <a:noFill/>
          <a:ln w="28575" cap="flat" cmpd="sng">
            <a:solidFill>
              <a:schemeClr val="dk1"/>
            </a:solidFill>
            <a:prstDash val="solid"/>
            <a:round/>
            <a:headEnd type="none" w="med" len="med"/>
            <a:tailEnd type="triangle" w="med" len="med"/>
          </a:ln>
        </p:spPr>
      </p:cxnSp>
      <p:pic>
        <p:nvPicPr>
          <p:cNvPr id="573" name="Google Shape;573;p65"/>
          <p:cNvPicPr preferRelativeResize="0"/>
          <p:nvPr/>
        </p:nvPicPr>
        <p:blipFill rotWithShape="1">
          <a:blip r:embed="rId5">
            <a:alphaModFix/>
          </a:blip>
          <a:srcRect/>
          <a:stretch/>
        </p:blipFill>
        <p:spPr>
          <a:xfrm>
            <a:off x="8077200" y="228600"/>
            <a:ext cx="804863" cy="4635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66"/>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31</a:t>
            </a:fld>
            <a:endParaRPr/>
          </a:p>
        </p:txBody>
      </p:sp>
      <p:pic>
        <p:nvPicPr>
          <p:cNvPr id="581" name="Google Shape;581;p66" descr="Ecologist - 1"/>
          <p:cNvPicPr preferRelativeResize="0"/>
          <p:nvPr/>
        </p:nvPicPr>
        <p:blipFill rotWithShape="1">
          <a:blip r:embed="rId3">
            <a:alphaModFix/>
          </a:blip>
          <a:srcRect/>
          <a:stretch/>
        </p:blipFill>
        <p:spPr>
          <a:xfrm>
            <a:off x="561975" y="304800"/>
            <a:ext cx="4541838" cy="5910263"/>
          </a:xfrm>
          <a:prstGeom prst="rect">
            <a:avLst/>
          </a:prstGeom>
          <a:noFill/>
          <a:ln>
            <a:noFill/>
          </a:ln>
        </p:spPr>
      </p:pic>
      <p:sp>
        <p:nvSpPr>
          <p:cNvPr id="582" name="Google Shape;582;p66"/>
          <p:cNvSpPr txBox="1"/>
          <p:nvPr/>
        </p:nvSpPr>
        <p:spPr>
          <a:xfrm>
            <a:off x="228600" y="685800"/>
            <a:ext cx="1981200" cy="36671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omic Sans MS"/>
              <a:ea typeface="Comic Sans MS"/>
              <a:cs typeface="Comic Sans MS"/>
              <a:sym typeface="Comic Sans MS"/>
            </a:endParaRPr>
          </a:p>
        </p:txBody>
      </p:sp>
      <p:sp>
        <p:nvSpPr>
          <p:cNvPr id="583" name="Google Shape;583;p66"/>
          <p:cNvSpPr txBox="1"/>
          <p:nvPr/>
        </p:nvSpPr>
        <p:spPr>
          <a:xfrm>
            <a:off x="6172200" y="2209800"/>
            <a:ext cx="1956547" cy="2194112"/>
          </a:xfrm>
          <a:prstGeom prst="rect">
            <a:avLst/>
          </a:prstGeom>
          <a:noFill/>
          <a:ln w="9525" cap="flat" cmpd="sng">
            <a:solidFill>
              <a:srgbClr val="FF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b="1" i="1" dirty="0">
                <a:solidFill>
                  <a:srgbClr val="FF0000"/>
                </a:solidFill>
                <a:latin typeface="+mj-lt"/>
                <a:ea typeface="Century Gothic"/>
                <a:cs typeface="Times New Roman" panose="02020603050405020304" pitchFamily="18" charset="0"/>
                <a:sym typeface="Century Gothic"/>
              </a:rPr>
              <a:t>Describing the problem – the purpose of the study</a:t>
            </a:r>
            <a:endParaRPr sz="2800" dirty="0">
              <a:latin typeface="+mj-lt"/>
              <a:cs typeface="Times New Roman" panose="02020603050405020304" pitchFamily="18" charset="0"/>
            </a:endParaRPr>
          </a:p>
        </p:txBody>
      </p:sp>
      <p:cxnSp>
        <p:nvCxnSpPr>
          <p:cNvPr id="584" name="Google Shape;584;p66"/>
          <p:cNvCxnSpPr/>
          <p:nvPr/>
        </p:nvCxnSpPr>
        <p:spPr>
          <a:xfrm rot="10800000">
            <a:off x="2819400" y="1676400"/>
            <a:ext cx="3352800" cy="1524000"/>
          </a:xfrm>
          <a:prstGeom prst="straightConnector1">
            <a:avLst/>
          </a:prstGeom>
          <a:noFill/>
          <a:ln w="28575" cap="flat" cmpd="sng">
            <a:solidFill>
              <a:srgbClr val="FF0000"/>
            </a:solidFill>
            <a:prstDash val="solid"/>
            <a:round/>
            <a:headEnd type="none" w="med" len="med"/>
            <a:tailEnd type="triangle" w="med" len="med"/>
          </a:ln>
        </p:spPr>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1" name="Google Shape;601;p68"/>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32</a:t>
            </a:fld>
            <a:endParaRPr/>
          </a:p>
        </p:txBody>
      </p:sp>
      <p:sp>
        <p:nvSpPr>
          <p:cNvPr id="602" name="Google Shape;602;p68"/>
          <p:cNvSpPr txBox="1"/>
          <p:nvPr/>
        </p:nvSpPr>
        <p:spPr>
          <a:xfrm>
            <a:off x="578692" y="160324"/>
            <a:ext cx="7772400" cy="750887"/>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800" b="1" u="sng" dirty="0">
                <a:solidFill>
                  <a:schemeClr val="accent2"/>
                </a:solidFill>
                <a:latin typeface="+mj-lt"/>
                <a:ea typeface="Times New Roman"/>
                <a:cs typeface="Times New Roman" panose="02020603050405020304" pitchFamily="18" charset="0"/>
                <a:sym typeface="Times New Roman"/>
              </a:rPr>
              <a:t>Scientists Use Notebooks</a:t>
            </a:r>
            <a:endParaRPr sz="1800" b="1" dirty="0">
              <a:solidFill>
                <a:schemeClr val="accent2"/>
              </a:solidFill>
              <a:latin typeface="+mj-lt"/>
              <a:cs typeface="Times New Roman" panose="02020603050405020304" pitchFamily="18" charset="0"/>
            </a:endParaRPr>
          </a:p>
        </p:txBody>
      </p:sp>
      <p:sp>
        <p:nvSpPr>
          <p:cNvPr id="603" name="Google Shape;603;p68"/>
          <p:cNvSpPr txBox="1"/>
          <p:nvPr/>
        </p:nvSpPr>
        <p:spPr>
          <a:xfrm>
            <a:off x="657225" y="773113"/>
            <a:ext cx="7772400" cy="5440363"/>
          </a:xfrm>
          <a:prstGeom prst="rect">
            <a:avLst/>
          </a:prstGeom>
          <a:noFill/>
          <a:ln>
            <a:noFill/>
          </a:ln>
        </p:spPr>
        <p:txBody>
          <a:bodyPr spcFirstLastPara="1" wrap="square" lIns="91425" tIns="45700" rIns="91425" bIns="45700" anchor="t" anchorCtr="0">
            <a:noAutofit/>
          </a:bodyPr>
          <a:lstStyle/>
          <a:p>
            <a:pPr marL="457200" marR="0" lvl="0" indent="-457200" algn="l" rtl="0">
              <a:lnSpc>
                <a:spcPct val="65000"/>
              </a:lnSpc>
              <a:spcBef>
                <a:spcPts val="0"/>
              </a:spcBef>
              <a:spcAft>
                <a:spcPts val="0"/>
              </a:spcAft>
              <a:buClr>
                <a:schemeClr val="accent2"/>
              </a:buClr>
              <a:buSzPct val="75000"/>
              <a:buFont typeface="Arial" panose="020B0604020202020204" pitchFamily="34" charset="0"/>
              <a:buChar char="•"/>
            </a:pPr>
            <a:endParaRPr sz="2800" dirty="0">
              <a:solidFill>
                <a:schemeClr val="dk1"/>
              </a:solidFill>
              <a:latin typeface="+mj-lt"/>
              <a:ea typeface="Source Sans Pro"/>
              <a:cs typeface="Times New Roman" panose="02020603050405020304" pitchFamily="18" charset="0"/>
              <a:sym typeface="Source Sans Pro"/>
            </a:endParaRPr>
          </a:p>
          <a:p>
            <a:pPr marL="457200" marR="0" lvl="0" indent="-457200" algn="l" rtl="0">
              <a:lnSpc>
                <a:spcPct val="65000"/>
              </a:lnSpc>
              <a:spcBef>
                <a:spcPts val="640"/>
              </a:spcBef>
              <a:spcAft>
                <a:spcPts val="0"/>
              </a:spcAft>
              <a:buClr>
                <a:schemeClr val="accent2"/>
              </a:buClr>
              <a:buSzPct val="75000"/>
              <a:buFont typeface="Arial" panose="020B0604020202020204" pitchFamily="34" charset="0"/>
              <a:buChar char="•"/>
            </a:pPr>
            <a:r>
              <a:rPr lang="en-US" sz="3200" dirty="0">
                <a:solidFill>
                  <a:schemeClr val="dk1"/>
                </a:solidFill>
                <a:latin typeface="+mj-lt"/>
                <a:ea typeface="Times New Roman"/>
                <a:cs typeface="Times New Roman" panose="02020603050405020304" pitchFamily="18" charset="0"/>
                <a:sym typeface="Times New Roman"/>
              </a:rPr>
              <a:t>As a guide and/or reference</a:t>
            </a:r>
            <a:endParaRPr dirty="0">
              <a:latin typeface="+mj-lt"/>
              <a:cs typeface="Times New Roman" panose="02020603050405020304" pitchFamily="18" charset="0"/>
            </a:endParaRPr>
          </a:p>
          <a:p>
            <a:pPr marL="457200" marR="0" lvl="0" indent="-457200" algn="l" rtl="0">
              <a:lnSpc>
                <a:spcPct val="65000"/>
              </a:lnSpc>
              <a:spcBef>
                <a:spcPts val="640"/>
              </a:spcBef>
              <a:spcAft>
                <a:spcPts val="0"/>
              </a:spcAft>
              <a:buClr>
                <a:schemeClr val="accent2"/>
              </a:buClr>
              <a:buSzPct val="75000"/>
              <a:buFont typeface="Arial" panose="020B0604020202020204" pitchFamily="34" charset="0"/>
              <a:buChar char="•"/>
            </a:pPr>
            <a:r>
              <a:rPr lang="en-US" sz="3200" dirty="0">
                <a:solidFill>
                  <a:schemeClr val="dk1"/>
                </a:solidFill>
                <a:latin typeface="+mj-lt"/>
                <a:ea typeface="Times New Roman"/>
                <a:cs typeface="Times New Roman" panose="02020603050405020304" pitchFamily="18" charset="0"/>
                <a:sym typeface="Times New Roman"/>
              </a:rPr>
              <a:t>As a place to record</a:t>
            </a:r>
            <a:endParaRPr dirty="0">
              <a:latin typeface="+mj-lt"/>
              <a:cs typeface="Times New Roman" panose="02020603050405020304" pitchFamily="18" charset="0"/>
            </a:endParaRPr>
          </a:p>
          <a:p>
            <a:pPr marL="1371600" marR="0" lvl="2" indent="-457200" algn="l" rtl="0">
              <a:lnSpc>
                <a:spcPct val="65000"/>
              </a:lnSpc>
              <a:spcBef>
                <a:spcPts val="640"/>
              </a:spcBef>
              <a:spcAft>
                <a:spcPts val="0"/>
              </a:spcAft>
              <a:buClr>
                <a:schemeClr val="accent2"/>
              </a:buClr>
              <a:buSzPct val="75000"/>
              <a:buFont typeface="Wingdings" panose="05000000000000000000" pitchFamily="2" charset="2"/>
              <a:buChar char="ü"/>
            </a:pPr>
            <a:r>
              <a:rPr lang="en-US" sz="3200" b="0" i="0" u="none" strike="noStrike" cap="none" dirty="0">
                <a:solidFill>
                  <a:schemeClr val="dk1"/>
                </a:solidFill>
                <a:latin typeface="+mj-lt"/>
                <a:ea typeface="Times New Roman"/>
                <a:cs typeface="Times New Roman" panose="02020603050405020304" pitchFamily="18" charset="0"/>
                <a:sym typeface="Times New Roman"/>
              </a:rPr>
              <a:t>data </a:t>
            </a:r>
            <a:endParaRPr dirty="0">
              <a:latin typeface="+mj-lt"/>
              <a:cs typeface="Times New Roman" panose="02020603050405020304" pitchFamily="18" charset="0"/>
            </a:endParaRPr>
          </a:p>
          <a:p>
            <a:pPr marL="1371600" marR="0" lvl="2" indent="-457200" algn="l" rtl="0">
              <a:lnSpc>
                <a:spcPct val="65000"/>
              </a:lnSpc>
              <a:spcBef>
                <a:spcPts val="640"/>
              </a:spcBef>
              <a:spcAft>
                <a:spcPts val="0"/>
              </a:spcAft>
              <a:buClr>
                <a:schemeClr val="accent2"/>
              </a:buClr>
              <a:buSzPct val="75000"/>
              <a:buFont typeface="Wingdings" panose="05000000000000000000" pitchFamily="2" charset="2"/>
              <a:buChar char="ü"/>
            </a:pPr>
            <a:r>
              <a:rPr lang="en-US" sz="3200" b="0" i="0" u="none" strike="noStrike" cap="none" dirty="0">
                <a:solidFill>
                  <a:schemeClr val="dk1"/>
                </a:solidFill>
                <a:latin typeface="+mj-lt"/>
                <a:ea typeface="Times New Roman"/>
                <a:cs typeface="Times New Roman" panose="02020603050405020304" pitchFamily="18" charset="0"/>
                <a:sym typeface="Times New Roman"/>
              </a:rPr>
              <a:t>observations</a:t>
            </a:r>
            <a:endParaRPr dirty="0">
              <a:latin typeface="+mj-lt"/>
              <a:cs typeface="Times New Roman" panose="02020603050405020304" pitchFamily="18" charset="0"/>
            </a:endParaRPr>
          </a:p>
          <a:p>
            <a:pPr marL="1371600" marR="0" lvl="2" indent="-457200" algn="l" rtl="0">
              <a:lnSpc>
                <a:spcPct val="65000"/>
              </a:lnSpc>
              <a:spcBef>
                <a:spcPts val="640"/>
              </a:spcBef>
              <a:spcAft>
                <a:spcPts val="0"/>
              </a:spcAft>
              <a:buClr>
                <a:schemeClr val="accent2"/>
              </a:buClr>
              <a:buSzPct val="75000"/>
              <a:buFont typeface="Wingdings" panose="05000000000000000000" pitchFamily="2" charset="2"/>
              <a:buChar char="ü"/>
            </a:pPr>
            <a:r>
              <a:rPr lang="en-US" sz="3200" b="0" i="0" u="none" strike="noStrike" cap="none" dirty="0">
                <a:solidFill>
                  <a:schemeClr val="dk1"/>
                </a:solidFill>
                <a:latin typeface="+mj-lt"/>
                <a:ea typeface="Times New Roman"/>
                <a:cs typeface="Times New Roman" panose="02020603050405020304" pitchFamily="18" charset="0"/>
                <a:sym typeface="Times New Roman"/>
              </a:rPr>
              <a:t>illustrations</a:t>
            </a:r>
            <a:endParaRPr dirty="0">
              <a:latin typeface="+mj-lt"/>
              <a:cs typeface="Times New Roman" panose="02020603050405020304" pitchFamily="18" charset="0"/>
            </a:endParaRPr>
          </a:p>
          <a:p>
            <a:pPr marL="1371600" marR="0" lvl="2" indent="-457200" algn="l" rtl="0">
              <a:lnSpc>
                <a:spcPct val="65000"/>
              </a:lnSpc>
              <a:spcBef>
                <a:spcPts val="640"/>
              </a:spcBef>
              <a:spcAft>
                <a:spcPts val="0"/>
              </a:spcAft>
              <a:buClr>
                <a:schemeClr val="accent2"/>
              </a:buClr>
              <a:buSzPct val="75000"/>
              <a:buFont typeface="Wingdings" panose="05000000000000000000" pitchFamily="2" charset="2"/>
              <a:buChar char="ü"/>
            </a:pPr>
            <a:r>
              <a:rPr lang="en-US" sz="3200" b="0" i="0" u="none" strike="noStrike" cap="none" dirty="0">
                <a:solidFill>
                  <a:schemeClr val="dk1"/>
                </a:solidFill>
                <a:latin typeface="+mj-lt"/>
                <a:ea typeface="Times New Roman"/>
                <a:cs typeface="Times New Roman" panose="02020603050405020304" pitchFamily="18" charset="0"/>
                <a:sym typeface="Times New Roman"/>
              </a:rPr>
              <a:t>reflections </a:t>
            </a:r>
            <a:endParaRPr dirty="0">
              <a:latin typeface="+mj-lt"/>
              <a:cs typeface="Times New Roman" panose="02020603050405020304" pitchFamily="18" charset="0"/>
            </a:endParaRPr>
          </a:p>
          <a:p>
            <a:pPr marL="1371600" marR="0" lvl="2" indent="-457200" algn="l" rtl="0">
              <a:lnSpc>
                <a:spcPct val="65000"/>
              </a:lnSpc>
              <a:spcBef>
                <a:spcPts val="640"/>
              </a:spcBef>
              <a:spcAft>
                <a:spcPts val="0"/>
              </a:spcAft>
              <a:buClr>
                <a:schemeClr val="accent2"/>
              </a:buClr>
              <a:buSzPct val="75000"/>
              <a:buFont typeface="Wingdings" panose="05000000000000000000" pitchFamily="2" charset="2"/>
              <a:buChar char="ü"/>
            </a:pPr>
            <a:r>
              <a:rPr lang="en-US" sz="3200" b="0" i="0" u="none" strike="noStrike" cap="none" dirty="0">
                <a:solidFill>
                  <a:schemeClr val="dk1"/>
                </a:solidFill>
                <a:latin typeface="+mj-lt"/>
                <a:ea typeface="Times New Roman"/>
                <a:cs typeface="Times New Roman" panose="02020603050405020304" pitchFamily="18" charset="0"/>
                <a:sym typeface="Times New Roman"/>
              </a:rPr>
              <a:t>questions</a:t>
            </a:r>
            <a:endParaRPr dirty="0">
              <a:latin typeface="+mj-lt"/>
              <a:cs typeface="Times New Roman" panose="02020603050405020304" pitchFamily="18" charset="0"/>
            </a:endParaRPr>
          </a:p>
          <a:p>
            <a:pPr marL="1371600" marR="0" lvl="2" indent="-457200" algn="l" rtl="0">
              <a:lnSpc>
                <a:spcPct val="65000"/>
              </a:lnSpc>
              <a:spcBef>
                <a:spcPts val="640"/>
              </a:spcBef>
              <a:spcAft>
                <a:spcPts val="0"/>
              </a:spcAft>
              <a:buClr>
                <a:schemeClr val="accent2"/>
              </a:buClr>
              <a:buSzPct val="75000"/>
              <a:buFont typeface="Wingdings" panose="05000000000000000000" pitchFamily="2" charset="2"/>
              <a:buChar char="ü"/>
            </a:pPr>
            <a:r>
              <a:rPr lang="en-US" sz="3200" b="0" i="0" u="none" strike="noStrike" cap="none" dirty="0">
                <a:solidFill>
                  <a:schemeClr val="dk1"/>
                </a:solidFill>
                <a:latin typeface="+mj-lt"/>
                <a:ea typeface="Times New Roman"/>
                <a:cs typeface="Times New Roman" panose="02020603050405020304" pitchFamily="18" charset="0"/>
                <a:sym typeface="Times New Roman"/>
              </a:rPr>
              <a:t>ideas while working</a:t>
            </a:r>
            <a:endParaRPr dirty="0">
              <a:latin typeface="+mj-lt"/>
              <a:cs typeface="Times New Roman" panose="02020603050405020304" pitchFamily="18" charset="0"/>
            </a:endParaRPr>
          </a:p>
          <a:p>
            <a:pPr marL="457200" marR="0" lvl="0" indent="-457200" algn="l" rtl="0">
              <a:lnSpc>
                <a:spcPct val="65000"/>
              </a:lnSpc>
              <a:spcBef>
                <a:spcPts val="640"/>
              </a:spcBef>
              <a:spcAft>
                <a:spcPts val="0"/>
              </a:spcAft>
              <a:buClr>
                <a:schemeClr val="accent2"/>
              </a:buClr>
              <a:buSzPct val="75000"/>
              <a:buFont typeface="Arial" panose="020B0604020202020204" pitchFamily="34" charset="0"/>
              <a:buChar char="•"/>
            </a:pPr>
            <a:r>
              <a:rPr lang="en-US" sz="3200" dirty="0">
                <a:solidFill>
                  <a:schemeClr val="dk1"/>
                </a:solidFill>
                <a:latin typeface="+mj-lt"/>
                <a:ea typeface="Times New Roman"/>
                <a:cs typeface="Times New Roman" panose="02020603050405020304" pitchFamily="18" charset="0"/>
                <a:sym typeface="Times New Roman"/>
              </a:rPr>
              <a:t>As a place to collect and record claims and evidence to support their inquiry</a:t>
            </a:r>
            <a:endParaRPr dirty="0">
              <a:latin typeface="+mj-lt"/>
              <a:cs typeface="Times New Roman" panose="02020603050405020304" pitchFamily="18" charset="0"/>
            </a:endParaRPr>
          </a:p>
          <a:p>
            <a:pPr marL="457200" marR="0" lvl="0" indent="-457200" algn="l" rtl="0">
              <a:lnSpc>
                <a:spcPct val="65000"/>
              </a:lnSpc>
              <a:spcBef>
                <a:spcPts val="640"/>
              </a:spcBef>
              <a:spcAft>
                <a:spcPts val="0"/>
              </a:spcAft>
              <a:buClr>
                <a:schemeClr val="accent2"/>
              </a:buClr>
              <a:buSzPct val="75000"/>
              <a:buFont typeface="Arial" panose="020B0604020202020204" pitchFamily="34" charset="0"/>
              <a:buChar char="•"/>
            </a:pPr>
            <a:r>
              <a:rPr lang="en-US" sz="3200" dirty="0">
                <a:solidFill>
                  <a:schemeClr val="dk1"/>
                </a:solidFill>
                <a:latin typeface="+mj-lt"/>
                <a:ea typeface="Times New Roman"/>
                <a:cs typeface="Times New Roman" panose="02020603050405020304" pitchFamily="18" charset="0"/>
                <a:sym typeface="Times New Roman"/>
              </a:rPr>
              <a:t>To make thinking visible</a:t>
            </a:r>
            <a:endParaRPr dirty="0">
              <a:latin typeface="+mj-lt"/>
              <a:cs typeface="Times New Roman" panose="02020603050405020304" pitchFamily="18" charset="0"/>
            </a:endParaRPr>
          </a:p>
          <a:p>
            <a:pPr marL="457200" marR="0" lvl="0" indent="-457200" algn="l" rtl="0">
              <a:lnSpc>
                <a:spcPct val="65000"/>
              </a:lnSpc>
              <a:spcBef>
                <a:spcPts val="640"/>
              </a:spcBef>
              <a:spcAft>
                <a:spcPts val="0"/>
              </a:spcAft>
              <a:buClr>
                <a:schemeClr val="accent2"/>
              </a:buClr>
              <a:buSzPct val="75000"/>
              <a:buFont typeface="Arial" panose="020B0604020202020204" pitchFamily="34" charset="0"/>
              <a:buChar char="•"/>
            </a:pPr>
            <a:r>
              <a:rPr lang="en-US" sz="3200" dirty="0">
                <a:solidFill>
                  <a:schemeClr val="dk1"/>
                </a:solidFill>
                <a:latin typeface="+mj-lt"/>
                <a:ea typeface="Times New Roman"/>
                <a:cs typeface="Times New Roman" panose="02020603050405020304" pitchFamily="18" charset="0"/>
                <a:sym typeface="Times New Roman"/>
              </a:rPr>
              <a:t>To document their organizational growth over time</a:t>
            </a:r>
            <a:endParaRPr dirty="0">
              <a:latin typeface="+mj-lt"/>
              <a:cs typeface="Times New Roman" panose="02020603050405020304" pitchFamily="18" charset="0"/>
            </a:endParaRPr>
          </a:p>
          <a:p>
            <a:pPr marL="342900" marR="0" lvl="0" indent="-342900" algn="l" rtl="0">
              <a:lnSpc>
                <a:spcPct val="65000"/>
              </a:lnSpc>
              <a:spcBef>
                <a:spcPts val="560"/>
              </a:spcBef>
              <a:spcAft>
                <a:spcPts val="0"/>
              </a:spcAft>
              <a:buNone/>
            </a:pPr>
            <a:endParaRPr sz="2800" dirty="0">
              <a:solidFill>
                <a:schemeClr val="dk1"/>
              </a:solidFill>
              <a:latin typeface="Times New Roman"/>
              <a:ea typeface="Times New Roman"/>
              <a:cs typeface="Times New Roman"/>
              <a:sym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C19EB8-818A-974E-B915-C6288D6DF01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33</a:t>
            </a:fld>
            <a:endParaRPr lang="en-US"/>
          </a:p>
        </p:txBody>
      </p:sp>
      <p:sp>
        <p:nvSpPr>
          <p:cNvPr id="3" name="TextBox 2">
            <a:extLst>
              <a:ext uri="{FF2B5EF4-FFF2-40B4-BE49-F238E27FC236}">
                <a16:creationId xmlns:a16="http://schemas.microsoft.com/office/drawing/2014/main" id="{B44359BB-5935-C546-96DF-AD072BA0CA1B}"/>
              </a:ext>
            </a:extLst>
          </p:cNvPr>
          <p:cNvSpPr txBox="1"/>
          <p:nvPr/>
        </p:nvSpPr>
        <p:spPr>
          <a:xfrm>
            <a:off x="614473" y="62363"/>
            <a:ext cx="7902467" cy="6678751"/>
          </a:xfrm>
          <a:prstGeom prst="rect">
            <a:avLst/>
          </a:prstGeom>
          <a:noFill/>
        </p:spPr>
        <p:txBody>
          <a:bodyPr wrap="square" rtlCol="0">
            <a:spAutoFit/>
          </a:bodyPr>
          <a:lstStyle/>
          <a:p>
            <a:pPr algn="ctr"/>
            <a:r>
              <a:rPr lang="en-US" sz="4000" b="1" u="sng" dirty="0">
                <a:solidFill>
                  <a:schemeClr val="accent2"/>
                </a:solidFill>
                <a:latin typeface="+mj-lt"/>
                <a:cs typeface="Times New Roman" panose="02020603050405020304" pitchFamily="18" charset="0"/>
              </a:rPr>
              <a:t>There are Numerous Methodologies </a:t>
            </a:r>
          </a:p>
          <a:p>
            <a:pPr algn="ctr"/>
            <a:r>
              <a:rPr lang="en-US" sz="4000" b="1" u="sng" dirty="0">
                <a:solidFill>
                  <a:schemeClr val="accent2"/>
                </a:solidFill>
                <a:latin typeface="+mj-lt"/>
                <a:cs typeface="Times New Roman" panose="02020603050405020304" pitchFamily="18" charset="0"/>
              </a:rPr>
              <a:t>to Setting Up A Notebook</a:t>
            </a:r>
          </a:p>
          <a:p>
            <a:r>
              <a:rPr lang="en-US" sz="1600" b="1" u="sng" dirty="0">
                <a:latin typeface="+mj-lt"/>
                <a:cs typeface="Times New Roman" panose="02020603050405020304" pitchFamily="18" charset="0"/>
              </a:rPr>
              <a:t>Interactive Notebooks</a:t>
            </a:r>
          </a:p>
          <a:p>
            <a:endParaRPr lang="en-US" sz="1600" b="1" dirty="0">
              <a:latin typeface="+mj-lt"/>
              <a:cs typeface="Times New Roman" panose="02020603050405020304" pitchFamily="18" charset="0"/>
            </a:endParaRPr>
          </a:p>
          <a:p>
            <a:pPr marL="285750" indent="-285750">
              <a:buFontTx/>
              <a:buChar char="-"/>
            </a:pPr>
            <a:r>
              <a:rPr lang="en-US" sz="1600" b="1" dirty="0">
                <a:latin typeface="+mj-lt"/>
                <a:cs typeface="Times New Roman" panose="02020603050405020304" pitchFamily="18" charset="0"/>
              </a:rPr>
              <a:t>Promote students thinking, important insight and understanding as well as a source of “formative assessments”</a:t>
            </a:r>
          </a:p>
          <a:p>
            <a:pPr marL="285750" indent="-285750">
              <a:buFontTx/>
              <a:buChar char="-"/>
            </a:pPr>
            <a:r>
              <a:rPr lang="en-US" sz="1600" b="1" dirty="0">
                <a:latin typeface="+mj-lt"/>
                <a:cs typeface="Times New Roman" panose="02020603050405020304" pitchFamily="18" charset="0"/>
              </a:rPr>
              <a:t>Helps to develop the students writing  which connect the science to the literacy and all other content areas</a:t>
            </a:r>
          </a:p>
          <a:p>
            <a:pPr marL="285750" indent="-285750">
              <a:buFontTx/>
              <a:buChar char="-"/>
            </a:pPr>
            <a:r>
              <a:rPr lang="en-US" sz="1600" b="1" dirty="0">
                <a:latin typeface="+mj-lt"/>
                <a:cs typeface="Times New Roman" panose="02020603050405020304" pitchFamily="18" charset="0"/>
              </a:rPr>
              <a:t>Helps to promote organizational skills for your students</a:t>
            </a:r>
          </a:p>
          <a:p>
            <a:pPr marL="285750" indent="-285750">
              <a:buFontTx/>
              <a:buChar char="-"/>
            </a:pPr>
            <a:r>
              <a:rPr lang="en-US" sz="1600" b="1" dirty="0">
                <a:latin typeface="+mj-lt"/>
                <a:cs typeface="Times New Roman" panose="02020603050405020304" pitchFamily="18" charset="0"/>
              </a:rPr>
              <a:t>Helps students to record vital information including data for mathematical purposes</a:t>
            </a:r>
          </a:p>
          <a:p>
            <a:pPr marL="285750" indent="-285750">
              <a:buFontTx/>
              <a:buChar char="-"/>
            </a:pPr>
            <a:r>
              <a:rPr lang="en-US" sz="1600" b="1" dirty="0">
                <a:latin typeface="+mj-lt"/>
                <a:cs typeface="Times New Roman" panose="02020603050405020304" pitchFamily="18" charset="0"/>
              </a:rPr>
              <a:t>A number of interactive notebooks use a right side and a left side of the page very similar to Cornell Notes</a:t>
            </a:r>
          </a:p>
          <a:p>
            <a:endParaRPr lang="en-US" sz="1600" b="1" dirty="0">
              <a:latin typeface="+mj-lt"/>
              <a:cs typeface="Times New Roman" panose="02020603050405020304" pitchFamily="18" charset="0"/>
            </a:endParaRPr>
          </a:p>
          <a:p>
            <a:r>
              <a:rPr lang="en-US" sz="1600" b="1" u="sng" dirty="0">
                <a:latin typeface="+mj-lt"/>
                <a:cs typeface="Times New Roman" panose="02020603050405020304" pitchFamily="18" charset="0"/>
              </a:rPr>
              <a:t>Digital Interactive Notebooks </a:t>
            </a:r>
          </a:p>
          <a:p>
            <a:r>
              <a:rPr lang="en-US" sz="1600" b="1" dirty="0">
                <a:latin typeface="+mj-lt"/>
                <a:cs typeface="Times New Roman" panose="02020603050405020304" pitchFamily="18" charset="0"/>
                <a:hlinkClick r:id="rId2"/>
              </a:rPr>
              <a:t>https://youtu.be/mGBaFNVDm_k</a:t>
            </a:r>
            <a:r>
              <a:rPr lang="en-US" sz="1600" b="1" dirty="0">
                <a:latin typeface="+mj-lt"/>
                <a:cs typeface="Times New Roman" panose="02020603050405020304" pitchFamily="18" charset="0"/>
              </a:rPr>
              <a:t> </a:t>
            </a:r>
          </a:p>
          <a:p>
            <a:endParaRPr lang="en-US" sz="1600" b="1" dirty="0">
              <a:latin typeface="+mj-lt"/>
              <a:cs typeface="Times New Roman" panose="02020603050405020304" pitchFamily="18" charset="0"/>
            </a:endParaRPr>
          </a:p>
          <a:p>
            <a:r>
              <a:rPr lang="en-US" sz="1600" b="1" u="sng" dirty="0">
                <a:latin typeface="+mj-lt"/>
                <a:cs typeface="Times New Roman" panose="02020603050405020304" pitchFamily="18" charset="0"/>
              </a:rPr>
              <a:t>Setting up Interactive Digital Notebooks in Google Docs </a:t>
            </a:r>
            <a:r>
              <a:rPr lang="en-US" sz="1600" b="1" dirty="0">
                <a:latin typeface="+mj-lt"/>
                <a:cs typeface="Times New Roman" panose="02020603050405020304" pitchFamily="18" charset="0"/>
                <a:hlinkClick r:id="rId3"/>
              </a:rPr>
              <a:t>https://www.youtube.com/watch?v=Gqe6WrQG-Pw</a:t>
            </a:r>
            <a:endParaRPr lang="en-US" sz="1600" b="1" dirty="0">
              <a:latin typeface="+mj-lt"/>
              <a:cs typeface="Times New Roman" panose="02020603050405020304" pitchFamily="18" charset="0"/>
            </a:endParaRPr>
          </a:p>
          <a:p>
            <a:endParaRPr lang="en-US" sz="1600" b="1" dirty="0">
              <a:latin typeface="+mj-lt"/>
              <a:cs typeface="Times New Roman" panose="02020603050405020304" pitchFamily="18" charset="0"/>
            </a:endParaRPr>
          </a:p>
          <a:p>
            <a:r>
              <a:rPr lang="en-US" sz="1600" b="1" u="sng" dirty="0">
                <a:latin typeface="+mj-lt"/>
                <a:cs typeface="Times New Roman" panose="02020603050405020304" pitchFamily="18" charset="0"/>
              </a:rPr>
              <a:t>Cornell Note Taking</a:t>
            </a:r>
          </a:p>
          <a:p>
            <a:r>
              <a:rPr lang="en-US" sz="1600" b="1" dirty="0">
                <a:latin typeface="+mj-lt"/>
                <a:cs typeface="Times New Roman" panose="02020603050405020304" pitchFamily="18" charset="0"/>
                <a:hlinkClick r:id="rId4"/>
              </a:rPr>
              <a:t>http://lsc.cornell.edu/study-skills/cornell-note-taking-system/</a:t>
            </a:r>
            <a:endParaRPr lang="en-US" sz="1600" b="1" dirty="0">
              <a:latin typeface="+mj-lt"/>
              <a:cs typeface="Times New Roman" panose="02020603050405020304" pitchFamily="18" charset="0"/>
            </a:endParaRPr>
          </a:p>
          <a:p>
            <a:endParaRPr lang="en-US" sz="1600" b="1" dirty="0">
              <a:latin typeface="Times New Roman" panose="02020603050405020304" pitchFamily="18" charset="0"/>
              <a:cs typeface="Times New Roman" panose="02020603050405020304" pitchFamily="18" charset="0"/>
            </a:endParaRPr>
          </a:p>
          <a:p>
            <a:endParaRPr lang="en-US" dirty="0"/>
          </a:p>
          <a:p>
            <a:r>
              <a:rPr lang="en-US" dirty="0"/>
              <a:t> </a:t>
            </a:r>
          </a:p>
        </p:txBody>
      </p:sp>
    </p:spTree>
    <p:extLst>
      <p:ext uri="{BB962C8B-B14F-4D97-AF65-F5344CB8AC3E}">
        <p14:creationId xmlns:p14="http://schemas.microsoft.com/office/powerpoint/2010/main" val="730495853"/>
      </p:ext>
    </p:extLst>
  </p:cSld>
  <p:clrMapOvr>
    <a:masterClrMapping/>
  </p:clrMapOvr>
</p:sld>
</file>

<file path=ppt/theme/theme1.xml><?xml version="1.0" encoding="utf-8"?>
<a:theme xmlns:a="http://schemas.openxmlformats.org/drawingml/2006/main" name="Retrospect">
  <a:themeElements>
    <a:clrScheme name="Custom 5">
      <a:dk1>
        <a:sysClr val="windowText" lastClr="000000"/>
      </a:dk1>
      <a:lt1>
        <a:sysClr val="window" lastClr="FFFFFF"/>
      </a:lt1>
      <a:dk2>
        <a:srgbClr val="335B74"/>
      </a:dk2>
      <a:lt2>
        <a:srgbClr val="DFE3E5"/>
      </a:lt2>
      <a:accent1>
        <a:srgbClr val="528114"/>
      </a:accent1>
      <a:accent2>
        <a:srgbClr val="37560D"/>
      </a:accent2>
      <a:accent3>
        <a:srgbClr val="27CED7"/>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25498</TotalTime>
  <Words>1216</Words>
  <Application>Microsoft Office PowerPoint</Application>
  <PresentationFormat>On-screen Show (4:3)</PresentationFormat>
  <Paragraphs>219</Paragraphs>
  <Slides>33</Slides>
  <Notes>26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Calibri</vt:lpstr>
      <vt:lpstr>Times New Roman</vt:lpstr>
      <vt:lpstr>Courier New</vt:lpstr>
      <vt:lpstr>Wingdings</vt:lpstr>
      <vt:lpstr>Comic Sans MS</vt:lpstr>
      <vt:lpstr>Helvetica Neue</vt:lpstr>
      <vt:lpstr>Source Sans Pro</vt:lpstr>
      <vt:lpstr>Calibri Light</vt:lpstr>
      <vt:lpstr>Arial</vt:lpstr>
      <vt:lpstr>Century Gothic</vt:lpstr>
      <vt:lpstr>Retrospect</vt:lpstr>
      <vt:lpstr>PowerPoint Presentation</vt:lpstr>
      <vt:lpstr>PowerPoint Presentation</vt:lpstr>
      <vt:lpstr>LET’S GET STARTED… </vt:lpstr>
      <vt:lpstr>TABLE OF CONTENTS </vt:lpstr>
      <vt:lpstr>PowerPoint Presentation</vt:lpstr>
      <vt:lpstr>Student Contract and/or  Safety Contract Front Cover of the Book</vt:lpstr>
      <vt:lpstr>PowerPoint Presentation</vt:lpstr>
      <vt:lpstr>PowerPoint Presentation</vt:lpstr>
      <vt:lpstr>NUMBER YOUR PAGES </vt:lpstr>
      <vt:lpstr>The Last Page Can be….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Science and Literacy?</vt:lpstr>
      <vt:lpstr>Sample Contracts Teachers Set Up in Collaboration with the Students</vt:lpstr>
      <vt:lpstr>Looking at Scientist’s Notebooks</vt:lpstr>
      <vt:lpstr> Scientist’s Notebooks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Kelli Wells</dc:creator>
  <cp:lastModifiedBy>KLW</cp:lastModifiedBy>
  <cp:revision>46</cp:revision>
  <dcterms:modified xsi:type="dcterms:W3CDTF">2022-02-15T03:36:29Z</dcterms:modified>
</cp:coreProperties>
</file>