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960" r:id="rId1"/>
  </p:sldMasterIdLst>
  <p:notesMasterIdLst>
    <p:notesMasterId r:id="rId47"/>
  </p:notesMasterIdLst>
  <p:handoutMasterIdLst>
    <p:handoutMasterId r:id="rId48"/>
  </p:handoutMasterIdLst>
  <p:sldIdLst>
    <p:sldId id="256" r:id="rId2"/>
    <p:sldId id="401" r:id="rId3"/>
    <p:sldId id="272" r:id="rId4"/>
    <p:sldId id="273" r:id="rId5"/>
    <p:sldId id="274" r:id="rId6"/>
    <p:sldId id="370" r:id="rId7"/>
    <p:sldId id="257" r:id="rId8"/>
    <p:sldId id="261" r:id="rId9"/>
    <p:sldId id="262" r:id="rId10"/>
    <p:sldId id="397" r:id="rId11"/>
    <p:sldId id="260" r:id="rId12"/>
    <p:sldId id="360" r:id="rId13"/>
    <p:sldId id="361" r:id="rId14"/>
    <p:sldId id="263" r:id="rId15"/>
    <p:sldId id="376" r:id="rId16"/>
    <p:sldId id="338" r:id="rId17"/>
    <p:sldId id="339" r:id="rId18"/>
    <p:sldId id="337" r:id="rId19"/>
    <p:sldId id="340" r:id="rId20"/>
    <p:sldId id="344" r:id="rId21"/>
    <p:sldId id="345" r:id="rId22"/>
    <p:sldId id="346" r:id="rId23"/>
    <p:sldId id="266" r:id="rId24"/>
    <p:sldId id="267" r:id="rId25"/>
    <p:sldId id="268" r:id="rId26"/>
    <p:sldId id="258" r:id="rId27"/>
    <p:sldId id="352" r:id="rId28"/>
    <p:sldId id="264" r:id="rId29"/>
    <p:sldId id="269" r:id="rId30"/>
    <p:sldId id="259" r:id="rId31"/>
    <p:sldId id="265" r:id="rId32"/>
    <p:sldId id="355" r:id="rId33"/>
    <p:sldId id="398" r:id="rId34"/>
    <p:sldId id="356" r:id="rId35"/>
    <p:sldId id="399" r:id="rId36"/>
    <p:sldId id="357" r:id="rId37"/>
    <p:sldId id="358" r:id="rId38"/>
    <p:sldId id="402" r:id="rId39"/>
    <p:sldId id="359" r:id="rId40"/>
    <p:sldId id="270" r:id="rId41"/>
    <p:sldId id="353" r:id="rId42"/>
    <p:sldId id="362" r:id="rId43"/>
    <p:sldId id="382" r:id="rId44"/>
    <p:sldId id="319" r:id="rId45"/>
    <p:sldId id="271" r:id="rId4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 " initials="" lastIdx="1" clrIdx="0">
    <p:extLst>
      <p:ext uri="{19B8F6BF-5375-455C-9EA6-DF929625EA0E}">
        <p15:presenceInfo xmlns:p15="http://schemas.microsoft.com/office/powerpoint/2012/main" userId="06accdb65553a11f"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478B6"/>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240" autoAdjust="0"/>
    <p:restoredTop sz="88488" autoAdjust="0"/>
  </p:normalViewPr>
  <p:slideViewPr>
    <p:cSldViewPr snapToGrid="0" snapToObjects="1">
      <p:cViewPr varScale="1">
        <p:scale>
          <a:sx n="70" d="100"/>
          <a:sy n="70" d="100"/>
        </p:scale>
        <p:origin x="1541" y="31"/>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commentAuthors" Target="commentAuthor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EBCAC06-1909-3943-BDD6-60F1E9526824}" type="doc">
      <dgm:prSet loTypeId="urn:microsoft.com/office/officeart/2009/layout/CircleArrowProcess" loCatId="" qsTypeId="urn:microsoft.com/office/officeart/2005/8/quickstyle/simple4" qsCatId="simple" csTypeId="urn:microsoft.com/office/officeart/2005/8/colors/accent1_2" csCatId="accent1" phldr="1"/>
      <dgm:spPr/>
      <dgm:t>
        <a:bodyPr/>
        <a:lstStyle/>
        <a:p>
          <a:endParaRPr lang="en-US"/>
        </a:p>
      </dgm:t>
    </dgm:pt>
    <dgm:pt modelId="{5CFE13D3-620F-6342-A32A-398E3E3F7C0D}">
      <dgm:prSet phldrT="[Text]" custT="1"/>
      <dgm:spPr/>
      <dgm:t>
        <a:bodyPr/>
        <a:lstStyle/>
        <a:p>
          <a:r>
            <a:rPr lang="en-US" sz="1800" dirty="0"/>
            <a:t>Effective Leaders</a:t>
          </a:r>
        </a:p>
        <a:p>
          <a:r>
            <a:rPr lang="en-US" sz="1400" dirty="0"/>
            <a:t>that support and develop	</a:t>
          </a:r>
        </a:p>
      </dgm:t>
    </dgm:pt>
    <dgm:pt modelId="{78FC2FE6-A2BF-244F-8724-7339C0503C43}" type="parTrans" cxnId="{EE2FC418-138F-9247-A202-AA09D1108989}">
      <dgm:prSet/>
      <dgm:spPr/>
      <dgm:t>
        <a:bodyPr/>
        <a:lstStyle/>
        <a:p>
          <a:endParaRPr lang="en-US"/>
        </a:p>
      </dgm:t>
    </dgm:pt>
    <dgm:pt modelId="{63DA3EF5-696F-E44D-B2D1-E3C19B67161F}" type="sibTrans" cxnId="{EE2FC418-138F-9247-A202-AA09D1108989}">
      <dgm:prSet/>
      <dgm:spPr/>
      <dgm:t>
        <a:bodyPr/>
        <a:lstStyle/>
        <a:p>
          <a:endParaRPr lang="en-US"/>
        </a:p>
      </dgm:t>
    </dgm:pt>
    <dgm:pt modelId="{5DC4F2EA-328C-3943-A087-BA27ABED6C1A}">
      <dgm:prSet phldrT="[Text]" custT="1"/>
      <dgm:spPr/>
      <dgm:t>
        <a:bodyPr/>
        <a:lstStyle/>
        <a:p>
          <a:r>
            <a:rPr lang="en-US" sz="1800" dirty="0"/>
            <a:t>Collaborative Teachers </a:t>
          </a:r>
        </a:p>
        <a:p>
          <a:r>
            <a:rPr lang="en-US" sz="1400" dirty="0"/>
            <a:t>that plan and deliver</a:t>
          </a:r>
        </a:p>
      </dgm:t>
    </dgm:pt>
    <dgm:pt modelId="{038BA4A8-6A60-2C43-A198-062C9F9D28AA}" type="parTrans" cxnId="{529B1C75-19AB-2E42-BA44-BD3FE3373C2D}">
      <dgm:prSet/>
      <dgm:spPr/>
      <dgm:t>
        <a:bodyPr/>
        <a:lstStyle/>
        <a:p>
          <a:endParaRPr lang="en-US"/>
        </a:p>
      </dgm:t>
    </dgm:pt>
    <dgm:pt modelId="{D70BD5DD-6610-5444-A055-3D85FFEB2D88}" type="sibTrans" cxnId="{529B1C75-19AB-2E42-BA44-BD3FE3373C2D}">
      <dgm:prSet/>
      <dgm:spPr/>
      <dgm:t>
        <a:bodyPr/>
        <a:lstStyle/>
        <a:p>
          <a:endParaRPr lang="en-US"/>
        </a:p>
      </dgm:t>
    </dgm:pt>
    <dgm:pt modelId="{ECD6B963-704D-4741-8BDF-209A414BAA13}">
      <dgm:prSet phldrT="[Text]" custT="1"/>
      <dgm:spPr/>
      <dgm:t>
        <a:bodyPr/>
        <a:lstStyle/>
        <a:p>
          <a:r>
            <a:rPr lang="en-US" sz="1800" dirty="0"/>
            <a:t>Rigorous Instruction</a:t>
          </a:r>
        </a:p>
        <a:p>
          <a:r>
            <a:rPr lang="en-US" sz="1400" dirty="0"/>
            <a:t>that intellectually engages students</a:t>
          </a:r>
        </a:p>
      </dgm:t>
    </dgm:pt>
    <dgm:pt modelId="{F41A520C-14EF-B44B-B483-5B899D9DB96A}" type="parTrans" cxnId="{72E330CE-3B72-DD49-8267-6199DE20584E}">
      <dgm:prSet/>
      <dgm:spPr/>
      <dgm:t>
        <a:bodyPr/>
        <a:lstStyle/>
        <a:p>
          <a:endParaRPr lang="en-US"/>
        </a:p>
      </dgm:t>
    </dgm:pt>
    <dgm:pt modelId="{E2CE7174-9692-A245-9BB0-D359E5A34989}" type="sibTrans" cxnId="{72E330CE-3B72-DD49-8267-6199DE20584E}">
      <dgm:prSet/>
      <dgm:spPr/>
      <dgm:t>
        <a:bodyPr/>
        <a:lstStyle/>
        <a:p>
          <a:endParaRPr lang="en-US"/>
        </a:p>
      </dgm:t>
    </dgm:pt>
    <dgm:pt modelId="{E0814B25-D75E-DD43-B981-0EF51C01A6CA}" type="pres">
      <dgm:prSet presAssocID="{4EBCAC06-1909-3943-BDD6-60F1E9526824}" presName="Name0" presStyleCnt="0">
        <dgm:presLayoutVars>
          <dgm:chMax val="7"/>
          <dgm:chPref val="7"/>
          <dgm:dir/>
          <dgm:animLvl val="lvl"/>
        </dgm:presLayoutVars>
      </dgm:prSet>
      <dgm:spPr/>
    </dgm:pt>
    <dgm:pt modelId="{1E658520-60DE-A047-84CE-FC79FBE56C3D}" type="pres">
      <dgm:prSet presAssocID="{5CFE13D3-620F-6342-A32A-398E3E3F7C0D}" presName="Accent1" presStyleCnt="0"/>
      <dgm:spPr/>
    </dgm:pt>
    <dgm:pt modelId="{49A67F24-047E-C346-BB6F-3D2EDA36C419}" type="pres">
      <dgm:prSet presAssocID="{5CFE13D3-620F-6342-A32A-398E3E3F7C0D}" presName="Accent" presStyleLbl="node1" presStyleIdx="0" presStyleCnt="3" custScaleX="97284" custScaleY="93079" custLinFactNeighborX="-879" custLinFactNeighborY="-6167"/>
      <dgm:spPr/>
    </dgm:pt>
    <dgm:pt modelId="{A06A4975-2144-ED4F-AA6F-D6ECDFE92426}" type="pres">
      <dgm:prSet presAssocID="{5CFE13D3-620F-6342-A32A-398E3E3F7C0D}" presName="Parent1" presStyleLbl="revTx" presStyleIdx="0" presStyleCnt="3" custScaleX="100648" custScaleY="155423" custLinFactNeighborX="2356" custLinFactNeighborY="-28576">
        <dgm:presLayoutVars>
          <dgm:chMax val="1"/>
          <dgm:chPref val="1"/>
          <dgm:bulletEnabled val="1"/>
        </dgm:presLayoutVars>
      </dgm:prSet>
      <dgm:spPr/>
    </dgm:pt>
    <dgm:pt modelId="{5692A853-1D7D-9449-8DEC-25FD1F600069}" type="pres">
      <dgm:prSet presAssocID="{5DC4F2EA-328C-3943-A087-BA27ABED6C1A}" presName="Accent2" presStyleCnt="0"/>
      <dgm:spPr/>
    </dgm:pt>
    <dgm:pt modelId="{CDB06627-11B2-A347-A43C-A5E005D16962}" type="pres">
      <dgm:prSet presAssocID="{5DC4F2EA-328C-3943-A087-BA27ABED6C1A}" presName="Accent" presStyleLbl="node1" presStyleIdx="1" presStyleCnt="3" custScaleX="103680" custScaleY="101328" custLinFactNeighborX="-2618" custLinFactNeighborY="-5890"/>
      <dgm:spPr/>
    </dgm:pt>
    <dgm:pt modelId="{60A0347D-74FD-8F4E-A1F0-93FE08D26CDB}" type="pres">
      <dgm:prSet presAssocID="{5DC4F2EA-328C-3943-A087-BA27ABED6C1A}" presName="Parent2" presStyleLbl="revTx" presStyleIdx="1" presStyleCnt="3" custScaleX="100019" custScaleY="152133" custLinFactNeighborX="-716" custLinFactNeighborY="-16794">
        <dgm:presLayoutVars>
          <dgm:chMax val="1"/>
          <dgm:chPref val="1"/>
          <dgm:bulletEnabled val="1"/>
        </dgm:presLayoutVars>
      </dgm:prSet>
      <dgm:spPr/>
    </dgm:pt>
    <dgm:pt modelId="{58F15A85-8952-DF48-80C8-9FC38985AD67}" type="pres">
      <dgm:prSet presAssocID="{ECD6B963-704D-4741-8BDF-209A414BAA13}" presName="Accent3" presStyleCnt="0"/>
      <dgm:spPr/>
    </dgm:pt>
    <dgm:pt modelId="{4EB1CCA3-702B-0540-90D7-73EA5605609A}" type="pres">
      <dgm:prSet presAssocID="{ECD6B963-704D-4741-8BDF-209A414BAA13}" presName="Accent" presStyleLbl="node1" presStyleIdx="2" presStyleCnt="3" custScaleX="99428" custScaleY="93530" custLinFactNeighborX="-3736" custLinFactNeighborY="-5675"/>
      <dgm:spPr/>
    </dgm:pt>
    <dgm:pt modelId="{9F784C86-DAEF-6648-A970-DEB44EFCF3D4}" type="pres">
      <dgm:prSet presAssocID="{ECD6B963-704D-4741-8BDF-209A414BAA13}" presName="Parent3" presStyleLbl="revTx" presStyleIdx="2" presStyleCnt="3" custLinFactNeighborX="-6183" custLinFactNeighborY="-24377">
        <dgm:presLayoutVars>
          <dgm:chMax val="1"/>
          <dgm:chPref val="1"/>
          <dgm:bulletEnabled val="1"/>
        </dgm:presLayoutVars>
      </dgm:prSet>
      <dgm:spPr/>
    </dgm:pt>
  </dgm:ptLst>
  <dgm:cxnLst>
    <dgm:cxn modelId="{EE2FC418-138F-9247-A202-AA09D1108989}" srcId="{4EBCAC06-1909-3943-BDD6-60F1E9526824}" destId="{5CFE13D3-620F-6342-A32A-398E3E3F7C0D}" srcOrd="0" destOrd="0" parTransId="{78FC2FE6-A2BF-244F-8724-7339C0503C43}" sibTransId="{63DA3EF5-696F-E44D-B2D1-E3C19B67161F}"/>
    <dgm:cxn modelId="{6A91422E-CC10-7744-9227-761415077C9A}" type="presOf" srcId="{5CFE13D3-620F-6342-A32A-398E3E3F7C0D}" destId="{A06A4975-2144-ED4F-AA6F-D6ECDFE92426}" srcOrd="0" destOrd="0" presId="urn:microsoft.com/office/officeart/2009/layout/CircleArrowProcess"/>
    <dgm:cxn modelId="{D3C5C75D-1A70-914A-8BC5-223E8A00276D}" type="presOf" srcId="{ECD6B963-704D-4741-8BDF-209A414BAA13}" destId="{9F784C86-DAEF-6648-A970-DEB44EFCF3D4}" srcOrd="0" destOrd="0" presId="urn:microsoft.com/office/officeart/2009/layout/CircleArrowProcess"/>
    <dgm:cxn modelId="{529B1C75-19AB-2E42-BA44-BD3FE3373C2D}" srcId="{4EBCAC06-1909-3943-BDD6-60F1E9526824}" destId="{5DC4F2EA-328C-3943-A087-BA27ABED6C1A}" srcOrd="1" destOrd="0" parTransId="{038BA4A8-6A60-2C43-A198-062C9F9D28AA}" sibTransId="{D70BD5DD-6610-5444-A055-3D85FFEB2D88}"/>
    <dgm:cxn modelId="{12D25493-FBC0-D043-ABE0-C60B125FF0DE}" type="presOf" srcId="{4EBCAC06-1909-3943-BDD6-60F1E9526824}" destId="{E0814B25-D75E-DD43-B981-0EF51C01A6CA}" srcOrd="0" destOrd="0" presId="urn:microsoft.com/office/officeart/2009/layout/CircleArrowProcess"/>
    <dgm:cxn modelId="{72E330CE-3B72-DD49-8267-6199DE20584E}" srcId="{4EBCAC06-1909-3943-BDD6-60F1E9526824}" destId="{ECD6B963-704D-4741-8BDF-209A414BAA13}" srcOrd="2" destOrd="0" parTransId="{F41A520C-14EF-B44B-B483-5B899D9DB96A}" sibTransId="{E2CE7174-9692-A245-9BB0-D359E5A34989}"/>
    <dgm:cxn modelId="{672262F6-9552-2945-9F85-926C3A6A6E91}" type="presOf" srcId="{5DC4F2EA-328C-3943-A087-BA27ABED6C1A}" destId="{60A0347D-74FD-8F4E-A1F0-93FE08D26CDB}" srcOrd="0" destOrd="0" presId="urn:microsoft.com/office/officeart/2009/layout/CircleArrowProcess"/>
    <dgm:cxn modelId="{9C4B15E1-0949-4845-996F-50689C900F10}" type="presParOf" srcId="{E0814B25-D75E-DD43-B981-0EF51C01A6CA}" destId="{1E658520-60DE-A047-84CE-FC79FBE56C3D}" srcOrd="0" destOrd="0" presId="urn:microsoft.com/office/officeart/2009/layout/CircleArrowProcess"/>
    <dgm:cxn modelId="{6BFCBD79-A9B8-0542-9AEE-7FEE7D5E769B}" type="presParOf" srcId="{1E658520-60DE-A047-84CE-FC79FBE56C3D}" destId="{49A67F24-047E-C346-BB6F-3D2EDA36C419}" srcOrd="0" destOrd="0" presId="urn:microsoft.com/office/officeart/2009/layout/CircleArrowProcess"/>
    <dgm:cxn modelId="{DC00DD3E-A8D7-E645-A53A-6DB03BFDA9C4}" type="presParOf" srcId="{E0814B25-D75E-DD43-B981-0EF51C01A6CA}" destId="{A06A4975-2144-ED4F-AA6F-D6ECDFE92426}" srcOrd="1" destOrd="0" presId="urn:microsoft.com/office/officeart/2009/layout/CircleArrowProcess"/>
    <dgm:cxn modelId="{82DD1D75-24BD-5946-9903-741982C892F5}" type="presParOf" srcId="{E0814B25-D75E-DD43-B981-0EF51C01A6CA}" destId="{5692A853-1D7D-9449-8DEC-25FD1F600069}" srcOrd="2" destOrd="0" presId="urn:microsoft.com/office/officeart/2009/layout/CircleArrowProcess"/>
    <dgm:cxn modelId="{C43BCE5D-7D8D-9C4D-96AE-8F6E3A9BE95F}" type="presParOf" srcId="{5692A853-1D7D-9449-8DEC-25FD1F600069}" destId="{CDB06627-11B2-A347-A43C-A5E005D16962}" srcOrd="0" destOrd="0" presId="urn:microsoft.com/office/officeart/2009/layout/CircleArrowProcess"/>
    <dgm:cxn modelId="{445F1AD9-6A91-F749-A470-32E45D0C4977}" type="presParOf" srcId="{E0814B25-D75E-DD43-B981-0EF51C01A6CA}" destId="{60A0347D-74FD-8F4E-A1F0-93FE08D26CDB}" srcOrd="3" destOrd="0" presId="urn:microsoft.com/office/officeart/2009/layout/CircleArrowProcess"/>
    <dgm:cxn modelId="{C09971D3-3018-D140-BE61-76956D3F0130}" type="presParOf" srcId="{E0814B25-D75E-DD43-B981-0EF51C01A6CA}" destId="{58F15A85-8952-DF48-80C8-9FC38985AD67}" srcOrd="4" destOrd="0" presId="urn:microsoft.com/office/officeart/2009/layout/CircleArrowProcess"/>
    <dgm:cxn modelId="{A25182A3-70E5-F04C-B9BD-F2EEE0067852}" type="presParOf" srcId="{58F15A85-8952-DF48-80C8-9FC38985AD67}" destId="{4EB1CCA3-702B-0540-90D7-73EA5605609A}" srcOrd="0" destOrd="0" presId="urn:microsoft.com/office/officeart/2009/layout/CircleArrowProcess"/>
    <dgm:cxn modelId="{3E75DA24-AEB0-8F42-A14D-AB52CFBCAE81}" type="presParOf" srcId="{E0814B25-D75E-DD43-B981-0EF51C01A6CA}" destId="{9F784C86-DAEF-6648-A970-DEB44EFCF3D4}" srcOrd="5" destOrd="0" presId="urn:microsoft.com/office/officeart/2009/layout/CircleArrow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9A67F24-047E-C346-BB6F-3D2EDA36C419}">
      <dsp:nvSpPr>
        <dsp:cNvPr id="0" name=""/>
        <dsp:cNvSpPr/>
      </dsp:nvSpPr>
      <dsp:spPr>
        <a:xfrm>
          <a:off x="3062996" y="-77798"/>
          <a:ext cx="2483772" cy="2376775"/>
        </a:xfrm>
        <a:prstGeom prst="circularArrow">
          <a:avLst>
            <a:gd name="adj1" fmla="val 10980"/>
            <a:gd name="adj2" fmla="val 1142322"/>
            <a:gd name="adj3" fmla="val 4500000"/>
            <a:gd name="adj4" fmla="val 10800000"/>
            <a:gd name="adj5" fmla="val 12500"/>
          </a:avLst>
        </a:prstGeom>
        <a:gradFill rotWithShape="0">
          <a:gsLst>
            <a:gs pos="0">
              <a:schemeClr val="accent1">
                <a:hueOff val="0"/>
                <a:satOff val="0"/>
                <a:lumOff val="0"/>
                <a:alphaOff val="0"/>
                <a:shade val="70000"/>
                <a:satMod val="150000"/>
              </a:schemeClr>
            </a:gs>
            <a:gs pos="34000">
              <a:schemeClr val="accent1">
                <a:hueOff val="0"/>
                <a:satOff val="0"/>
                <a:lumOff val="0"/>
                <a:alphaOff val="0"/>
                <a:shade val="70000"/>
                <a:satMod val="140000"/>
              </a:schemeClr>
            </a:gs>
            <a:gs pos="70000">
              <a:schemeClr val="accent1">
                <a:hueOff val="0"/>
                <a:satOff val="0"/>
                <a:lumOff val="0"/>
                <a:alphaOff val="0"/>
                <a:tint val="100000"/>
                <a:shade val="90000"/>
                <a:satMod val="140000"/>
              </a:schemeClr>
            </a:gs>
            <a:gs pos="100000">
              <a:schemeClr val="accent1">
                <a:hueOff val="0"/>
                <a:satOff val="0"/>
                <a:lumOff val="0"/>
                <a:alphaOff val="0"/>
                <a:tint val="100000"/>
                <a:shade val="100000"/>
                <a:satMod val="100000"/>
              </a:schemeClr>
            </a:gs>
          </a:gsLst>
          <a:path path="circle">
            <a:fillToRect l="100000" t="100000" r="100000" b="100000"/>
          </a:path>
        </a:gra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sp>
    <dsp:sp modelId="{A06A4975-2144-ED4F-AA6F-D6ECDFE92426}">
      <dsp:nvSpPr>
        <dsp:cNvPr id="0" name=""/>
        <dsp:cNvSpPr/>
      </dsp:nvSpPr>
      <dsp:spPr>
        <a:xfrm>
          <a:off x="3643917" y="514020"/>
          <a:ext cx="1427910" cy="11022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t>Effective Leaders</a:t>
          </a:r>
        </a:p>
        <a:p>
          <a:pPr marL="0" lvl="0" indent="0" algn="ctr" defTabSz="800100">
            <a:lnSpc>
              <a:spcPct val="90000"/>
            </a:lnSpc>
            <a:spcBef>
              <a:spcPct val="0"/>
            </a:spcBef>
            <a:spcAft>
              <a:spcPct val="35000"/>
            </a:spcAft>
            <a:buNone/>
          </a:pPr>
          <a:r>
            <a:rPr lang="en-US" sz="1400" kern="1200" dirty="0"/>
            <a:t>that support and develop	</a:t>
          </a:r>
        </a:p>
      </dsp:txBody>
      <dsp:txXfrm>
        <a:off x="3643917" y="514020"/>
        <a:ext cx="1427910" cy="1102242"/>
      </dsp:txXfrm>
    </dsp:sp>
    <dsp:sp modelId="{CDB06627-11B2-A347-A43C-A5E005D16962}">
      <dsp:nvSpPr>
        <dsp:cNvPr id="0" name=""/>
        <dsp:cNvSpPr/>
      </dsp:nvSpPr>
      <dsp:spPr>
        <a:xfrm>
          <a:off x="2227830" y="1291133"/>
          <a:ext cx="2647070" cy="2587414"/>
        </a:xfrm>
        <a:prstGeom prst="leftCircularArrow">
          <a:avLst>
            <a:gd name="adj1" fmla="val 10980"/>
            <a:gd name="adj2" fmla="val 1142322"/>
            <a:gd name="adj3" fmla="val 6300000"/>
            <a:gd name="adj4" fmla="val 18900000"/>
            <a:gd name="adj5" fmla="val 12500"/>
          </a:avLst>
        </a:prstGeom>
        <a:gradFill rotWithShape="0">
          <a:gsLst>
            <a:gs pos="0">
              <a:schemeClr val="accent1">
                <a:hueOff val="0"/>
                <a:satOff val="0"/>
                <a:lumOff val="0"/>
                <a:alphaOff val="0"/>
                <a:shade val="70000"/>
                <a:satMod val="150000"/>
              </a:schemeClr>
            </a:gs>
            <a:gs pos="34000">
              <a:schemeClr val="accent1">
                <a:hueOff val="0"/>
                <a:satOff val="0"/>
                <a:lumOff val="0"/>
                <a:alphaOff val="0"/>
                <a:shade val="70000"/>
                <a:satMod val="140000"/>
              </a:schemeClr>
            </a:gs>
            <a:gs pos="70000">
              <a:schemeClr val="accent1">
                <a:hueOff val="0"/>
                <a:satOff val="0"/>
                <a:lumOff val="0"/>
                <a:alphaOff val="0"/>
                <a:tint val="100000"/>
                <a:shade val="90000"/>
                <a:satMod val="140000"/>
              </a:schemeClr>
            </a:gs>
            <a:gs pos="100000">
              <a:schemeClr val="accent1">
                <a:hueOff val="0"/>
                <a:satOff val="0"/>
                <a:lumOff val="0"/>
                <a:alphaOff val="0"/>
                <a:tint val="100000"/>
                <a:shade val="100000"/>
                <a:satMod val="100000"/>
              </a:schemeClr>
            </a:gs>
          </a:gsLst>
          <a:path path="circle">
            <a:fillToRect l="100000" t="100000" r="100000" b="100000"/>
          </a:path>
        </a:gra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sp>
    <dsp:sp modelId="{60A0347D-74FD-8F4E-A1F0-93FE08D26CDB}">
      <dsp:nvSpPr>
        <dsp:cNvPr id="0" name=""/>
        <dsp:cNvSpPr/>
      </dsp:nvSpPr>
      <dsp:spPr>
        <a:xfrm>
          <a:off x="2898554" y="2084907"/>
          <a:ext cx="1418986" cy="10789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t>Collaborative Teachers </a:t>
          </a:r>
        </a:p>
        <a:p>
          <a:pPr marL="0" lvl="0" indent="0" algn="ctr" defTabSz="800100">
            <a:lnSpc>
              <a:spcPct val="90000"/>
            </a:lnSpc>
            <a:spcBef>
              <a:spcPct val="0"/>
            </a:spcBef>
            <a:spcAft>
              <a:spcPct val="35000"/>
            </a:spcAft>
            <a:buNone/>
          </a:pPr>
          <a:r>
            <a:rPr lang="en-US" sz="1400" kern="1200" dirty="0"/>
            <a:t>that plan and deliver</a:t>
          </a:r>
        </a:p>
      </dsp:txBody>
      <dsp:txXfrm>
        <a:off x="2898554" y="2084907"/>
        <a:ext cx="1418986" cy="1078910"/>
      </dsp:txXfrm>
    </dsp:sp>
    <dsp:sp modelId="{4EB1CCA3-702B-0540-90D7-73EA5605609A}">
      <dsp:nvSpPr>
        <dsp:cNvPr id="0" name=""/>
        <dsp:cNvSpPr/>
      </dsp:nvSpPr>
      <dsp:spPr>
        <a:xfrm>
          <a:off x="3156805" y="3047697"/>
          <a:ext cx="2180974" cy="2052423"/>
        </a:xfrm>
        <a:prstGeom prst="blockArc">
          <a:avLst>
            <a:gd name="adj1" fmla="val 13500000"/>
            <a:gd name="adj2" fmla="val 10800000"/>
            <a:gd name="adj3" fmla="val 12740"/>
          </a:avLst>
        </a:prstGeom>
        <a:gradFill rotWithShape="0">
          <a:gsLst>
            <a:gs pos="0">
              <a:schemeClr val="accent1">
                <a:hueOff val="0"/>
                <a:satOff val="0"/>
                <a:lumOff val="0"/>
                <a:alphaOff val="0"/>
                <a:shade val="70000"/>
                <a:satMod val="150000"/>
              </a:schemeClr>
            </a:gs>
            <a:gs pos="34000">
              <a:schemeClr val="accent1">
                <a:hueOff val="0"/>
                <a:satOff val="0"/>
                <a:lumOff val="0"/>
                <a:alphaOff val="0"/>
                <a:shade val="70000"/>
                <a:satMod val="140000"/>
              </a:schemeClr>
            </a:gs>
            <a:gs pos="70000">
              <a:schemeClr val="accent1">
                <a:hueOff val="0"/>
                <a:satOff val="0"/>
                <a:lumOff val="0"/>
                <a:alphaOff val="0"/>
                <a:tint val="100000"/>
                <a:shade val="90000"/>
                <a:satMod val="140000"/>
              </a:schemeClr>
            </a:gs>
            <a:gs pos="100000">
              <a:schemeClr val="accent1">
                <a:hueOff val="0"/>
                <a:satOff val="0"/>
                <a:lumOff val="0"/>
                <a:alphaOff val="0"/>
                <a:tint val="100000"/>
                <a:shade val="100000"/>
                <a:satMod val="100000"/>
              </a:schemeClr>
            </a:gs>
          </a:gsLst>
          <a:path path="circle">
            <a:fillToRect l="100000" t="100000" r="100000" b="100000"/>
          </a:path>
        </a:gra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sp>
    <dsp:sp modelId="{9F784C86-DAEF-6648-A970-DEB44EFCF3D4}">
      <dsp:nvSpPr>
        <dsp:cNvPr id="0" name=""/>
        <dsp:cNvSpPr/>
      </dsp:nvSpPr>
      <dsp:spPr>
        <a:xfrm>
          <a:off x="3530726" y="3693776"/>
          <a:ext cx="1418717" cy="7091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t>Rigorous Instruction</a:t>
          </a:r>
        </a:p>
        <a:p>
          <a:pPr marL="0" lvl="0" indent="0" algn="ctr" defTabSz="800100">
            <a:lnSpc>
              <a:spcPct val="90000"/>
            </a:lnSpc>
            <a:spcBef>
              <a:spcPct val="0"/>
            </a:spcBef>
            <a:spcAft>
              <a:spcPct val="35000"/>
            </a:spcAft>
            <a:buNone/>
          </a:pPr>
          <a:r>
            <a:rPr lang="en-US" sz="1400" kern="1200" dirty="0"/>
            <a:t>that intellectually engages students</a:t>
          </a:r>
        </a:p>
      </dsp:txBody>
      <dsp:txXfrm>
        <a:off x="3530726" y="3693776"/>
        <a:ext cx="1418717" cy="709188"/>
      </dsp:txXfrm>
    </dsp:sp>
  </dsp:spTree>
</dsp:drawing>
</file>

<file path=ppt/diagrams/layout1.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1132EEF-223A-BC42-8F72-8E9D3D13E822}" type="datetimeFigureOut">
              <a:rPr lang="en-US" smtClean="0"/>
              <a:t>3/22/2021</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DD53182-2257-744C-BD84-91A4530BAF0F}" type="slidenum">
              <a:rPr lang="en-US" smtClean="0"/>
              <a:t>‹#›</a:t>
            </a:fld>
            <a:endParaRPr lang="en-US"/>
          </a:p>
        </p:txBody>
      </p:sp>
    </p:spTree>
    <p:extLst>
      <p:ext uri="{BB962C8B-B14F-4D97-AF65-F5344CB8AC3E}">
        <p14:creationId xmlns:p14="http://schemas.microsoft.com/office/powerpoint/2010/main" val="32505716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18BDA26-153A-4A40-8C6C-2CC6D299D340}" type="datetimeFigureOut">
              <a:rPr lang="en-US" smtClean="0"/>
              <a:t>3/22/2021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6FFE858-156B-9248-B8F9-62F9324D88AC}" type="slidenum">
              <a:rPr lang="en-US" smtClean="0"/>
              <a:t>‹#›</a:t>
            </a:fld>
            <a:endParaRPr lang="en-US"/>
          </a:p>
        </p:txBody>
      </p:sp>
    </p:spTree>
    <p:extLst>
      <p:ext uri="{BB962C8B-B14F-4D97-AF65-F5344CB8AC3E}">
        <p14:creationId xmlns:p14="http://schemas.microsoft.com/office/powerpoint/2010/main" val="1110592557"/>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6FFE858-156B-9248-B8F9-62F9324D88AC}" type="slidenum">
              <a:rPr lang="en-US" smtClean="0"/>
              <a:t>1</a:t>
            </a:fld>
            <a:endParaRPr lang="en-US"/>
          </a:p>
        </p:txBody>
      </p:sp>
    </p:spTree>
    <p:extLst>
      <p:ext uri="{BB962C8B-B14F-4D97-AF65-F5344CB8AC3E}">
        <p14:creationId xmlns:p14="http://schemas.microsoft.com/office/powerpoint/2010/main" val="17742251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A5399BC-678B-43B6-836F-23E980E4B9B9}" type="slidenum">
              <a:rPr lang="en-US" smtClean="0"/>
              <a:pPr/>
              <a:t>6</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A5399BC-678B-43B6-836F-23E980E4B9B9}" type="slidenum">
              <a:rPr lang="en-US" smtClean="0"/>
              <a:pPr/>
              <a:t>12</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A5399BC-678B-43B6-836F-23E980E4B9B9}" type="slidenum">
              <a:rPr lang="en-US" smtClean="0"/>
              <a:pPr/>
              <a:t>13</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A5399BC-678B-43B6-836F-23E980E4B9B9}" type="slidenum">
              <a:rPr lang="en-US" smtClean="0"/>
              <a:pPr/>
              <a:t>15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A5399BC-678B-43B6-836F-23E980E4B9B9}" type="slidenum">
              <a:rPr lang="en-US" smtClean="0"/>
              <a:pPr/>
              <a:t>16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DO</a:t>
            </a:r>
            <a:r>
              <a:rPr lang="en-US" baseline="0" dirty="0"/>
              <a:t> RESEARCH ABOUT TEACHER EVALUATION RUBRICS (SANTA CRUZ, DANIELSON,ETC.)</a:t>
            </a:r>
            <a:endParaRPr lang="en-US" dirty="0"/>
          </a:p>
        </p:txBody>
      </p:sp>
      <p:sp>
        <p:nvSpPr>
          <p:cNvPr id="4" name="Slide Number Placeholder 3"/>
          <p:cNvSpPr>
            <a:spLocks noGrp="1"/>
          </p:cNvSpPr>
          <p:nvPr>
            <p:ph type="sldNum" sz="quarter" idx="10"/>
          </p:nvPr>
        </p:nvSpPr>
        <p:spPr/>
        <p:txBody>
          <a:bodyPr/>
          <a:lstStyle/>
          <a:p>
            <a:fld id="{6A5399BC-678B-43B6-836F-23E980E4B9B9}" type="slidenum">
              <a:rPr lang="en-US" smtClean="0"/>
              <a:pPr/>
              <a:t>17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A5399BC-678B-43B6-836F-23E980E4B9B9}" type="slidenum">
              <a:rPr lang="en-US" smtClean="0"/>
              <a:pPr/>
              <a:t>18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A5399BC-678B-43B6-836F-23E980E4B9B9}" type="slidenum">
              <a:rPr lang="en-US" smtClean="0"/>
              <a:pPr/>
              <a:t>19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A5399BC-678B-43B6-836F-23E980E4B9B9}" type="slidenum">
              <a:rPr lang="en-US" smtClean="0"/>
              <a:pPr/>
              <a:t>20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A5399BC-678B-43B6-836F-23E980E4B9B9}" type="slidenum">
              <a:rPr lang="en-US" smtClean="0"/>
              <a:pPr/>
              <a:t>21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A5399BC-678B-43B6-836F-23E980E4B9B9}" type="slidenum">
              <a:rPr lang="en-US" smtClean="0"/>
              <a:pPr/>
              <a:t>22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A5399BC-678B-43B6-836F-23E980E4B9B9}" type="slidenum">
              <a:rPr lang="en-US" smtClean="0"/>
              <a:pPr/>
              <a:t>27</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A5399BC-678B-43B6-836F-23E980E4B9B9}" type="slidenum">
              <a:rPr lang="en-US" smtClean="0"/>
              <a:pPr/>
              <a:t>32</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A5399BC-678B-43B6-836F-23E980E4B9B9}" type="slidenum">
              <a:rPr lang="en-US" smtClean="0"/>
              <a:pPr/>
              <a:t>34</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A5399BC-678B-43B6-836F-23E980E4B9B9}" type="slidenum">
              <a:rPr lang="en-US" smtClean="0"/>
              <a:pPr/>
              <a:t>36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A5399BC-678B-43B6-836F-23E980E4B9B9}" type="slidenum">
              <a:rPr lang="en-US" smtClean="0"/>
              <a:pPr/>
              <a:t>37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A5399BC-678B-43B6-836F-23E980E4B9B9}" type="slidenum">
              <a:rPr lang="en-US" smtClean="0"/>
              <a:pPr/>
              <a:t>39</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A5399BC-678B-43B6-836F-23E980E4B9B9}" type="slidenum">
              <a:rPr lang="en-US" smtClean="0"/>
              <a:pPr/>
              <a:t>41</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A5399BC-678B-43B6-836F-23E980E4B9B9}" type="slidenum">
              <a:rPr lang="en-US" smtClean="0"/>
              <a:pPr/>
              <a:t>42</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A5399BC-678B-43B6-836F-23E980E4B9B9}" type="slidenum">
              <a:rPr lang="en-US" smtClean="0"/>
              <a:pPr/>
              <a:t>43</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4"/>
          </p:nvPr>
        </p:nvSpPr>
        <p:spPr/>
        <p:txBody>
          <a:bodyPr/>
          <a:lstStyle/>
          <a:p>
            <a:r>
              <a:rPr lang="en-US"/>
              <a:t>©2019 Milwaukee Public Schools</a:t>
            </a:r>
          </a:p>
        </p:txBody>
      </p:sp>
      <p:sp>
        <p:nvSpPr>
          <p:cNvPr id="5" name="Slide Number Placeholder 4"/>
          <p:cNvSpPr>
            <a:spLocks noGrp="1"/>
          </p:cNvSpPr>
          <p:nvPr>
            <p:ph type="sldNum" sz="quarter" idx="5"/>
          </p:nvPr>
        </p:nvSpPr>
        <p:spPr/>
        <p:txBody>
          <a:bodyPr/>
          <a:lstStyle/>
          <a:p>
            <a:fld id="{826B1B7A-1E3B-7545-8989-5D876738986C}" type="slidenum">
              <a:rPr lang="en-US" smtClean="0"/>
              <a:pPr/>
              <a:t>44</a:t>
            </a:fld>
            <a:endParaRPr lang="en-US"/>
          </a:p>
        </p:txBody>
      </p:sp>
    </p:spTree>
    <p:extLst>
      <p:ext uri="{BB962C8B-B14F-4D97-AF65-F5344CB8AC3E}">
        <p14:creationId xmlns:p14="http://schemas.microsoft.com/office/powerpoint/2010/main" val="23547571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p>
            <a:endParaRPr lang="en-US" dirty="0"/>
          </a:p>
        </p:txBody>
      </p:sp>
      <p:sp>
        <p:nvSpPr>
          <p:cNvPr id="6" name="Slide Number Placeholder 5"/>
          <p:cNvSpPr>
            <a:spLocks noGrp="1"/>
          </p:cNvSpPr>
          <p:nvPr>
            <p:ph type="sldNum" sz="quarter" idx="12"/>
          </p:nvPr>
        </p:nvSpPr>
        <p:spPr>
          <a:xfrm>
            <a:off x="8562975" y="18288"/>
            <a:ext cx="1066800" cy="329184"/>
          </a:xfrm>
        </p:spPr>
        <p:txBody>
          <a:bodyPr/>
          <a:lstStyle/>
          <a:p>
            <a:r>
              <a:rPr lang="en-US" dirty="0"/>
              <a:t>1</a:t>
            </a:r>
          </a:p>
        </p:txBody>
      </p:sp>
      <p:cxnSp>
        <p:nvCxnSpPr>
          <p:cNvPr id="8" name="Straight Connector 7"/>
          <p:cNvCxnSpPr/>
          <p:nvPr/>
        </p:nvCxnSpPr>
        <p:spPr>
          <a:xfrm>
            <a:off x="685800" y="3398520"/>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2" name="Footer Placeholder 1">
            <a:extLst>
              <a:ext uri="{FF2B5EF4-FFF2-40B4-BE49-F238E27FC236}">
                <a16:creationId xmlns:a16="http://schemas.microsoft.com/office/drawing/2014/main" id="{A9BAE2C5-B0C9-49EA-A4F0-59903E1E8BBC}"/>
              </a:ext>
            </a:extLst>
          </p:cNvPr>
          <p:cNvSpPr>
            <a:spLocks noGrp="1"/>
          </p:cNvSpPr>
          <p:nvPr>
            <p:ph type="ftr" sz="quarter" idx="13"/>
          </p:nvPr>
        </p:nvSpPr>
        <p:spPr/>
        <p:txBody>
          <a:bodyPr/>
          <a:lstStyle/>
          <a:p>
            <a:r>
              <a:rPr lang="en-US"/>
              <a:t>SHN Proprietary Not for Distribution</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Date Placeholder 3"/>
          <p:cNvSpPr>
            <a:spLocks noGrp="1"/>
          </p:cNvSpPr>
          <p:nvPr>
            <p:ph type="dt" sz="half" idx="10"/>
          </p:nvPr>
        </p:nvSpPr>
        <p:spPr/>
        <p:txBody>
          <a:bodyPr/>
          <a:lstStyle/>
          <a:p>
            <a:endParaRPr lang="en-US"/>
          </a:p>
        </p:txBody>
      </p:sp>
      <p:sp>
        <p:nvSpPr>
          <p:cNvPr id="6" name="Slide Number Placeholder 5"/>
          <p:cNvSpPr>
            <a:spLocks noGrp="1"/>
          </p:cNvSpPr>
          <p:nvPr>
            <p:ph type="sldNum" sz="quarter" idx="12"/>
          </p:nvPr>
        </p:nvSpPr>
        <p:spPr>
          <a:xfrm>
            <a:off x="8429626" y="90488"/>
            <a:ext cx="1066800" cy="329184"/>
          </a:xfrm>
        </p:spPr>
        <p:txBody>
          <a:bodyPr/>
          <a:lstStyle>
            <a:lvl1pPr>
              <a:defRPr/>
            </a:lvl1pPr>
          </a:lstStyle>
          <a:p>
            <a:r>
              <a:rPr lang="en-US" dirty="0"/>
              <a:t>&lt;1&gt;</a:t>
            </a:r>
          </a:p>
          <a:p>
            <a:endParaRPr lang="en-US" dirty="0"/>
          </a:p>
        </p:txBody>
      </p:sp>
      <p:sp>
        <p:nvSpPr>
          <p:cNvPr id="3" name="Footer Placeholder 2">
            <a:extLst>
              <a:ext uri="{FF2B5EF4-FFF2-40B4-BE49-F238E27FC236}">
                <a16:creationId xmlns:a16="http://schemas.microsoft.com/office/drawing/2014/main" id="{4A0B8DC4-7293-4E09-A049-78C6CB671D8C}"/>
              </a:ext>
            </a:extLst>
          </p:cNvPr>
          <p:cNvSpPr>
            <a:spLocks noGrp="1"/>
          </p:cNvSpPr>
          <p:nvPr>
            <p:ph type="ftr" sz="quarter" idx="13"/>
          </p:nvPr>
        </p:nvSpPr>
        <p:spPr/>
        <p:txBody>
          <a:bodyPr/>
          <a:lstStyle/>
          <a:p>
            <a:r>
              <a:rPr lang="en-US"/>
              <a:t>SHN Proprietary Not for Distribution</a:t>
            </a:r>
            <a:endParaRPr lang="en-US" dirty="0"/>
          </a:p>
        </p:txBody>
      </p:sp>
      <p:pic>
        <p:nvPicPr>
          <p:cNvPr id="5" name="Picture 4">
            <a:extLst>
              <a:ext uri="{FF2B5EF4-FFF2-40B4-BE49-F238E27FC236}">
                <a16:creationId xmlns:a16="http://schemas.microsoft.com/office/drawing/2014/main" id="{63036FE8-1C1D-48BF-B9DE-848A6E2A62E9}"/>
              </a:ext>
            </a:extLst>
          </p:cNvPr>
          <p:cNvPicPr>
            <a:picLocks noChangeAspect="1"/>
          </p:cNvPicPr>
          <p:nvPr userDrawn="1"/>
        </p:nvPicPr>
        <p:blipFill>
          <a:blip r:embed="rId2"/>
          <a:stretch>
            <a:fillRect/>
          </a:stretch>
        </p:blipFill>
        <p:spPr>
          <a:xfrm>
            <a:off x="7942728" y="6416469"/>
            <a:ext cx="1140405" cy="395126"/>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bg>
      <p:bgRef idx="1001">
        <a:schemeClr val="bg2"/>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22313" y="4626864"/>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cxnSp>
        <p:nvCxnSpPr>
          <p:cNvPr id="7" name="Straight Connector 6"/>
          <p:cNvCxnSpPr/>
          <p:nvPr/>
        </p:nvCxnSpPr>
        <p:spPr>
          <a:xfrm>
            <a:off x="762896" y="2071385"/>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sp>
        <p:nvSpPr>
          <p:cNvPr id="6" name="Footer Placeholder 5">
            <a:extLst>
              <a:ext uri="{FF2B5EF4-FFF2-40B4-BE49-F238E27FC236}">
                <a16:creationId xmlns:a16="http://schemas.microsoft.com/office/drawing/2014/main" id="{91C0F74F-FA25-483D-8EA8-BF9A88045B29}"/>
              </a:ext>
            </a:extLst>
          </p:cNvPr>
          <p:cNvSpPr>
            <a:spLocks noGrp="1"/>
          </p:cNvSpPr>
          <p:nvPr>
            <p:ph type="ftr" sz="quarter" idx="13"/>
          </p:nvPr>
        </p:nvSpPr>
        <p:spPr/>
        <p:txBody>
          <a:bodyPr/>
          <a:lstStyle/>
          <a:p>
            <a:r>
              <a:rPr lang="en-US"/>
              <a:t>SHN Proprietary Not for Distribution</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p>
        </p:txBody>
      </p:sp>
      <p:sp>
        <p:nvSpPr>
          <p:cNvPr id="9" name="Slide Number Placeholder 8"/>
          <p:cNvSpPr>
            <a:spLocks noGrp="1"/>
          </p:cNvSpPr>
          <p:nvPr>
            <p:ph type="sldNum" sz="quarter" idx="12"/>
          </p:nvPr>
        </p:nvSpPr>
        <p:spPr/>
        <p:txBody>
          <a:bodyPr/>
          <a:lstStyle/>
          <a:p>
            <a:fld id="{0CFEC368-1D7A-4F81-ABF6-AE0E36BAF64C}" type="slidenum">
              <a:rPr lang="en-US" smtClean="0"/>
              <a:pPr/>
              <a:t>‹#›</a:t>
            </a:fld>
            <a:endParaRPr lang="en-US"/>
          </a:p>
        </p:txBody>
      </p:sp>
      <p:cxnSp>
        <p:nvCxnSpPr>
          <p:cNvPr id="11" name="Straight Connector 10"/>
          <p:cNvCxnSpPr/>
          <p:nvPr/>
        </p:nvCxnSpPr>
        <p:spPr>
          <a:xfrm rot="5400000">
            <a:off x="2234952" y="4337176"/>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endParaRPr lang="en-US"/>
          </a:p>
        </p:txBody>
      </p:sp>
      <p:sp>
        <p:nvSpPr>
          <p:cNvPr id="5" name="Slide Number Placeholder 4"/>
          <p:cNvSpPr>
            <a:spLocks noGrp="1"/>
          </p:cNvSpPr>
          <p:nvPr>
            <p:ph type="sldNum" sz="quarter" idx="12"/>
          </p:nvPr>
        </p:nvSpPr>
        <p:spPr/>
        <p:txBody>
          <a:bodyPr/>
          <a:lstStyle>
            <a:lvl1pPr>
              <a:defRPr/>
            </a:lvl1pPr>
          </a:lstStyle>
          <a:p>
            <a:r>
              <a:rPr lang="en-US" dirty="0"/>
              <a:t>&lt;1&gt;</a:t>
            </a:r>
          </a:p>
        </p:txBody>
      </p:sp>
      <p:sp>
        <p:nvSpPr>
          <p:cNvPr id="4" name="Footer Placeholder 3">
            <a:extLst>
              <a:ext uri="{FF2B5EF4-FFF2-40B4-BE49-F238E27FC236}">
                <a16:creationId xmlns:a16="http://schemas.microsoft.com/office/drawing/2014/main" id="{E867FACE-4128-47D9-8E0F-8E70359E1262}"/>
              </a:ext>
            </a:extLst>
          </p:cNvPr>
          <p:cNvSpPr>
            <a:spLocks noGrp="1"/>
          </p:cNvSpPr>
          <p:nvPr>
            <p:ph type="ftr" sz="quarter" idx="13"/>
          </p:nvPr>
        </p:nvSpPr>
        <p:spPr/>
        <p:txBody>
          <a:bodyPr/>
          <a:lstStyle/>
          <a:p>
            <a:r>
              <a:rPr lang="en-US"/>
              <a:t>SHN Proprietary Not for Distribution</a:t>
            </a:r>
            <a:endParaRPr lang="en-US" dirty="0"/>
          </a:p>
        </p:txBody>
      </p:sp>
      <p:pic>
        <p:nvPicPr>
          <p:cNvPr id="6" name="Picture 5">
            <a:extLst>
              <a:ext uri="{FF2B5EF4-FFF2-40B4-BE49-F238E27FC236}">
                <a16:creationId xmlns:a16="http://schemas.microsoft.com/office/drawing/2014/main" id="{8F207E42-2E15-4E66-85BD-DEDCB6F578C0}"/>
              </a:ext>
            </a:extLst>
          </p:cNvPr>
          <p:cNvPicPr>
            <a:picLocks noChangeAspect="1"/>
          </p:cNvPicPr>
          <p:nvPr userDrawn="1"/>
        </p:nvPicPr>
        <p:blipFill>
          <a:blip r:embed="rId2"/>
          <a:stretch>
            <a:fillRect/>
          </a:stretch>
        </p:blipFill>
        <p:spPr>
          <a:xfrm>
            <a:off x="7928515" y="6367076"/>
            <a:ext cx="1140051" cy="390178"/>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4" name="Slide Number Placeholder 3"/>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1" y="2130552"/>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cxnSp>
        <p:nvCxnSpPr>
          <p:cNvPr id="9" name="Straight Connector 8"/>
          <p:cNvCxnSpPr/>
          <p:nvPr/>
        </p:nvCxnSpPr>
        <p:spPr>
          <a:xfrm rot="5400000">
            <a:off x="-13116" y="3580206"/>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6" name="Footer Placeholder 5">
            <a:extLst>
              <a:ext uri="{FF2B5EF4-FFF2-40B4-BE49-F238E27FC236}">
                <a16:creationId xmlns:a16="http://schemas.microsoft.com/office/drawing/2014/main" id="{3B52AB28-DE1F-49C6-844A-1FCCF281D82E}"/>
              </a:ext>
            </a:extLst>
          </p:cNvPr>
          <p:cNvSpPr>
            <a:spLocks noGrp="1"/>
          </p:cNvSpPr>
          <p:nvPr>
            <p:ph type="ftr" sz="quarter" idx="13"/>
          </p:nvPr>
        </p:nvSpPr>
        <p:spPr/>
        <p:txBody>
          <a:bodyPr/>
          <a:lstStyle/>
          <a:p>
            <a:r>
              <a:rPr lang="en-US"/>
              <a:t>SHN Proprietary Not for Distribution</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sp>
        <p:nvSpPr>
          <p:cNvPr id="6" name="Footer Placeholder 5">
            <a:extLst>
              <a:ext uri="{FF2B5EF4-FFF2-40B4-BE49-F238E27FC236}">
                <a16:creationId xmlns:a16="http://schemas.microsoft.com/office/drawing/2014/main" id="{4B522C2F-D304-43E2-8A86-BDDDCCC63C6E}"/>
              </a:ext>
            </a:extLst>
          </p:cNvPr>
          <p:cNvSpPr>
            <a:spLocks noGrp="1"/>
          </p:cNvSpPr>
          <p:nvPr>
            <p:ph type="ftr" sz="quarter" idx="13"/>
          </p:nvPr>
        </p:nvSpPr>
        <p:spPr/>
        <p:txBody>
          <a:bodyPr/>
          <a:lstStyle/>
          <a:p>
            <a:r>
              <a:rPr lang="en-US"/>
              <a:t>SHN Proprietary Not for Distribution</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sp>
        <p:nvSpPr>
          <p:cNvPr id="5" name="Footer Placeholder 4">
            <a:extLst>
              <a:ext uri="{FF2B5EF4-FFF2-40B4-BE49-F238E27FC236}">
                <a16:creationId xmlns:a16="http://schemas.microsoft.com/office/drawing/2014/main" id="{60DE714F-BBA7-42FA-A4DC-A6D8A3C75230}"/>
              </a:ext>
            </a:extLst>
          </p:cNvPr>
          <p:cNvSpPr>
            <a:spLocks noGrp="1"/>
          </p:cNvSpPr>
          <p:nvPr>
            <p:ph type="ftr" sz="quarter" idx="13"/>
          </p:nvPr>
        </p:nvSpPr>
        <p:spPr/>
        <p:txBody>
          <a:bodyPr/>
          <a:lstStyle/>
          <a:p>
            <a:r>
              <a:rPr lang="en-US"/>
              <a:t>SHN Proprietary Not for Distribution</a:t>
            </a:r>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en-US"/>
              <a:t>Click to edit Master title style</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sp>
        <p:nvSpPr>
          <p:cNvPr id="5" name="Footer Placeholder 4">
            <a:extLst>
              <a:ext uri="{FF2B5EF4-FFF2-40B4-BE49-F238E27FC236}">
                <a16:creationId xmlns:a16="http://schemas.microsoft.com/office/drawing/2014/main" id="{B10AD6BA-9327-4033-8C75-F7F6D1636DDF}"/>
              </a:ext>
            </a:extLst>
          </p:cNvPr>
          <p:cNvSpPr>
            <a:spLocks noGrp="1"/>
          </p:cNvSpPr>
          <p:nvPr>
            <p:ph type="ftr" sz="quarter" idx="13"/>
          </p:nvPr>
        </p:nvSpPr>
        <p:spPr/>
        <p:txBody>
          <a:bodyPr/>
          <a:lstStyle/>
          <a:p>
            <a:r>
              <a:rPr lang="en-US"/>
              <a:t>SHN Proprietary Not for Distribution</a:t>
            </a:r>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endParaRPr lang="en-US" dirty="0"/>
          </a:p>
        </p:txBody>
      </p:sp>
      <p:sp>
        <p:nvSpPr>
          <p:cNvPr id="5" name="Slide Number Placeholder 4"/>
          <p:cNvSpPr>
            <a:spLocks noGrp="1"/>
          </p:cNvSpPr>
          <p:nvPr>
            <p:ph type="sldNum" sz="quarter" idx="12"/>
          </p:nvPr>
        </p:nvSpPr>
        <p:spPr/>
        <p:txBody>
          <a:bodyPr/>
          <a:lstStyle/>
          <a:p>
            <a:fld id="{0CFEC368-1D7A-4F81-ABF6-AE0E36BAF64C}" type="slidenum">
              <a:rPr lang="en-US" smtClean="0"/>
              <a:pPr/>
              <a:t>‹#›</a:t>
            </a:fld>
            <a:endParaRPr lang="en-US" dirty="0"/>
          </a:p>
        </p:txBody>
      </p:sp>
      <p:sp>
        <p:nvSpPr>
          <p:cNvPr id="4" name="Footer Placeholder 3">
            <a:extLst>
              <a:ext uri="{FF2B5EF4-FFF2-40B4-BE49-F238E27FC236}">
                <a16:creationId xmlns:a16="http://schemas.microsoft.com/office/drawing/2014/main" id="{93B7CFA9-9657-4756-8256-EE788395F728}"/>
              </a:ext>
            </a:extLst>
          </p:cNvPr>
          <p:cNvSpPr>
            <a:spLocks noGrp="1"/>
          </p:cNvSpPr>
          <p:nvPr>
            <p:ph type="ftr" sz="quarter" idx="13"/>
          </p:nvPr>
        </p:nvSpPr>
        <p:spPr/>
        <p:txBody>
          <a:bodyPr/>
          <a:lstStyle/>
          <a:p>
            <a:r>
              <a:rPr lang="en-US"/>
              <a:t>SHN Proprietary Not for Distribution</a:t>
            </a:r>
            <a:endParaRPr lang="en-US" dirty="0"/>
          </a:p>
        </p:txBody>
      </p:sp>
      <p:pic>
        <p:nvPicPr>
          <p:cNvPr id="6" name="Picture 5">
            <a:extLst>
              <a:ext uri="{FF2B5EF4-FFF2-40B4-BE49-F238E27FC236}">
                <a16:creationId xmlns:a16="http://schemas.microsoft.com/office/drawing/2014/main" id="{3EBEC8C1-3415-4D9F-8650-72705F7E90E2}"/>
              </a:ext>
            </a:extLst>
          </p:cNvPr>
          <p:cNvPicPr>
            <a:picLocks noChangeAspect="1"/>
          </p:cNvPicPr>
          <p:nvPr userDrawn="1"/>
        </p:nvPicPr>
        <p:blipFill>
          <a:blip r:embed="rId2"/>
          <a:stretch>
            <a:fillRect/>
          </a:stretch>
        </p:blipFill>
        <p:spPr>
          <a:xfrm>
            <a:off x="7910585" y="6367076"/>
            <a:ext cx="1140051" cy="390178"/>
          </a:xfrm>
          <a:prstGeom prst="rect">
            <a:avLst/>
          </a:prstGeom>
        </p:spPr>
      </p:pic>
    </p:spTree>
    <p:extLst>
      <p:ext uri="{BB962C8B-B14F-4D97-AF65-F5344CB8AC3E}">
        <p14:creationId xmlns:p14="http://schemas.microsoft.com/office/powerpoint/2010/main" val="11092175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85C158-6D67-446E-88A9-ABAD6112FB5B}" type="slidenum">
              <a:rPr lang="en-US" smtClean="0"/>
              <a:pPr/>
              <a:t>‹#›</a:t>
            </a:fld>
            <a:endParaRPr lang="en-US"/>
          </a:p>
        </p:txBody>
      </p:sp>
    </p:spTree>
    <p:extLst>
      <p:ext uri="{BB962C8B-B14F-4D97-AF65-F5344CB8AC3E}">
        <p14:creationId xmlns:p14="http://schemas.microsoft.com/office/powerpoint/2010/main" val="11440284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cSld name="1_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7924800" y="6416675"/>
            <a:ext cx="762000" cy="365125"/>
          </a:xfrm>
        </p:spPr>
        <p:txBody>
          <a:bodyPr/>
          <a:lstStyle/>
          <a:p>
            <a:fld id="{15E1CC72-14D6-4017-BA00-7E133B1190DD}" type="slidenum">
              <a:rPr lang="en-US" smtClean="0"/>
              <a:pPr/>
              <a:t>‹#›</a:t>
            </a:fld>
            <a:endParaRPr lang="en-US"/>
          </a:p>
        </p:txBody>
      </p:sp>
    </p:spTree>
    <p:extLst>
      <p:ext uri="{BB962C8B-B14F-4D97-AF65-F5344CB8AC3E}">
        <p14:creationId xmlns:p14="http://schemas.microsoft.com/office/powerpoint/2010/main" val="974631493"/>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Title, Subtitle and content">
    <p:spTree>
      <p:nvGrpSpPr>
        <p:cNvPr id="1" name=""/>
        <p:cNvGrpSpPr/>
        <p:nvPr/>
      </p:nvGrpSpPr>
      <p:grpSpPr>
        <a:xfrm>
          <a:off x="0" y="0"/>
          <a:ext cx="0" cy="0"/>
          <a:chOff x="0" y="0"/>
          <a:chExt cx="0" cy="0"/>
        </a:xfrm>
      </p:grpSpPr>
      <p:sp>
        <p:nvSpPr>
          <p:cNvPr id="7" name="Rectangle 6"/>
          <p:cNvSpPr/>
          <p:nvPr userDrawn="1"/>
        </p:nvSpPr>
        <p:spPr>
          <a:xfrm>
            <a:off x="0" y="0"/>
            <a:ext cx="9144000" cy="1295400"/>
          </a:xfrm>
          <a:prstGeom prst="rect">
            <a:avLst/>
          </a:prstGeom>
          <a:solidFill>
            <a:srgbClr val="0047AA"/>
          </a:solidFill>
          <a:ln>
            <a:solidFill>
              <a:srgbClr val="0047A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a:p>
        </p:txBody>
      </p:sp>
      <p:sp>
        <p:nvSpPr>
          <p:cNvPr id="9" name="Rectangle 8"/>
          <p:cNvSpPr/>
          <p:nvPr userDrawn="1"/>
        </p:nvSpPr>
        <p:spPr>
          <a:xfrm>
            <a:off x="0" y="1295401"/>
            <a:ext cx="9144000" cy="535027"/>
          </a:xfrm>
          <a:prstGeom prst="rect">
            <a:avLst/>
          </a:prstGeom>
          <a:solidFill>
            <a:srgbClr val="F5C52D"/>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a:p>
        </p:txBody>
      </p:sp>
      <p:sp>
        <p:nvSpPr>
          <p:cNvPr id="15" name="Title 1"/>
          <p:cNvSpPr>
            <a:spLocks noGrp="1"/>
          </p:cNvSpPr>
          <p:nvPr>
            <p:ph type="title"/>
          </p:nvPr>
        </p:nvSpPr>
        <p:spPr>
          <a:xfrm>
            <a:off x="357329" y="273924"/>
            <a:ext cx="8329475" cy="869077"/>
          </a:xfrm>
          <a:prstGeom prst="rect">
            <a:avLst/>
          </a:prstGeom>
        </p:spPr>
        <p:txBody>
          <a:bodyPr/>
          <a:lstStyle>
            <a:lvl1pPr algn="l">
              <a:defRPr sz="4400" b="1" i="0">
                <a:solidFill>
                  <a:srgbClr val="FFFFFF"/>
                </a:solidFill>
                <a:latin typeface="Helvetica"/>
                <a:cs typeface="Helvetica"/>
              </a:defRPr>
            </a:lvl1pPr>
          </a:lstStyle>
          <a:p>
            <a:r>
              <a:rPr lang="en-US" dirty="0"/>
              <a:t>Click to edit Master title style</a:t>
            </a:r>
          </a:p>
        </p:txBody>
      </p:sp>
      <p:sp>
        <p:nvSpPr>
          <p:cNvPr id="4" name="Text Placeholder 3"/>
          <p:cNvSpPr>
            <a:spLocks noGrp="1"/>
          </p:cNvSpPr>
          <p:nvPr>
            <p:ph type="body" idx="10"/>
          </p:nvPr>
        </p:nvSpPr>
        <p:spPr>
          <a:xfrm>
            <a:off x="357328" y="2057400"/>
            <a:ext cx="8329475" cy="3733800"/>
          </a:xfrm>
          <a:prstGeom prst="rect">
            <a:avLst/>
          </a:prstGeom>
        </p:spPr>
        <p:txBody>
          <a:bodyPr vert="horz"/>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Text Placeholder 16"/>
          <p:cNvSpPr>
            <a:spLocks noGrp="1"/>
          </p:cNvSpPr>
          <p:nvPr>
            <p:ph type="body" sz="quarter" idx="11"/>
          </p:nvPr>
        </p:nvSpPr>
        <p:spPr>
          <a:xfrm>
            <a:off x="357188" y="1193800"/>
            <a:ext cx="8329612" cy="657224"/>
          </a:xfrm>
          <a:prstGeom prst="rect">
            <a:avLst/>
          </a:prstGeom>
        </p:spPr>
        <p:txBody>
          <a:bodyPr vert="horz"/>
          <a:lstStyle>
            <a:lvl1pPr marL="0" indent="0">
              <a:buNone/>
              <a:defRPr sz="2800" b="1" i="0"/>
            </a:lvl1pPr>
          </a:lstStyle>
          <a:p>
            <a:pPr lvl="0"/>
            <a:r>
              <a:rPr lang="en-US" dirty="0"/>
              <a:t>Click to edit Master text styles</a:t>
            </a:r>
          </a:p>
        </p:txBody>
      </p:sp>
    </p:spTree>
    <p:extLst>
      <p:ext uri="{BB962C8B-B14F-4D97-AF65-F5344CB8AC3E}">
        <p14:creationId xmlns:p14="http://schemas.microsoft.com/office/powerpoint/2010/main" val="29432733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p:cNvSpPr/>
          <p:nvPr/>
        </p:nvSpPr>
        <p:spPr>
          <a:xfrm>
            <a:off x="0" y="0"/>
            <a:ext cx="9144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defRPr>
            </a:lvl1pPr>
          </a:lstStyle>
          <a:p>
            <a:endParaRPr lang="en-US" dirty="0"/>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0CFEC368-1D7A-4F81-ABF6-AE0E36BAF64C}" type="slidenum">
              <a:rPr lang="en-US" smtClean="0"/>
              <a:pPr/>
              <a:t>‹#›</a:t>
            </a:fld>
            <a:endParaRPr lang="en-US" dirty="0"/>
          </a:p>
        </p:txBody>
      </p:sp>
      <p:sp>
        <p:nvSpPr>
          <p:cNvPr id="5" name="Footer Placeholder 4">
            <a:extLst>
              <a:ext uri="{FF2B5EF4-FFF2-40B4-BE49-F238E27FC236}">
                <a16:creationId xmlns:a16="http://schemas.microsoft.com/office/drawing/2014/main" id="{33DF2C96-6EB0-406A-85BB-7F0BB613E9C0}"/>
              </a:ext>
            </a:extLst>
          </p:cNvPr>
          <p:cNvSpPr>
            <a:spLocks noGrp="1"/>
          </p:cNvSpPr>
          <p:nvPr>
            <p:ph type="ftr" sz="quarter" idx="3"/>
          </p:nvPr>
        </p:nvSpPr>
        <p:spPr>
          <a:xfrm>
            <a:off x="3185833" y="6481856"/>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a:t>SHN Proprietary Not for Distribution</a:t>
            </a:r>
          </a:p>
        </p:txBody>
      </p:sp>
    </p:spTree>
  </p:cSld>
  <p:clrMap bg1="lt1" tx1="dk1" bg2="lt2" tx2="dk2" accent1="accent1" accent2="accent2" accent3="accent3" accent4="accent4" accent5="accent5" accent6="accent6" hlink="hlink" folHlink="folHlink"/>
  <p:sldLayoutIdLst>
    <p:sldLayoutId id="2147483961" r:id="rId1"/>
    <p:sldLayoutId id="2147483962" r:id="rId2"/>
    <p:sldLayoutId id="2147483963" r:id="rId3"/>
    <p:sldLayoutId id="2147483964" r:id="rId4"/>
    <p:sldLayoutId id="2147483965" r:id="rId5"/>
    <p:sldLayoutId id="2147483966" r:id="rId6"/>
    <p:sldLayoutId id="2147483967" r:id="rId7"/>
    <p:sldLayoutId id="2147483968" r:id="rId8"/>
    <p:sldLayoutId id="2147483969" r:id="rId9"/>
    <p:sldLayoutId id="2147483970" r:id="rId10"/>
    <p:sldLayoutId id="2147483971" r:id="rId11"/>
    <p:sldLayoutId id="2147483972" r:id="rId12"/>
    <p:sldLayoutId id="2147483973" r:id="rId13"/>
    <p:sldLayoutId id="2147483974" r:id="rId14"/>
    <p:sldLayoutId id="2147483975" r:id="rId15"/>
  </p:sldLayoutIdLst>
  <p:hf sldNum="0" hdr="0" dt="0"/>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en.wikipedia.org/wiki/File:Oh,_the_Places_You'll_Go.jpg" TargetMode="External"/><Relationship Id="rId2" Type="http://schemas.openxmlformats.org/officeDocument/2006/relationships/image" Target="../media/image5.jp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hyperlink" Target="http://lbamex.blogspot.com/2010/01/one-fish-two-fish-red-fish-blue-fish-by.html" TargetMode="External"/><Relationship Id="rId2" Type="http://schemas.openxmlformats.org/officeDocument/2006/relationships/image" Target="../media/image7.gif"/><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hyperlink" Target="https://technofaq.org/posts/2017/03/everything-you-should-know-about-successful-online-employee-training/"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5.xml"/><Relationship Id="rId4" Type="http://schemas.openxmlformats.org/officeDocument/2006/relationships/image" Target="../media/image10.png"/></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13.xml"/><Relationship Id="rId4" Type="http://schemas.openxmlformats.org/officeDocument/2006/relationships/image" Target="../media/image6.png"/></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13.xml"/><Relationship Id="rId4" Type="http://schemas.openxmlformats.org/officeDocument/2006/relationships/image" Target="../media/image12.png"/></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13.xml"/><Relationship Id="rId4" Type="http://schemas.openxmlformats.org/officeDocument/2006/relationships/image" Target="../media/image1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hyperlink" Target="https://www.goodreads.com/work/quotes/46115648" TargetMode="Externa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3" Type="http://schemas.openxmlformats.org/officeDocument/2006/relationships/hyperlink" Target="http://ictevangelist.com/whats-your-favourite-ipad-app-4-edu-and-why-your-thoughts-please/" TargetMode="External"/><Relationship Id="rId2" Type="http://schemas.openxmlformats.org/officeDocument/2006/relationships/image" Target="../media/image17.jpeg"/><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3" Type="http://schemas.openxmlformats.org/officeDocument/2006/relationships/hyperlink" Target="https://dreamweavelearn.wordpress.com/tag/learning-theories/" TargetMode="External"/><Relationship Id="rId2" Type="http://schemas.openxmlformats.org/officeDocument/2006/relationships/image" Target="../media/image20.jpg"/><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1.xml"/><Relationship Id="rId1" Type="http://schemas.openxmlformats.org/officeDocument/2006/relationships/slideLayout" Target="../slideLayouts/slideLayout14.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hyperlink" Target="mailto:RoyHarris.SHN@gmail.com" TargetMode="External"/><Relationship Id="rId2" Type="http://schemas.openxmlformats.org/officeDocument/2006/relationships/hyperlink" Target="mailto:SFernandez@STEMHappensNetwork.com" TargetMode="External"/><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hyperlink" Target="mailto:KelliListWells.SHN@gmail.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468583" y="2199012"/>
            <a:ext cx="7848600" cy="1927225"/>
          </a:xfrm>
        </p:spPr>
        <p:txBody>
          <a:bodyPr/>
          <a:lstStyle/>
          <a:p>
            <a:r>
              <a:rPr lang="en-US" dirty="0"/>
              <a:t>SCHOOL HAPPENS!</a:t>
            </a:r>
            <a:br>
              <a:rPr lang="en-US" dirty="0"/>
            </a:br>
            <a:endParaRPr lang="en-US" dirty="0"/>
          </a:p>
        </p:txBody>
      </p:sp>
      <p:sp>
        <p:nvSpPr>
          <p:cNvPr id="3" name="Subtitle 2"/>
          <p:cNvSpPr>
            <a:spLocks noGrp="1"/>
          </p:cNvSpPr>
          <p:nvPr>
            <p:ph type="subTitle" idx="1"/>
          </p:nvPr>
        </p:nvSpPr>
        <p:spPr>
          <a:xfrm>
            <a:off x="431625" y="3474720"/>
            <a:ext cx="8303515" cy="1752600"/>
          </a:xfrm>
        </p:spPr>
        <p:txBody>
          <a:bodyPr/>
          <a:lstStyle/>
          <a:p>
            <a:r>
              <a:rPr lang="en-US" dirty="0"/>
              <a:t>A Practitioner’s Guide for Increasing School Achievement  in a Hybrid Learning Environment</a:t>
            </a:r>
          </a:p>
        </p:txBody>
      </p:sp>
      <p:sp>
        <p:nvSpPr>
          <p:cNvPr id="10" name="Footer Placeholder 1"/>
          <p:cNvSpPr txBox="1">
            <a:spLocks/>
          </p:cNvSpPr>
          <p:nvPr/>
        </p:nvSpPr>
        <p:spPr>
          <a:xfrm>
            <a:off x="468583" y="4449325"/>
            <a:ext cx="4114800" cy="329184"/>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DE" sz="1200" dirty="0"/>
              <a:t>Copyright © 2018 STEM Happens Network  </a:t>
            </a:r>
            <a:endParaRPr lang="en-US" sz="1200" dirty="0"/>
          </a:p>
        </p:txBody>
      </p:sp>
      <p:pic>
        <p:nvPicPr>
          <p:cNvPr id="6" name="Picture 5">
            <a:extLst>
              <a:ext uri="{FF2B5EF4-FFF2-40B4-BE49-F238E27FC236}">
                <a16:creationId xmlns:a16="http://schemas.microsoft.com/office/drawing/2014/main" id="{3DBD7B9A-7D34-4849-9003-14B52FE037C5}"/>
              </a:ext>
            </a:extLst>
          </p:cNvPr>
          <p:cNvPicPr/>
          <p:nvPr/>
        </p:nvPicPr>
        <p:blipFill>
          <a:blip r:embed="rId3">
            <a:duotone>
              <a:schemeClr val="accent1">
                <a:shade val="45000"/>
                <a:satMod val="135000"/>
              </a:schemeClr>
              <a:prstClr val="white"/>
            </a:duotone>
            <a:extLst>
              <a:ext uri="{BEBA8EAE-BF5A-486C-A8C5-ECC9F3942E4B}">
                <a14:imgProps xmlns:a14="http://schemas.microsoft.com/office/drawing/2010/main">
                  <a14:imgLayer r:embed="rId4">
                    <a14:imgEffect>
                      <a14:backgroundRemoval t="10000" b="90000" l="3182" r="90000">
                        <a14:foregroundMark x1="11818" y1="25000" x2="11818" y2="25000"/>
                        <a14:foregroundMark x1="3182" y1="51000" x2="3182" y2="51000"/>
                        <a14:backgroundMark x1="6818" y1="17000" x2="6818" y2="17000"/>
                        <a14:backgroundMark x1="36818" y1="18000" x2="36818" y2="18000"/>
                        <a14:backgroundMark x1="36818" y1="18000" x2="36818" y2="18000"/>
                        <a14:backgroundMark x1="52727" y1="25000" x2="52727" y2="25000"/>
                        <a14:backgroundMark x1="90000" y1="83000" x2="90000" y2="83000"/>
                        <a14:backgroundMark x1="72727" y1="84000" x2="72727" y2="84000"/>
                        <a14:backgroundMark x1="28182" y1="48000" x2="28182" y2="48000"/>
                        <a14:backgroundMark x1="19091" y1="56000" x2="19091" y2="56000"/>
                        <a14:backgroundMark x1="18636" y1="46000" x2="18636" y2="46000"/>
                        <a14:backgroundMark x1="18636" y1="50000" x2="18636" y2="50000"/>
                      </a14:backgroundRemoval>
                    </a14:imgEffect>
                    <a14:imgEffect>
                      <a14:colorTemperature colorTemp="11200"/>
                    </a14:imgEffect>
                    <a14:imgEffect>
                      <a14:saturation sat="400000"/>
                    </a14:imgEffect>
                  </a14:imgLayer>
                </a14:imgProps>
              </a:ext>
            </a:extLst>
          </a:blip>
          <a:stretch>
            <a:fillRect/>
          </a:stretch>
        </p:blipFill>
        <p:spPr>
          <a:xfrm>
            <a:off x="7015161" y="6063738"/>
            <a:ext cx="1663150" cy="749423"/>
          </a:xfrm>
          <a:prstGeom prst="rect">
            <a:avLst/>
          </a:prstGeom>
        </p:spPr>
      </p:pic>
      <p:sp>
        <p:nvSpPr>
          <p:cNvPr id="8" name="TextBox 7">
            <a:extLst>
              <a:ext uri="{FF2B5EF4-FFF2-40B4-BE49-F238E27FC236}">
                <a16:creationId xmlns:a16="http://schemas.microsoft.com/office/drawing/2014/main" id="{87BF4A1A-D463-427E-BD73-2EC2BC031B13}"/>
              </a:ext>
            </a:extLst>
          </p:cNvPr>
          <p:cNvSpPr txBox="1"/>
          <p:nvPr/>
        </p:nvSpPr>
        <p:spPr>
          <a:xfrm>
            <a:off x="7475446" y="6094524"/>
            <a:ext cx="1683474" cy="584775"/>
          </a:xfrm>
          <a:prstGeom prst="rect">
            <a:avLst/>
          </a:prstGeom>
          <a:noFill/>
        </p:spPr>
        <p:txBody>
          <a:bodyPr wrap="none" rtlCol="0">
            <a:spAutoFit/>
          </a:bodyPr>
          <a:lstStyle/>
          <a:p>
            <a:pPr algn="ctr" defTabSz="457200"/>
            <a:r>
              <a:rPr lang="en-US" sz="1600" b="1" dirty="0">
                <a:solidFill>
                  <a:srgbClr val="4478B6"/>
                </a:solidFill>
                <a:latin typeface="Century Gothic" panose="020B0502020202020204"/>
              </a:rPr>
              <a:t>STEM Happens </a:t>
            </a:r>
          </a:p>
          <a:p>
            <a:pPr algn="ctr" defTabSz="457200"/>
            <a:r>
              <a:rPr lang="en-US" sz="1600" b="1" dirty="0">
                <a:solidFill>
                  <a:srgbClr val="4478B6"/>
                </a:solidFill>
                <a:latin typeface="Century Gothic" panose="020B0502020202020204"/>
              </a:rPr>
              <a:t>Network</a:t>
            </a:r>
          </a:p>
        </p:txBody>
      </p:sp>
      <p:sp>
        <p:nvSpPr>
          <p:cNvPr id="4" name="TextBox 3">
            <a:extLst>
              <a:ext uri="{FF2B5EF4-FFF2-40B4-BE49-F238E27FC236}">
                <a16:creationId xmlns:a16="http://schemas.microsoft.com/office/drawing/2014/main" id="{61D2965B-0A5F-4535-B91C-0D9C0C42C586}"/>
              </a:ext>
            </a:extLst>
          </p:cNvPr>
          <p:cNvSpPr txBox="1"/>
          <p:nvPr/>
        </p:nvSpPr>
        <p:spPr>
          <a:xfrm>
            <a:off x="2338190" y="6564616"/>
            <a:ext cx="4907113" cy="261610"/>
          </a:xfrm>
          <a:prstGeom prst="rect">
            <a:avLst/>
          </a:prstGeom>
          <a:noFill/>
        </p:spPr>
        <p:txBody>
          <a:bodyPr wrap="none" rtlCol="0">
            <a:spAutoFit/>
          </a:bodyPr>
          <a:lstStyle/>
          <a:p>
            <a:r>
              <a:rPr lang="en-US" sz="1100" dirty="0">
                <a:solidFill>
                  <a:schemeClr val="bg1">
                    <a:lumMod val="50000"/>
                  </a:schemeClr>
                </a:solidFill>
              </a:rPr>
              <a:t>SHN PROPRIETARY, NOT FOR DISTRIBUTION WITHOUT PERMISSION</a:t>
            </a:r>
          </a:p>
        </p:txBody>
      </p:sp>
    </p:spTree>
    <p:extLst>
      <p:ext uri="{BB962C8B-B14F-4D97-AF65-F5344CB8AC3E}">
        <p14:creationId xmlns:p14="http://schemas.microsoft.com/office/powerpoint/2010/main" val="4460649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025206-E0DE-4C53-92F0-383B946F1080}"/>
              </a:ext>
            </a:extLst>
          </p:cNvPr>
          <p:cNvSpPr>
            <a:spLocks noGrp="1"/>
          </p:cNvSpPr>
          <p:nvPr>
            <p:ph type="title"/>
          </p:nvPr>
        </p:nvSpPr>
        <p:spPr/>
        <p:txBody>
          <a:bodyPr>
            <a:normAutofit/>
          </a:bodyPr>
          <a:lstStyle/>
          <a:p>
            <a:r>
              <a:rPr lang="en-US" dirty="0"/>
              <a:t>AGENDA</a:t>
            </a:r>
          </a:p>
        </p:txBody>
      </p:sp>
      <p:sp>
        <p:nvSpPr>
          <p:cNvPr id="3" name="Footer Placeholder 2">
            <a:extLst>
              <a:ext uri="{FF2B5EF4-FFF2-40B4-BE49-F238E27FC236}">
                <a16:creationId xmlns:a16="http://schemas.microsoft.com/office/drawing/2014/main" id="{D41B3B8B-DC46-42BC-893A-240A32016021}"/>
              </a:ext>
            </a:extLst>
          </p:cNvPr>
          <p:cNvSpPr>
            <a:spLocks noGrp="1"/>
          </p:cNvSpPr>
          <p:nvPr>
            <p:ph type="ftr" sz="quarter" idx="13"/>
          </p:nvPr>
        </p:nvSpPr>
        <p:spPr/>
        <p:txBody>
          <a:bodyPr/>
          <a:lstStyle/>
          <a:p>
            <a:r>
              <a:rPr lang="en-US"/>
              <a:t>SHN Proprietary Not for Distribution</a:t>
            </a:r>
            <a:endParaRPr lang="en-US" dirty="0"/>
          </a:p>
        </p:txBody>
      </p:sp>
      <p:sp>
        <p:nvSpPr>
          <p:cNvPr id="4" name="TextBox 3">
            <a:extLst>
              <a:ext uri="{FF2B5EF4-FFF2-40B4-BE49-F238E27FC236}">
                <a16:creationId xmlns:a16="http://schemas.microsoft.com/office/drawing/2014/main" id="{569D3047-1493-4B2D-A906-9B4C4A803934}"/>
              </a:ext>
            </a:extLst>
          </p:cNvPr>
          <p:cNvSpPr txBox="1"/>
          <p:nvPr/>
        </p:nvSpPr>
        <p:spPr>
          <a:xfrm>
            <a:off x="335666" y="1632030"/>
            <a:ext cx="7124218" cy="4031873"/>
          </a:xfrm>
          <a:prstGeom prst="rect">
            <a:avLst/>
          </a:prstGeom>
          <a:noFill/>
        </p:spPr>
        <p:txBody>
          <a:bodyPr wrap="square" rtlCol="0">
            <a:spAutoFit/>
          </a:bodyPr>
          <a:lstStyle/>
          <a:p>
            <a:pPr marL="285750" indent="-285750">
              <a:buFont typeface="Arial" panose="020B0604020202020204" pitchFamily="34" charset="0"/>
              <a:buChar char="•"/>
            </a:pPr>
            <a:r>
              <a:rPr lang="en-US" sz="3200" dirty="0">
                <a:solidFill>
                  <a:schemeClr val="tx2"/>
                </a:solidFill>
                <a:latin typeface="Calibri" panose="020F0502020204030204" pitchFamily="34" charset="0"/>
                <a:cs typeface="Calibri" panose="020F0502020204030204" pitchFamily="34" charset="0"/>
              </a:rPr>
              <a:t>What Makes a Great School</a:t>
            </a:r>
          </a:p>
          <a:p>
            <a:pPr marL="285750" indent="-285750">
              <a:buFont typeface="Arial" panose="020B0604020202020204" pitchFamily="34" charset="0"/>
              <a:buChar char="•"/>
            </a:pPr>
            <a:r>
              <a:rPr lang="en-US" sz="3200" dirty="0">
                <a:solidFill>
                  <a:schemeClr val="tx2"/>
                </a:solidFill>
                <a:latin typeface="Calibri" panose="020F0502020204030204" pitchFamily="34" charset="0"/>
                <a:cs typeface="Calibri" panose="020F0502020204030204" pitchFamily="34" charset="0"/>
              </a:rPr>
              <a:t>3 Pillars for School Achievement</a:t>
            </a:r>
          </a:p>
          <a:p>
            <a:pPr marL="742950" lvl="1" indent="-285750">
              <a:buFont typeface="Arial" panose="020B0604020202020204" pitchFamily="34" charset="0"/>
              <a:buChar char="•"/>
            </a:pPr>
            <a:r>
              <a:rPr lang="en-US" sz="3200" dirty="0">
                <a:solidFill>
                  <a:schemeClr val="tx2"/>
                </a:solidFill>
                <a:latin typeface="Calibri" panose="020F0502020204030204" pitchFamily="34" charset="0"/>
                <a:cs typeface="Calibri" panose="020F0502020204030204" pitchFamily="34" charset="0"/>
              </a:rPr>
              <a:t>Effective Leadership</a:t>
            </a:r>
          </a:p>
          <a:p>
            <a:pPr marL="742950" lvl="1" indent="-285750">
              <a:buFont typeface="Arial" panose="020B0604020202020204" pitchFamily="34" charset="0"/>
              <a:buChar char="•"/>
            </a:pPr>
            <a:r>
              <a:rPr lang="en-US" sz="3200" dirty="0">
                <a:solidFill>
                  <a:schemeClr val="tx2"/>
                </a:solidFill>
                <a:latin typeface="Calibri" panose="020F0502020204030204" pitchFamily="34" charset="0"/>
                <a:cs typeface="Calibri" panose="020F0502020204030204" pitchFamily="34" charset="0"/>
              </a:rPr>
              <a:t>Collaborative Teachers</a:t>
            </a:r>
          </a:p>
          <a:p>
            <a:pPr marL="742950" lvl="1" indent="-285750">
              <a:buFont typeface="Arial" panose="020B0604020202020204" pitchFamily="34" charset="0"/>
              <a:buChar char="•"/>
            </a:pPr>
            <a:r>
              <a:rPr lang="en-US" sz="3200" dirty="0">
                <a:solidFill>
                  <a:schemeClr val="tx2"/>
                </a:solidFill>
                <a:latin typeface="Calibri" panose="020F0502020204030204" pitchFamily="34" charset="0"/>
                <a:cs typeface="Calibri" panose="020F0502020204030204" pitchFamily="34" charset="0"/>
              </a:rPr>
              <a:t>Rigorous Instruction</a:t>
            </a:r>
          </a:p>
          <a:p>
            <a:pPr marL="285750" indent="-285750">
              <a:buFont typeface="Arial" panose="020B0604020202020204" pitchFamily="34" charset="0"/>
              <a:buChar char="•"/>
            </a:pPr>
            <a:r>
              <a:rPr lang="en-US" sz="3200" dirty="0">
                <a:solidFill>
                  <a:schemeClr val="tx2"/>
                </a:solidFill>
                <a:latin typeface="Calibri" panose="020F0502020204030204" pitchFamily="34" charset="0"/>
                <a:cs typeface="Calibri" panose="020F0502020204030204" pitchFamily="34" charset="0"/>
              </a:rPr>
              <a:t>Reaching Our Goal</a:t>
            </a:r>
          </a:p>
          <a:p>
            <a:pPr marL="285750" indent="-285750">
              <a:buFont typeface="Arial" panose="020B0604020202020204" pitchFamily="34" charset="0"/>
              <a:buChar char="•"/>
            </a:pPr>
            <a:r>
              <a:rPr lang="en-US" sz="3200" dirty="0">
                <a:solidFill>
                  <a:schemeClr val="tx2"/>
                </a:solidFill>
                <a:latin typeface="Calibri" panose="020F0502020204030204" pitchFamily="34" charset="0"/>
                <a:cs typeface="Calibri" panose="020F0502020204030204" pitchFamily="34" charset="0"/>
              </a:rPr>
              <a:t>Summary</a:t>
            </a:r>
          </a:p>
          <a:p>
            <a:pPr marL="285750" indent="-285750">
              <a:buFont typeface="Arial" panose="020B0604020202020204" pitchFamily="34" charset="0"/>
              <a:buChar char="•"/>
            </a:pPr>
            <a:r>
              <a:rPr lang="en-US" sz="3200" dirty="0">
                <a:solidFill>
                  <a:schemeClr val="tx2"/>
                </a:solidFill>
                <a:latin typeface="Calibri" panose="020F0502020204030204" pitchFamily="34" charset="0"/>
                <a:cs typeface="Calibri" panose="020F0502020204030204" pitchFamily="34" charset="0"/>
              </a:rPr>
              <a:t>What’s Next</a:t>
            </a:r>
          </a:p>
        </p:txBody>
      </p:sp>
    </p:spTree>
    <p:extLst>
      <p:ext uri="{BB962C8B-B14F-4D97-AF65-F5344CB8AC3E}">
        <p14:creationId xmlns:p14="http://schemas.microsoft.com/office/powerpoint/2010/main" val="27548888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CD86C5B-C29F-470F-8645-23A638D354CA}"/>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0" y="356870"/>
            <a:ext cx="4692564" cy="6496050"/>
          </a:xfrm>
          <a:prstGeom prst="rect">
            <a:avLst/>
          </a:prstGeom>
        </p:spPr>
      </p:pic>
      <p:sp>
        <p:nvSpPr>
          <p:cNvPr id="5" name="TextBox 4">
            <a:extLst>
              <a:ext uri="{FF2B5EF4-FFF2-40B4-BE49-F238E27FC236}">
                <a16:creationId xmlns:a16="http://schemas.microsoft.com/office/drawing/2014/main" id="{2A4EAD6D-B6BF-4CB5-A970-E5D22BAF2BCE}"/>
              </a:ext>
            </a:extLst>
          </p:cNvPr>
          <p:cNvSpPr txBox="1"/>
          <p:nvPr/>
        </p:nvSpPr>
        <p:spPr>
          <a:xfrm>
            <a:off x="4983480" y="746760"/>
            <a:ext cx="3601720" cy="5509200"/>
          </a:xfrm>
          <a:prstGeom prst="rect">
            <a:avLst/>
          </a:prstGeom>
          <a:noFill/>
        </p:spPr>
        <p:txBody>
          <a:bodyPr wrap="square" rtlCol="0">
            <a:spAutoFit/>
          </a:bodyPr>
          <a:lstStyle/>
          <a:p>
            <a:r>
              <a:rPr lang="en-US" sz="2200" dirty="0"/>
              <a:t>Congratulations!</a:t>
            </a:r>
          </a:p>
          <a:p>
            <a:r>
              <a:rPr lang="en-US" sz="2200" dirty="0"/>
              <a:t>Today is your day!</a:t>
            </a:r>
          </a:p>
          <a:p>
            <a:r>
              <a:rPr lang="en-US" sz="2200" dirty="0"/>
              <a:t>You’re off to Great Places!</a:t>
            </a:r>
          </a:p>
          <a:p>
            <a:r>
              <a:rPr lang="en-US" sz="2200" dirty="0"/>
              <a:t>You’re off and away!</a:t>
            </a:r>
          </a:p>
          <a:p>
            <a:endParaRPr lang="en-US" sz="2200" dirty="0"/>
          </a:p>
          <a:p>
            <a:r>
              <a:rPr lang="en-US" sz="2200" dirty="0"/>
              <a:t>You have brains in your head.</a:t>
            </a:r>
          </a:p>
          <a:p>
            <a:r>
              <a:rPr lang="en-US" sz="2200" dirty="0"/>
              <a:t>You have feet in your shoes.</a:t>
            </a:r>
          </a:p>
          <a:p>
            <a:r>
              <a:rPr lang="en-US" sz="2200" dirty="0"/>
              <a:t>You can steer yourself</a:t>
            </a:r>
          </a:p>
          <a:p>
            <a:r>
              <a:rPr lang="en-US" sz="2200" dirty="0"/>
              <a:t>Any direction you choose.</a:t>
            </a:r>
          </a:p>
          <a:p>
            <a:endParaRPr lang="en-US" sz="2200" dirty="0"/>
          </a:p>
          <a:p>
            <a:r>
              <a:rPr lang="en-US" sz="2200" dirty="0"/>
              <a:t>You’re on your own. And you know what you know.</a:t>
            </a:r>
          </a:p>
          <a:p>
            <a:r>
              <a:rPr lang="en-US" sz="2200" dirty="0"/>
              <a:t>And YOU are the guy who’ll decide where to go!</a:t>
            </a:r>
          </a:p>
        </p:txBody>
      </p:sp>
      <p:pic>
        <p:nvPicPr>
          <p:cNvPr id="6" name="Picture 5">
            <a:extLst>
              <a:ext uri="{FF2B5EF4-FFF2-40B4-BE49-F238E27FC236}">
                <a16:creationId xmlns:a16="http://schemas.microsoft.com/office/drawing/2014/main" id="{ACA06152-8AF9-4FA6-BB5D-DDD585D9187E}"/>
              </a:ext>
            </a:extLst>
          </p:cNvPr>
          <p:cNvPicPr>
            <a:picLocks noChangeAspect="1"/>
          </p:cNvPicPr>
          <p:nvPr/>
        </p:nvPicPr>
        <p:blipFill>
          <a:blip r:embed="rId4"/>
          <a:stretch>
            <a:fillRect/>
          </a:stretch>
        </p:blipFill>
        <p:spPr>
          <a:xfrm>
            <a:off x="7933894" y="6378431"/>
            <a:ext cx="1140051" cy="390178"/>
          </a:xfrm>
          <a:prstGeom prst="rect">
            <a:avLst/>
          </a:prstGeom>
        </p:spPr>
      </p:pic>
      <p:sp>
        <p:nvSpPr>
          <p:cNvPr id="4" name="TextBox 3">
            <a:extLst>
              <a:ext uri="{FF2B5EF4-FFF2-40B4-BE49-F238E27FC236}">
                <a16:creationId xmlns:a16="http://schemas.microsoft.com/office/drawing/2014/main" id="{38FE9A48-61D0-4086-8C0E-AB34E703F771}"/>
              </a:ext>
            </a:extLst>
          </p:cNvPr>
          <p:cNvSpPr txBox="1"/>
          <p:nvPr/>
        </p:nvSpPr>
        <p:spPr>
          <a:xfrm>
            <a:off x="8761039" y="0"/>
            <a:ext cx="312906" cy="369332"/>
          </a:xfrm>
          <a:prstGeom prst="rect">
            <a:avLst/>
          </a:prstGeom>
          <a:noFill/>
        </p:spPr>
        <p:txBody>
          <a:bodyPr wrap="none" rtlCol="0">
            <a:spAutoFit/>
          </a:bodyPr>
          <a:lstStyle/>
          <a:p>
            <a:r>
              <a:rPr lang="en-US" dirty="0"/>
              <a:t>3</a:t>
            </a:r>
          </a:p>
        </p:txBody>
      </p:sp>
    </p:spTree>
    <p:extLst>
      <p:ext uri="{BB962C8B-B14F-4D97-AF65-F5344CB8AC3E}">
        <p14:creationId xmlns:p14="http://schemas.microsoft.com/office/powerpoint/2010/main" val="3324937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7A94661-90FC-4DEA-BDBE-5CDBB735AA33}"/>
              </a:ext>
            </a:extLst>
          </p:cNvPr>
          <p:cNvPicPr>
            <a:picLocks noChangeAspect="1"/>
          </p:cNvPicPr>
          <p:nvPr/>
        </p:nvPicPr>
        <p:blipFill>
          <a:blip r:embed="rId2" cstate="email">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0" y="1850066"/>
            <a:ext cx="2646680" cy="5007934"/>
          </a:xfrm>
          <a:prstGeom prst="rect">
            <a:avLst/>
          </a:prstGeom>
        </p:spPr>
      </p:pic>
      <p:sp>
        <p:nvSpPr>
          <p:cNvPr id="5" name="TextBox 4">
            <a:extLst>
              <a:ext uri="{FF2B5EF4-FFF2-40B4-BE49-F238E27FC236}">
                <a16:creationId xmlns:a16="http://schemas.microsoft.com/office/drawing/2014/main" id="{D0F452D8-1575-47F5-A06A-55058F836E20}"/>
              </a:ext>
            </a:extLst>
          </p:cNvPr>
          <p:cNvSpPr txBox="1"/>
          <p:nvPr/>
        </p:nvSpPr>
        <p:spPr>
          <a:xfrm>
            <a:off x="245021" y="449522"/>
            <a:ext cx="7567890" cy="1384995"/>
          </a:xfrm>
          <a:prstGeom prst="rect">
            <a:avLst/>
          </a:prstGeom>
          <a:noFill/>
        </p:spPr>
        <p:txBody>
          <a:bodyPr wrap="square" rtlCol="0">
            <a:spAutoFit/>
          </a:bodyPr>
          <a:lstStyle/>
          <a:p>
            <a:r>
              <a:rPr lang="en-US" sz="2800" i="1" dirty="0">
                <a:solidFill>
                  <a:schemeClr val="accent1">
                    <a:lumMod val="75000"/>
                  </a:schemeClr>
                </a:solidFill>
              </a:rPr>
              <a:t>We have brains in our heads, </a:t>
            </a:r>
          </a:p>
          <a:p>
            <a:r>
              <a:rPr lang="en-US" sz="2800" i="1" dirty="0">
                <a:solidFill>
                  <a:schemeClr val="accent1">
                    <a:lumMod val="75000"/>
                  </a:schemeClr>
                </a:solidFill>
              </a:rPr>
              <a:t>We know what we know,</a:t>
            </a:r>
          </a:p>
          <a:p>
            <a:r>
              <a:rPr lang="en-US" sz="2800" i="1" dirty="0">
                <a:solidFill>
                  <a:schemeClr val="accent1">
                    <a:lumMod val="75000"/>
                  </a:schemeClr>
                </a:solidFill>
              </a:rPr>
              <a:t>And WE are the educators, so let’s go…..</a:t>
            </a:r>
          </a:p>
        </p:txBody>
      </p:sp>
      <p:sp>
        <p:nvSpPr>
          <p:cNvPr id="6" name="TextBox 5">
            <a:extLst>
              <a:ext uri="{FF2B5EF4-FFF2-40B4-BE49-F238E27FC236}">
                <a16:creationId xmlns:a16="http://schemas.microsoft.com/office/drawing/2014/main" id="{6E829949-AB1D-4566-8124-9D490A18C780}"/>
              </a:ext>
            </a:extLst>
          </p:cNvPr>
          <p:cNvSpPr txBox="1"/>
          <p:nvPr/>
        </p:nvSpPr>
        <p:spPr>
          <a:xfrm>
            <a:off x="2860867" y="2037298"/>
            <a:ext cx="6176807" cy="4273286"/>
          </a:xfrm>
          <a:prstGeom prst="rect">
            <a:avLst/>
          </a:prstGeom>
          <a:noFill/>
        </p:spPr>
        <p:txBody>
          <a:bodyPr wrap="square" rtlCol="0">
            <a:spAutoFit/>
          </a:bodyPr>
          <a:lstStyle/>
          <a:p>
            <a:r>
              <a:rPr lang="en-US" sz="2400" dirty="0">
                <a:solidFill>
                  <a:schemeClr val="accent1">
                    <a:lumMod val="75000"/>
                  </a:schemeClr>
                </a:solidFill>
                <a:latin typeface="Calibri" panose="020F0502020204030204" pitchFamily="34" charset="0"/>
                <a:cs typeface="Calibri" panose="020F0502020204030204" pitchFamily="34" charset="0"/>
              </a:rPr>
              <a:t>Collectively, we as educators….</a:t>
            </a:r>
          </a:p>
          <a:p>
            <a:pPr marL="342900" indent="-342900">
              <a:lnSpc>
                <a:spcPct val="150000"/>
              </a:lnSpc>
              <a:buFont typeface="Arial" panose="020B0604020202020204" pitchFamily="34" charset="0"/>
              <a:buChar char="•"/>
            </a:pPr>
            <a:r>
              <a:rPr lang="en-US" sz="2400" dirty="0">
                <a:solidFill>
                  <a:schemeClr val="accent1">
                    <a:lumMod val="75000"/>
                  </a:schemeClr>
                </a:solidFill>
                <a:latin typeface="Calibri" panose="020F0502020204030204" pitchFamily="34" charset="0"/>
                <a:cs typeface="Calibri" panose="020F0502020204030204" pitchFamily="34" charset="0"/>
              </a:rPr>
              <a:t>all want to build great schools.</a:t>
            </a:r>
          </a:p>
          <a:p>
            <a:pPr marL="342900" indent="-342900">
              <a:lnSpc>
                <a:spcPct val="150000"/>
              </a:lnSpc>
              <a:buFont typeface="Arial" panose="020B0604020202020204" pitchFamily="34" charset="0"/>
              <a:buChar char="•"/>
            </a:pPr>
            <a:r>
              <a:rPr lang="en-US" sz="2400" dirty="0">
                <a:solidFill>
                  <a:schemeClr val="accent1">
                    <a:lumMod val="75000"/>
                  </a:schemeClr>
                </a:solidFill>
                <a:latin typeface="Calibri" panose="020F0502020204030204" pitchFamily="34" charset="0"/>
                <a:cs typeface="Calibri" panose="020F0502020204030204" pitchFamily="34" charset="0"/>
              </a:rPr>
              <a:t>have many of the tools &amp; resources we need to succeed.</a:t>
            </a:r>
          </a:p>
          <a:p>
            <a:pPr marL="342900" indent="-342900">
              <a:lnSpc>
                <a:spcPct val="150000"/>
              </a:lnSpc>
              <a:buFont typeface="Arial" panose="020B0604020202020204" pitchFamily="34" charset="0"/>
              <a:buChar char="•"/>
            </a:pPr>
            <a:r>
              <a:rPr lang="en-US" sz="2400" dirty="0">
                <a:solidFill>
                  <a:schemeClr val="accent1">
                    <a:lumMod val="75000"/>
                  </a:schemeClr>
                </a:solidFill>
                <a:latin typeface="Calibri" panose="020F0502020204030204" pitchFamily="34" charset="0"/>
                <a:cs typeface="Calibri" panose="020F0502020204030204" pitchFamily="34" charset="0"/>
              </a:rPr>
              <a:t>must determine how to best utilize our resources (persevere through remote learning) and determine the direction in which to steer our schools to greatness.</a:t>
            </a:r>
          </a:p>
        </p:txBody>
      </p:sp>
      <p:pic>
        <p:nvPicPr>
          <p:cNvPr id="7" name="Picture 6">
            <a:extLst>
              <a:ext uri="{FF2B5EF4-FFF2-40B4-BE49-F238E27FC236}">
                <a16:creationId xmlns:a16="http://schemas.microsoft.com/office/drawing/2014/main" id="{A7214FF6-8337-4128-B4F5-F5B10E23DD1C}"/>
              </a:ext>
            </a:extLst>
          </p:cNvPr>
          <p:cNvPicPr>
            <a:picLocks noChangeAspect="1"/>
          </p:cNvPicPr>
          <p:nvPr/>
        </p:nvPicPr>
        <p:blipFill>
          <a:blip r:embed="rId4"/>
          <a:stretch>
            <a:fillRect/>
          </a:stretch>
        </p:blipFill>
        <p:spPr>
          <a:xfrm>
            <a:off x="7897623" y="6368271"/>
            <a:ext cx="1140051" cy="390178"/>
          </a:xfrm>
          <a:prstGeom prst="rect">
            <a:avLst/>
          </a:prstGeom>
        </p:spPr>
      </p:pic>
      <p:sp>
        <p:nvSpPr>
          <p:cNvPr id="8" name="TextBox 7">
            <a:extLst>
              <a:ext uri="{FF2B5EF4-FFF2-40B4-BE49-F238E27FC236}">
                <a16:creationId xmlns:a16="http://schemas.microsoft.com/office/drawing/2014/main" id="{AD923900-2DA7-4F2C-9DCD-A8914F6DFA25}"/>
              </a:ext>
            </a:extLst>
          </p:cNvPr>
          <p:cNvSpPr txBox="1"/>
          <p:nvPr/>
        </p:nvSpPr>
        <p:spPr>
          <a:xfrm>
            <a:off x="8643257" y="0"/>
            <a:ext cx="4572000" cy="369332"/>
          </a:xfrm>
          <a:prstGeom prst="rect">
            <a:avLst/>
          </a:prstGeom>
          <a:noFill/>
        </p:spPr>
        <p:txBody>
          <a:bodyPr wrap="square">
            <a:spAutoFit/>
          </a:bodyPr>
          <a:lstStyle/>
          <a:p>
            <a:r>
              <a:rPr lang="en-US" dirty="0"/>
              <a:t>4</a:t>
            </a:r>
          </a:p>
        </p:txBody>
      </p:sp>
    </p:spTree>
    <p:extLst>
      <p:ext uri="{BB962C8B-B14F-4D97-AF65-F5344CB8AC3E}">
        <p14:creationId xmlns:p14="http://schemas.microsoft.com/office/powerpoint/2010/main" val="35054303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0C399D-6413-4D69-A40B-AE54C0D93497}"/>
              </a:ext>
            </a:extLst>
          </p:cNvPr>
          <p:cNvSpPr>
            <a:spLocks noGrp="1"/>
          </p:cNvSpPr>
          <p:nvPr>
            <p:ph type="title"/>
          </p:nvPr>
        </p:nvSpPr>
        <p:spPr>
          <a:xfrm>
            <a:off x="0" y="354601"/>
            <a:ext cx="8229600" cy="990600"/>
          </a:xfrm>
        </p:spPr>
        <p:txBody>
          <a:bodyPr>
            <a:normAutofit fontScale="90000"/>
          </a:bodyPr>
          <a:lstStyle/>
          <a:p>
            <a:br>
              <a:rPr lang="en-US" dirty="0"/>
            </a:br>
            <a:r>
              <a:rPr lang="en-US" dirty="0"/>
              <a:t>What Makes a Great School?</a:t>
            </a:r>
            <a:br>
              <a:rPr lang="en-US" dirty="0"/>
            </a:br>
            <a:endParaRPr lang="en-US" dirty="0"/>
          </a:p>
        </p:txBody>
      </p:sp>
      <p:sp>
        <p:nvSpPr>
          <p:cNvPr id="3" name="Footer Placeholder 2">
            <a:extLst>
              <a:ext uri="{FF2B5EF4-FFF2-40B4-BE49-F238E27FC236}">
                <a16:creationId xmlns:a16="http://schemas.microsoft.com/office/drawing/2014/main" id="{FF7E522F-0ED0-4CFB-92AA-7E56A554D363}"/>
              </a:ext>
            </a:extLst>
          </p:cNvPr>
          <p:cNvSpPr>
            <a:spLocks noGrp="1"/>
          </p:cNvSpPr>
          <p:nvPr>
            <p:ph type="ftr" sz="quarter" idx="13"/>
          </p:nvPr>
        </p:nvSpPr>
        <p:spPr/>
        <p:txBody>
          <a:bodyPr/>
          <a:lstStyle/>
          <a:p>
            <a:r>
              <a:rPr lang="en-US"/>
              <a:t>SHN Proprietary Not for Distribution</a:t>
            </a:r>
            <a:endParaRPr lang="en-US" dirty="0"/>
          </a:p>
        </p:txBody>
      </p:sp>
      <p:sp>
        <p:nvSpPr>
          <p:cNvPr id="5" name="Rectangle 4">
            <a:extLst>
              <a:ext uri="{FF2B5EF4-FFF2-40B4-BE49-F238E27FC236}">
                <a16:creationId xmlns:a16="http://schemas.microsoft.com/office/drawing/2014/main" id="{CBBF1516-9EAA-4347-AD31-0192ABCB6EA8}"/>
              </a:ext>
            </a:extLst>
          </p:cNvPr>
          <p:cNvSpPr/>
          <p:nvPr/>
        </p:nvSpPr>
        <p:spPr>
          <a:xfrm>
            <a:off x="202367" y="1345201"/>
            <a:ext cx="8851692" cy="4805867"/>
          </a:xfrm>
          <a:prstGeom prst="rect">
            <a:avLst/>
          </a:prstGeom>
        </p:spPr>
        <p:txBody>
          <a:bodyPr wrap="square">
            <a:spAutoFit/>
          </a:bodyPr>
          <a:lstStyle/>
          <a:p>
            <a:r>
              <a:rPr lang="en-US" sz="2000" i="1" dirty="0">
                <a:solidFill>
                  <a:schemeClr val="accent1">
                    <a:lumMod val="75000"/>
                  </a:schemeClr>
                </a:solidFill>
              </a:rPr>
              <a:t>Teachers, administrators, students, parents, assessments, instructional materials, school environment…</a:t>
            </a:r>
            <a:r>
              <a:rPr lang="en-US" sz="2000" dirty="0">
                <a:solidFill>
                  <a:schemeClr val="accent1">
                    <a:lumMod val="75000"/>
                  </a:schemeClr>
                </a:solidFill>
              </a:rPr>
              <a:t>?</a:t>
            </a:r>
          </a:p>
          <a:p>
            <a:pPr>
              <a:lnSpc>
                <a:spcPct val="150000"/>
              </a:lnSpc>
            </a:pPr>
            <a:endParaRPr lang="en-US" sz="2000" dirty="0">
              <a:solidFill>
                <a:schemeClr val="accent1">
                  <a:lumMod val="75000"/>
                </a:schemeClr>
              </a:solidFill>
            </a:endParaRPr>
          </a:p>
          <a:p>
            <a:pPr marL="285750" indent="-285750">
              <a:lnSpc>
                <a:spcPct val="150000"/>
              </a:lnSpc>
              <a:buFont typeface="Arial" panose="020B0604020202020204" pitchFamily="34" charset="0"/>
              <a:buChar char="•"/>
            </a:pPr>
            <a:r>
              <a:rPr lang="en-US" sz="2000" dirty="0">
                <a:solidFill>
                  <a:schemeClr val="accent1">
                    <a:lumMod val="75000"/>
                  </a:schemeClr>
                </a:solidFill>
              </a:rPr>
              <a:t>Many factors involved in building great schools; some over which we have control, others we don’t.</a:t>
            </a:r>
          </a:p>
          <a:p>
            <a:pPr marL="285750" indent="-285750">
              <a:lnSpc>
                <a:spcPct val="150000"/>
              </a:lnSpc>
              <a:buFont typeface="Arial" panose="020B0604020202020204" pitchFamily="34" charset="0"/>
              <a:buChar char="•"/>
            </a:pPr>
            <a:r>
              <a:rPr lang="en-US" sz="2000" dirty="0">
                <a:solidFill>
                  <a:schemeClr val="accent1">
                    <a:lumMod val="75000"/>
                  </a:schemeClr>
                </a:solidFill>
              </a:rPr>
              <a:t>Educators face many harsh realities and challenges, but none should distract from the roles we are there to fulfill. </a:t>
            </a:r>
          </a:p>
          <a:p>
            <a:pPr marL="285750" indent="-285750">
              <a:lnSpc>
                <a:spcPct val="150000"/>
              </a:lnSpc>
              <a:buFont typeface="Arial" panose="020B0604020202020204" pitchFamily="34" charset="0"/>
              <a:buChar char="•"/>
            </a:pPr>
            <a:r>
              <a:rPr lang="en-US" sz="2000" dirty="0">
                <a:solidFill>
                  <a:schemeClr val="accent1">
                    <a:lumMod val="75000"/>
                  </a:schemeClr>
                </a:solidFill>
              </a:rPr>
              <a:t>Acknowledging that we all come to this work at different levels of education, experience and background, accepting where we are, and problem-solve to move forward allows us to move from good schools to great schools. </a:t>
            </a:r>
          </a:p>
        </p:txBody>
      </p:sp>
      <p:sp>
        <p:nvSpPr>
          <p:cNvPr id="6" name="TextBox 5">
            <a:extLst>
              <a:ext uri="{FF2B5EF4-FFF2-40B4-BE49-F238E27FC236}">
                <a16:creationId xmlns:a16="http://schemas.microsoft.com/office/drawing/2014/main" id="{C4FE2CFE-341B-481E-93C9-B75C7C3271ED}"/>
              </a:ext>
            </a:extLst>
          </p:cNvPr>
          <p:cNvSpPr txBox="1"/>
          <p:nvPr/>
        </p:nvSpPr>
        <p:spPr>
          <a:xfrm>
            <a:off x="8569778" y="0"/>
            <a:ext cx="699407" cy="369332"/>
          </a:xfrm>
          <a:prstGeom prst="rect">
            <a:avLst/>
          </a:prstGeom>
          <a:noFill/>
        </p:spPr>
        <p:txBody>
          <a:bodyPr wrap="square">
            <a:spAutoFit/>
          </a:bodyPr>
          <a:lstStyle/>
          <a:p>
            <a:r>
              <a:rPr lang="en-US" dirty="0"/>
              <a:t>5</a:t>
            </a:r>
          </a:p>
        </p:txBody>
      </p:sp>
    </p:spTree>
    <p:extLst>
      <p:ext uri="{BB962C8B-B14F-4D97-AF65-F5344CB8AC3E}">
        <p14:creationId xmlns:p14="http://schemas.microsoft.com/office/powerpoint/2010/main" val="22598707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646" y="143656"/>
            <a:ext cx="8229600" cy="990600"/>
          </a:xfrm>
        </p:spPr>
        <p:txBody>
          <a:bodyPr/>
          <a:lstStyle/>
          <a:p>
            <a:pPr algn="ctr"/>
            <a:r>
              <a:rPr lang="en-US" dirty="0"/>
              <a:t>Moving from Good to Great</a:t>
            </a:r>
          </a:p>
        </p:txBody>
      </p:sp>
      <p:sp>
        <p:nvSpPr>
          <p:cNvPr id="3" name="Content Placeholder 2"/>
          <p:cNvSpPr>
            <a:spLocks noGrp="1"/>
          </p:cNvSpPr>
          <p:nvPr>
            <p:ph idx="1"/>
          </p:nvPr>
        </p:nvSpPr>
        <p:spPr>
          <a:xfrm>
            <a:off x="539646" y="1315387"/>
            <a:ext cx="8229600" cy="3623872"/>
          </a:xfrm>
        </p:spPr>
        <p:txBody>
          <a:bodyPr>
            <a:normAutofit/>
          </a:bodyPr>
          <a:lstStyle/>
          <a:p>
            <a:r>
              <a:rPr lang="en-US" sz="2000" dirty="0"/>
              <a:t>Jim Collins, author of </a:t>
            </a:r>
            <a:r>
              <a:rPr lang="en-US" sz="2000" i="1" dirty="0"/>
              <a:t>Good</a:t>
            </a:r>
            <a:r>
              <a:rPr lang="en-US" sz="2000" dirty="0"/>
              <a:t> </a:t>
            </a:r>
            <a:r>
              <a:rPr lang="en-US" sz="2000" i="1" dirty="0"/>
              <a:t>to Great and the Social Sectors, </a:t>
            </a:r>
            <a:r>
              <a:rPr lang="en-US" sz="2000" dirty="0"/>
              <a:t>maintains that business thinking is not the answer.  Rather we must consider the values of “greatness” – the elements that distinguish good organizations from great ones. </a:t>
            </a:r>
          </a:p>
          <a:p>
            <a:pPr marL="0" indent="0">
              <a:buNone/>
            </a:pPr>
            <a:endParaRPr lang="en-US" sz="2000" dirty="0"/>
          </a:p>
          <a:p>
            <a:r>
              <a:rPr lang="en-US" sz="2000" dirty="0"/>
              <a:t>What are your thoughts of great schools?</a:t>
            </a:r>
          </a:p>
          <a:p>
            <a:pPr marL="0" indent="0">
              <a:buNone/>
            </a:pPr>
            <a:r>
              <a:rPr lang="en-US" sz="2000" dirty="0"/>
              <a:t>   (Share ideas in the chat room) </a:t>
            </a:r>
          </a:p>
          <a:p>
            <a:endParaRPr lang="en-US" dirty="0"/>
          </a:p>
          <a:p>
            <a:endParaRPr lang="en-US" dirty="0"/>
          </a:p>
        </p:txBody>
      </p:sp>
      <p:pic>
        <p:nvPicPr>
          <p:cNvPr id="6" name="Picture 5">
            <a:extLst>
              <a:ext uri="{FF2B5EF4-FFF2-40B4-BE49-F238E27FC236}">
                <a16:creationId xmlns:a16="http://schemas.microsoft.com/office/drawing/2014/main" id="{EDEED444-65E2-4996-847D-7DA0FC2EEFED}"/>
              </a:ext>
            </a:extLst>
          </p:cNvPr>
          <p:cNvPicPr>
            <a:picLocks noChangeAspect="1"/>
          </p:cNvPicPr>
          <p:nvPr/>
        </p:nvPicPr>
        <p:blipFill>
          <a:blip r:embed="rId3"/>
          <a:stretch>
            <a:fillRect/>
          </a:stretch>
        </p:blipFill>
        <p:spPr>
          <a:xfrm>
            <a:off x="7933894" y="6383511"/>
            <a:ext cx="1140051" cy="390178"/>
          </a:xfrm>
          <a:prstGeom prst="rect">
            <a:avLst/>
          </a:prstGeom>
        </p:spPr>
      </p:pic>
      <p:sp>
        <p:nvSpPr>
          <p:cNvPr id="7" name="TextBox 6">
            <a:extLst>
              <a:ext uri="{FF2B5EF4-FFF2-40B4-BE49-F238E27FC236}">
                <a16:creationId xmlns:a16="http://schemas.microsoft.com/office/drawing/2014/main" id="{416172BF-7BB8-4364-80CB-B9FEC316A018}"/>
              </a:ext>
            </a:extLst>
          </p:cNvPr>
          <p:cNvSpPr txBox="1"/>
          <p:nvPr/>
        </p:nvSpPr>
        <p:spPr>
          <a:xfrm>
            <a:off x="8569778" y="0"/>
            <a:ext cx="699407" cy="369332"/>
          </a:xfrm>
          <a:prstGeom prst="rect">
            <a:avLst/>
          </a:prstGeom>
          <a:noFill/>
        </p:spPr>
        <p:txBody>
          <a:bodyPr wrap="square">
            <a:spAutoFit/>
          </a:bodyPr>
          <a:lstStyle/>
          <a:p>
            <a:r>
              <a:rPr lang="en-US" dirty="0"/>
              <a:t>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4" name="Title 3"/>
          <p:cNvSpPr>
            <a:spLocks noGrp="1"/>
          </p:cNvSpPr>
          <p:nvPr>
            <p:ph type="title" idx="4294967295"/>
          </p:nvPr>
        </p:nvSpPr>
        <p:spPr>
          <a:xfrm>
            <a:off x="910273" y="81280"/>
            <a:ext cx="7772400" cy="2200275"/>
          </a:xfrm>
        </p:spPr>
        <p:txBody>
          <a:bodyPr/>
          <a:lstStyle/>
          <a:p>
            <a:r>
              <a:rPr lang="en-US" dirty="0"/>
              <a:t>3 Pillars for School Achievement</a:t>
            </a:r>
          </a:p>
        </p:txBody>
      </p:sp>
      <p:sp>
        <p:nvSpPr>
          <p:cNvPr id="5" name="Text Placeholder 4"/>
          <p:cNvSpPr>
            <a:spLocks noGrp="1"/>
          </p:cNvSpPr>
          <p:nvPr>
            <p:ph type="body" idx="1"/>
          </p:nvPr>
        </p:nvSpPr>
        <p:spPr>
          <a:xfrm>
            <a:off x="751840" y="2716784"/>
            <a:ext cx="7772400" cy="1500187"/>
          </a:xfrm>
        </p:spPr>
        <p:txBody>
          <a:bodyPr>
            <a:noAutofit/>
          </a:bodyPr>
          <a:lstStyle/>
          <a:p>
            <a:pPr>
              <a:lnSpc>
                <a:spcPct val="170000"/>
              </a:lnSpc>
            </a:pPr>
            <a:r>
              <a:rPr lang="en-US" sz="3200" i="1" dirty="0"/>
              <a:t>Effective Leadership</a:t>
            </a:r>
          </a:p>
          <a:p>
            <a:pPr algn="ctr">
              <a:lnSpc>
                <a:spcPct val="170000"/>
              </a:lnSpc>
            </a:pPr>
            <a:r>
              <a:rPr lang="en-US" sz="3200" i="1" dirty="0"/>
              <a:t>Collaborative Teachers</a:t>
            </a:r>
          </a:p>
          <a:p>
            <a:pPr algn="r">
              <a:lnSpc>
                <a:spcPct val="170000"/>
              </a:lnSpc>
            </a:pPr>
            <a:r>
              <a:rPr lang="en-US" sz="3200" i="1" dirty="0"/>
              <a:t>Rigorous Instruction</a:t>
            </a:r>
          </a:p>
        </p:txBody>
      </p:sp>
      <p:sp>
        <p:nvSpPr>
          <p:cNvPr id="6" name="TextBox 5">
            <a:extLst>
              <a:ext uri="{FF2B5EF4-FFF2-40B4-BE49-F238E27FC236}">
                <a16:creationId xmlns:a16="http://schemas.microsoft.com/office/drawing/2014/main" id="{73DF01FB-94B1-4E5E-AF7D-DC32E8E1190E}"/>
              </a:ext>
            </a:extLst>
          </p:cNvPr>
          <p:cNvSpPr txBox="1"/>
          <p:nvPr/>
        </p:nvSpPr>
        <p:spPr>
          <a:xfrm>
            <a:off x="2338190" y="6564616"/>
            <a:ext cx="4907113" cy="261610"/>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effectLst/>
                <a:uLnTx/>
                <a:uFillTx/>
              </a:rPr>
              <a:t>SHN PROPRIETARY, NOT FOR DISTRIBUTION WITHOUT PERMISSION</a:t>
            </a:r>
          </a:p>
        </p:txBody>
      </p:sp>
    </p:spTree>
    <p:extLst>
      <p:ext uri="{BB962C8B-B14F-4D97-AF65-F5344CB8AC3E}">
        <p14:creationId xmlns:p14="http://schemas.microsoft.com/office/powerpoint/2010/main" val="2620916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797161968"/>
              </p:ext>
            </p:extLst>
          </p:nvPr>
        </p:nvGraphicFramePr>
        <p:xfrm>
          <a:off x="0" y="340112"/>
          <a:ext cx="9144000" cy="6054025"/>
        </p:xfrm>
        <a:graphic>
          <a:graphicData uri="http://schemas.openxmlformats.org/drawingml/2006/table">
            <a:tbl>
              <a:tblPr firstRow="1" bandRow="1">
                <a:tableStyleId>{2D5ABB26-0587-4C30-8999-92F81FD0307C}</a:tableStyleId>
              </a:tblPr>
              <a:tblGrid>
                <a:gridCol w="3063240">
                  <a:extLst>
                    <a:ext uri="{9D8B030D-6E8A-4147-A177-3AD203B41FA5}">
                      <a16:colId xmlns:a16="http://schemas.microsoft.com/office/drawing/2014/main" val="20000"/>
                    </a:ext>
                  </a:extLst>
                </a:gridCol>
                <a:gridCol w="3053080">
                  <a:extLst>
                    <a:ext uri="{9D8B030D-6E8A-4147-A177-3AD203B41FA5}">
                      <a16:colId xmlns:a16="http://schemas.microsoft.com/office/drawing/2014/main" val="20001"/>
                    </a:ext>
                  </a:extLst>
                </a:gridCol>
                <a:gridCol w="3027680">
                  <a:extLst>
                    <a:ext uri="{9D8B030D-6E8A-4147-A177-3AD203B41FA5}">
                      <a16:colId xmlns:a16="http://schemas.microsoft.com/office/drawing/2014/main" val="20002"/>
                    </a:ext>
                  </a:extLst>
                </a:gridCol>
              </a:tblGrid>
              <a:tr h="842547">
                <a:tc>
                  <a:txBody>
                    <a:bodyPr/>
                    <a:lstStyle/>
                    <a:p>
                      <a:pPr algn="ctr"/>
                      <a:r>
                        <a:rPr lang="en-US" sz="2000" b="1" u="sng" dirty="0">
                          <a:solidFill>
                            <a:srgbClr val="2C7C9F"/>
                          </a:solidFill>
                        </a:rPr>
                        <a:t>EFFECTIVE </a:t>
                      </a:r>
                    </a:p>
                    <a:p>
                      <a:pPr algn="ctr"/>
                      <a:r>
                        <a:rPr lang="en-US" sz="2000" b="1" u="sng" dirty="0">
                          <a:solidFill>
                            <a:srgbClr val="2C7C9F"/>
                          </a:solidFill>
                        </a:rPr>
                        <a:t>LEADERS</a:t>
                      </a:r>
                    </a:p>
                  </a:txBody>
                  <a:tcPr>
                    <a:gradFill flip="none" rotWithShape="1">
                      <a:gsLst>
                        <a:gs pos="0">
                          <a:schemeClr val="accent1">
                            <a:lumMod val="40000"/>
                            <a:lumOff val="60000"/>
                          </a:schemeClr>
                        </a:gs>
                        <a:gs pos="100000">
                          <a:srgbClr val="FFFFFF"/>
                        </a:gs>
                      </a:gsLst>
                      <a:lin ang="0" scaled="1"/>
                      <a:tileRect/>
                    </a:gradFill>
                  </a:tcPr>
                </a:tc>
                <a:tc>
                  <a:txBody>
                    <a:bodyPr/>
                    <a:lstStyle/>
                    <a:p>
                      <a:pPr algn="ctr"/>
                      <a:r>
                        <a:rPr lang="en-US" sz="2000" b="1" u="sng" dirty="0">
                          <a:solidFill>
                            <a:srgbClr val="2C7C9F"/>
                          </a:solidFill>
                        </a:rPr>
                        <a:t>COLLABORATIVE</a:t>
                      </a:r>
                    </a:p>
                    <a:p>
                      <a:pPr algn="ctr"/>
                      <a:r>
                        <a:rPr lang="en-US" sz="2000" b="1" u="sng" dirty="0">
                          <a:solidFill>
                            <a:srgbClr val="2C7C9F"/>
                          </a:solidFill>
                        </a:rPr>
                        <a:t>TEACHERS</a:t>
                      </a:r>
                    </a:p>
                  </a:txBody>
                  <a:tcPr>
                    <a:gradFill flip="none" rotWithShape="1">
                      <a:gsLst>
                        <a:gs pos="0">
                          <a:schemeClr val="accent1">
                            <a:lumMod val="40000"/>
                            <a:lumOff val="60000"/>
                          </a:schemeClr>
                        </a:gs>
                        <a:gs pos="100000">
                          <a:srgbClr val="FFFFFF"/>
                        </a:gs>
                      </a:gsLst>
                      <a:lin ang="0" scaled="1"/>
                      <a:tileRect/>
                    </a:gradFill>
                  </a:tcPr>
                </a:tc>
                <a:tc>
                  <a:txBody>
                    <a:bodyPr/>
                    <a:lstStyle/>
                    <a:p>
                      <a:pPr algn="ctr"/>
                      <a:r>
                        <a:rPr lang="en-US" sz="2000" b="1" u="sng" dirty="0">
                          <a:solidFill>
                            <a:srgbClr val="2C7C9F"/>
                          </a:solidFill>
                        </a:rPr>
                        <a:t>RIGOROUS</a:t>
                      </a:r>
                    </a:p>
                    <a:p>
                      <a:pPr algn="ctr"/>
                      <a:r>
                        <a:rPr lang="en-US" sz="2000" b="1" u="sng" baseline="0" dirty="0">
                          <a:solidFill>
                            <a:srgbClr val="2C7C9F"/>
                          </a:solidFill>
                        </a:rPr>
                        <a:t>INSTRUCTION </a:t>
                      </a:r>
                      <a:endParaRPr lang="en-US" sz="2000" b="1" u="sng" dirty="0">
                        <a:solidFill>
                          <a:srgbClr val="2C7C9F"/>
                        </a:solidFill>
                      </a:endParaRPr>
                    </a:p>
                  </a:txBody>
                  <a:tcPr>
                    <a:gradFill flip="none" rotWithShape="1">
                      <a:gsLst>
                        <a:gs pos="0">
                          <a:schemeClr val="accent1">
                            <a:lumMod val="40000"/>
                            <a:lumOff val="60000"/>
                          </a:schemeClr>
                        </a:gs>
                        <a:gs pos="100000">
                          <a:srgbClr val="FFFFFF"/>
                        </a:gs>
                      </a:gsLst>
                      <a:lin ang="0" scaled="1"/>
                      <a:tileRect/>
                    </a:gradFill>
                  </a:tcPr>
                </a:tc>
                <a:extLst>
                  <a:ext uri="{0D108BD9-81ED-4DB2-BD59-A6C34878D82A}">
                    <a16:rowId xmlns:a16="http://schemas.microsoft.com/office/drawing/2014/main" val="10000"/>
                  </a:ext>
                </a:extLst>
              </a:tr>
              <a:tr h="5211478">
                <a:tc>
                  <a:txBody>
                    <a:bodyPr/>
                    <a:lstStyle/>
                    <a:p>
                      <a:pPr marL="285750" indent="-285750">
                        <a:buFont typeface="Arial"/>
                        <a:buChar char="•"/>
                      </a:pPr>
                      <a:r>
                        <a:rPr lang="en-US" sz="1800" dirty="0">
                          <a:effectLst/>
                          <a:latin typeface="+mn-lt"/>
                        </a:rPr>
                        <a:t>Develop</a:t>
                      </a:r>
                      <a:r>
                        <a:rPr lang="en-US" sz="1800" baseline="0" dirty="0">
                          <a:effectLst/>
                          <a:latin typeface="+mn-lt"/>
                        </a:rPr>
                        <a:t> a strong </a:t>
                      </a:r>
                      <a:r>
                        <a:rPr lang="en-US" sz="1800" b="1" baseline="0" dirty="0">
                          <a:effectLst/>
                          <a:latin typeface="+mn-lt"/>
                        </a:rPr>
                        <a:t>school culture </a:t>
                      </a:r>
                      <a:r>
                        <a:rPr lang="en-US" sz="1800" baseline="0" dirty="0">
                          <a:effectLst/>
                          <a:latin typeface="+mn-lt"/>
                        </a:rPr>
                        <a:t>and </a:t>
                      </a:r>
                      <a:r>
                        <a:rPr lang="en-US" sz="1800" b="1" baseline="0" dirty="0">
                          <a:effectLst/>
                          <a:latin typeface="+mn-lt"/>
                        </a:rPr>
                        <a:t>supportive environment</a:t>
                      </a:r>
                      <a:r>
                        <a:rPr lang="en-US" sz="1800" baseline="0" dirty="0">
                          <a:effectLst/>
                          <a:latin typeface="+mn-lt"/>
                        </a:rPr>
                        <a:t> based on trust</a:t>
                      </a:r>
                    </a:p>
                    <a:p>
                      <a:pPr marL="285750" marR="0" lvl="0" indent="-285750" algn="l" defTabSz="914400" rtl="0" eaLnBrk="1" fontAlgn="auto" latinLnBrk="0" hangingPunct="1">
                        <a:lnSpc>
                          <a:spcPct val="100000"/>
                        </a:lnSpc>
                        <a:spcBef>
                          <a:spcPts val="0"/>
                        </a:spcBef>
                        <a:spcAft>
                          <a:spcPts val="0"/>
                        </a:spcAft>
                        <a:buClrTx/>
                        <a:buSzTx/>
                        <a:buFont typeface="Arial"/>
                        <a:buChar char="•"/>
                        <a:tabLst/>
                        <a:defRPr/>
                      </a:pPr>
                      <a:r>
                        <a:rPr lang="en-US" sz="1800" dirty="0">
                          <a:latin typeface="+mn-lt"/>
                        </a:rPr>
                        <a:t>Develop a </a:t>
                      </a:r>
                      <a:r>
                        <a:rPr lang="en-US" sz="1800" b="1" dirty="0">
                          <a:latin typeface="+mn-lt"/>
                        </a:rPr>
                        <a:t>shared vision</a:t>
                      </a:r>
                    </a:p>
                    <a:p>
                      <a:pPr marL="285750" marR="0" indent="-285750" algn="l" defTabSz="914400" rtl="0" eaLnBrk="1" fontAlgn="auto" latinLnBrk="0" hangingPunct="1">
                        <a:lnSpc>
                          <a:spcPct val="100000"/>
                        </a:lnSpc>
                        <a:spcBef>
                          <a:spcPts val="0"/>
                        </a:spcBef>
                        <a:spcAft>
                          <a:spcPts val="0"/>
                        </a:spcAft>
                        <a:buClrTx/>
                        <a:buSzTx/>
                        <a:buFont typeface="Arial"/>
                        <a:buChar char="•"/>
                        <a:tabLst/>
                        <a:defRPr/>
                      </a:pPr>
                      <a:r>
                        <a:rPr lang="en-US" sz="1800" dirty="0">
                          <a:latin typeface="+mn-lt"/>
                        </a:rPr>
                        <a:t>Offer </a:t>
                      </a:r>
                      <a:r>
                        <a:rPr lang="en-US" sz="1800" b="1" dirty="0">
                          <a:latin typeface="+mn-lt"/>
                        </a:rPr>
                        <a:t>continuous support </a:t>
                      </a:r>
                      <a:r>
                        <a:rPr lang="en-US" sz="1800" dirty="0">
                          <a:latin typeface="+mn-lt"/>
                        </a:rPr>
                        <a:t>and ongoing </a:t>
                      </a:r>
                      <a:r>
                        <a:rPr lang="en-US" sz="1800" b="1" dirty="0">
                          <a:latin typeface="+mn-lt"/>
                        </a:rPr>
                        <a:t>professional development </a:t>
                      </a:r>
                      <a:r>
                        <a:rPr lang="en-US" sz="1800" dirty="0">
                          <a:latin typeface="+mn-lt"/>
                        </a:rPr>
                        <a:t>opportunities</a:t>
                      </a:r>
                      <a:r>
                        <a:rPr lang="en-US" sz="1800" baseline="0" dirty="0">
                          <a:latin typeface="+mn-lt"/>
                        </a:rPr>
                        <a:t> for </a:t>
                      </a:r>
                      <a:r>
                        <a:rPr lang="en-US" sz="1800" b="1" baseline="0" dirty="0">
                          <a:latin typeface="+mn-lt"/>
                        </a:rPr>
                        <a:t>ALL</a:t>
                      </a:r>
                      <a:r>
                        <a:rPr lang="en-US" sz="1800" baseline="0" dirty="0">
                          <a:latin typeface="+mn-lt"/>
                        </a:rPr>
                        <a:t> teachers</a:t>
                      </a:r>
                      <a:endParaRPr lang="en-US" sz="1800" dirty="0">
                        <a:latin typeface="+mn-lt"/>
                      </a:endParaRPr>
                    </a:p>
                    <a:p>
                      <a:pPr marL="285750" marR="0" indent="-285750" algn="l" defTabSz="914400" rtl="0" eaLnBrk="1" fontAlgn="auto" latinLnBrk="0" hangingPunct="1">
                        <a:lnSpc>
                          <a:spcPct val="100000"/>
                        </a:lnSpc>
                        <a:spcBef>
                          <a:spcPts val="0"/>
                        </a:spcBef>
                        <a:spcAft>
                          <a:spcPts val="0"/>
                        </a:spcAft>
                        <a:buClrTx/>
                        <a:buSzTx/>
                        <a:buFont typeface="Arial"/>
                        <a:buChar char="•"/>
                        <a:tabLst/>
                        <a:defRPr/>
                      </a:pPr>
                      <a:r>
                        <a:rPr lang="en-US" sz="1800" dirty="0">
                          <a:latin typeface="+mn-lt"/>
                        </a:rPr>
                        <a:t>Ensure a </a:t>
                      </a:r>
                      <a:r>
                        <a:rPr lang="en-US" sz="1800" b="1" dirty="0">
                          <a:latin typeface="+mn-lt"/>
                        </a:rPr>
                        <a:t>viable curriculum </a:t>
                      </a:r>
                      <a:r>
                        <a:rPr lang="en-US" sz="1800" dirty="0">
                          <a:latin typeface="+mn-lt"/>
                        </a:rPr>
                        <a:t>for </a:t>
                      </a:r>
                      <a:r>
                        <a:rPr lang="en-US" sz="1800" b="1" dirty="0">
                          <a:latin typeface="+mn-lt"/>
                        </a:rPr>
                        <a:t>ALL</a:t>
                      </a:r>
                      <a:r>
                        <a:rPr lang="en-US" sz="1800" dirty="0">
                          <a:latin typeface="+mn-lt"/>
                        </a:rPr>
                        <a:t> students</a:t>
                      </a:r>
                    </a:p>
                    <a:p>
                      <a:pPr marL="285750" marR="0" indent="-285750" algn="l" defTabSz="914400" rtl="0" eaLnBrk="1" fontAlgn="auto" latinLnBrk="0" hangingPunct="1">
                        <a:lnSpc>
                          <a:spcPct val="100000"/>
                        </a:lnSpc>
                        <a:spcBef>
                          <a:spcPts val="0"/>
                        </a:spcBef>
                        <a:spcAft>
                          <a:spcPts val="0"/>
                        </a:spcAft>
                        <a:buClrTx/>
                        <a:buSzTx/>
                        <a:buFont typeface="Arial"/>
                        <a:buChar char="•"/>
                        <a:tabLst/>
                        <a:defRPr/>
                      </a:pPr>
                      <a:r>
                        <a:rPr lang="en-US" sz="1800" dirty="0">
                          <a:latin typeface="+mn-lt"/>
                        </a:rPr>
                        <a:t>Build strong </a:t>
                      </a:r>
                      <a:r>
                        <a:rPr lang="en-US" sz="1800" b="1" dirty="0">
                          <a:latin typeface="+mn-lt"/>
                        </a:rPr>
                        <a:t>family and community</a:t>
                      </a:r>
                      <a:r>
                        <a:rPr lang="en-US" sz="1800" dirty="0">
                          <a:latin typeface="+mn-lt"/>
                        </a:rPr>
                        <a:t> ties</a:t>
                      </a:r>
                    </a:p>
                    <a:p>
                      <a:pPr marL="285750" indent="-285750">
                        <a:buFont typeface="Arial"/>
                        <a:buChar char="•"/>
                      </a:pPr>
                      <a:endParaRPr lang="en-US" sz="1800" dirty="0">
                        <a:latin typeface="+mn-lt"/>
                      </a:endParaRPr>
                    </a:p>
                    <a:p>
                      <a:pPr marL="285750" indent="-285750">
                        <a:buFont typeface="Arial"/>
                        <a:buChar char="•"/>
                      </a:pPr>
                      <a:endParaRPr lang="en-US" sz="1800" dirty="0">
                        <a:effectLst/>
                        <a:latin typeface="+mn-lt"/>
                      </a:endParaRPr>
                    </a:p>
                  </a:txBody>
                  <a:tcPr>
                    <a:gradFill flip="none" rotWithShape="1">
                      <a:gsLst>
                        <a:gs pos="0">
                          <a:schemeClr val="accent1">
                            <a:lumMod val="40000"/>
                            <a:lumOff val="60000"/>
                          </a:schemeClr>
                        </a:gs>
                        <a:gs pos="100000">
                          <a:srgbClr val="FFFFFF"/>
                        </a:gs>
                      </a:gsLst>
                      <a:lin ang="0" scaled="1"/>
                      <a:tileRect/>
                    </a:gradFill>
                  </a:tcPr>
                </a:tc>
                <a:tc>
                  <a:txBody>
                    <a:bodyPr/>
                    <a:lstStyle/>
                    <a:p>
                      <a:pPr marL="285750" indent="-285750">
                        <a:buFont typeface="Arial"/>
                        <a:buChar char="•"/>
                      </a:pPr>
                      <a:r>
                        <a:rPr lang="en-US" sz="1800" dirty="0"/>
                        <a:t>Share </a:t>
                      </a:r>
                      <a:r>
                        <a:rPr lang="en-US" sz="1800" b="1" dirty="0"/>
                        <a:t>best practices </a:t>
                      </a:r>
                      <a:r>
                        <a:rPr lang="en-US" sz="1800" dirty="0"/>
                        <a:t>with colleagues</a:t>
                      </a:r>
                    </a:p>
                    <a:p>
                      <a:pPr marL="285750" indent="-285750">
                        <a:buFont typeface="Arial"/>
                        <a:buChar char="•"/>
                      </a:pPr>
                      <a:r>
                        <a:rPr lang="en-US" sz="1800" dirty="0"/>
                        <a:t>Engage in thoughtful, </a:t>
                      </a:r>
                      <a:r>
                        <a:rPr lang="en-US" sz="1800" b="1" dirty="0"/>
                        <a:t>collaborative planning</a:t>
                      </a:r>
                    </a:p>
                    <a:p>
                      <a:pPr marL="285750" indent="-285750">
                        <a:buFont typeface="Arial"/>
                        <a:buChar char="•"/>
                      </a:pPr>
                      <a:r>
                        <a:rPr lang="en-US" sz="1800" dirty="0"/>
                        <a:t>Engage</a:t>
                      </a:r>
                      <a:r>
                        <a:rPr lang="en-US" sz="1800" baseline="0" dirty="0"/>
                        <a:t> in ongoing </a:t>
                      </a:r>
                      <a:r>
                        <a:rPr lang="en-US" sz="1800" b="1" baseline="0" dirty="0"/>
                        <a:t>professional learning </a:t>
                      </a:r>
                      <a:r>
                        <a:rPr lang="en-US" sz="1800" baseline="0" dirty="0"/>
                        <a:t>with colleagues</a:t>
                      </a:r>
                    </a:p>
                    <a:p>
                      <a:pPr marL="285750" marR="0" indent="-285750" algn="l" defTabSz="914400" rtl="0" eaLnBrk="1" fontAlgn="auto" latinLnBrk="0" hangingPunct="1">
                        <a:lnSpc>
                          <a:spcPct val="100000"/>
                        </a:lnSpc>
                        <a:spcBef>
                          <a:spcPts val="0"/>
                        </a:spcBef>
                        <a:spcAft>
                          <a:spcPts val="0"/>
                        </a:spcAft>
                        <a:buClrTx/>
                        <a:buSzTx/>
                        <a:buFont typeface="Arial"/>
                        <a:buChar char="•"/>
                        <a:tabLst/>
                        <a:defRPr/>
                      </a:pPr>
                      <a:r>
                        <a:rPr lang="en-US" sz="1800" dirty="0"/>
                        <a:t>Foster </a:t>
                      </a:r>
                      <a:r>
                        <a:rPr lang="en-US" sz="1800" b="1" dirty="0"/>
                        <a:t>communication and positive dialogue </a:t>
                      </a:r>
                      <a:r>
                        <a:rPr lang="en-US" sz="1800" dirty="0"/>
                        <a:t>with outside stakeholders</a:t>
                      </a:r>
                    </a:p>
                    <a:p>
                      <a:pPr marL="285750" indent="-285750">
                        <a:buFont typeface="Arial"/>
                        <a:buChar char="•"/>
                      </a:pPr>
                      <a:r>
                        <a:rPr lang="en-US" sz="1800" dirty="0"/>
                        <a:t>Establish </a:t>
                      </a:r>
                      <a:r>
                        <a:rPr lang="en-US" sz="1800" b="1" dirty="0"/>
                        <a:t>reflective stakeholders</a:t>
                      </a:r>
                    </a:p>
                    <a:p>
                      <a:pPr marL="0" indent="0">
                        <a:buFont typeface="Arial"/>
                        <a:buNone/>
                      </a:pPr>
                      <a:endParaRPr lang="en-US" sz="1800" dirty="0"/>
                    </a:p>
                  </a:txBody>
                  <a:tcPr>
                    <a:gradFill flip="none" rotWithShape="1">
                      <a:gsLst>
                        <a:gs pos="0">
                          <a:schemeClr val="accent1">
                            <a:lumMod val="40000"/>
                            <a:lumOff val="60000"/>
                          </a:schemeClr>
                        </a:gs>
                        <a:gs pos="100000">
                          <a:srgbClr val="FFFFFF"/>
                        </a:gs>
                      </a:gsLst>
                      <a:lin ang="0" scaled="1"/>
                      <a:tileRect/>
                    </a:gradFill>
                  </a:tcPr>
                </a:tc>
                <a:tc>
                  <a:txBody>
                    <a:bodyPr/>
                    <a:lstStyle/>
                    <a:p>
                      <a:pPr marL="285750" indent="-285750">
                        <a:buFont typeface="Arial"/>
                        <a:buChar char="•"/>
                      </a:pPr>
                      <a:r>
                        <a:rPr lang="en-US" sz="1800" dirty="0"/>
                        <a:t>Demands clear </a:t>
                      </a:r>
                      <a:r>
                        <a:rPr lang="en-US" sz="1800" b="1" dirty="0"/>
                        <a:t>expectations and outcomes</a:t>
                      </a:r>
                    </a:p>
                    <a:p>
                      <a:pPr marL="285750" marR="0" indent="-285750" algn="l" defTabSz="914400" rtl="0" eaLnBrk="1" fontAlgn="auto" latinLnBrk="0" hangingPunct="1">
                        <a:lnSpc>
                          <a:spcPct val="100000"/>
                        </a:lnSpc>
                        <a:spcBef>
                          <a:spcPts val="0"/>
                        </a:spcBef>
                        <a:spcAft>
                          <a:spcPts val="0"/>
                        </a:spcAft>
                        <a:buClrTx/>
                        <a:buSzTx/>
                        <a:buFont typeface="Arial"/>
                        <a:buChar char="•"/>
                        <a:tabLst/>
                        <a:defRPr/>
                      </a:pPr>
                      <a:r>
                        <a:rPr lang="en-US" sz="1800" dirty="0"/>
                        <a:t>Demands </a:t>
                      </a:r>
                      <a:r>
                        <a:rPr lang="en-US" sz="1800" b="1" dirty="0"/>
                        <a:t>knowledge of students</a:t>
                      </a:r>
                    </a:p>
                    <a:p>
                      <a:pPr marL="285750" marR="0" indent="-285750" algn="l" defTabSz="914400" rtl="0" eaLnBrk="1" fontAlgn="auto" latinLnBrk="0" hangingPunct="1">
                        <a:lnSpc>
                          <a:spcPct val="100000"/>
                        </a:lnSpc>
                        <a:spcBef>
                          <a:spcPts val="0"/>
                        </a:spcBef>
                        <a:spcAft>
                          <a:spcPts val="0"/>
                        </a:spcAft>
                        <a:buClrTx/>
                        <a:buSzTx/>
                        <a:buFont typeface="Arial"/>
                        <a:buChar char="•"/>
                        <a:tabLst/>
                        <a:defRPr/>
                      </a:pPr>
                      <a:r>
                        <a:rPr lang="en-US" sz="1800" dirty="0"/>
                        <a:t>Demands </a:t>
                      </a:r>
                      <a:r>
                        <a:rPr lang="en-US" sz="1800" b="1" dirty="0"/>
                        <a:t>knowledge of content and</a:t>
                      </a:r>
                      <a:r>
                        <a:rPr lang="en-US" sz="1800" b="1" baseline="0" dirty="0"/>
                        <a:t> pedagogy</a:t>
                      </a:r>
                      <a:endParaRPr lang="en-US" sz="1800" b="1" dirty="0"/>
                    </a:p>
                    <a:p>
                      <a:pPr marL="285750" marR="0" indent="-285750" algn="l" defTabSz="914400" rtl="0" eaLnBrk="1" fontAlgn="auto" latinLnBrk="0" hangingPunct="1">
                        <a:lnSpc>
                          <a:spcPct val="100000"/>
                        </a:lnSpc>
                        <a:spcBef>
                          <a:spcPts val="0"/>
                        </a:spcBef>
                        <a:spcAft>
                          <a:spcPts val="0"/>
                        </a:spcAft>
                        <a:buClrTx/>
                        <a:buSzTx/>
                        <a:buFont typeface="Arial"/>
                        <a:buChar char="•"/>
                        <a:tabLst/>
                        <a:defRPr/>
                      </a:pPr>
                      <a:r>
                        <a:rPr lang="en-US" sz="1800" dirty="0"/>
                        <a:t>Embeds </a:t>
                      </a:r>
                      <a:r>
                        <a:rPr lang="en-US" sz="1800" b="1" dirty="0"/>
                        <a:t>assessment</a:t>
                      </a:r>
                      <a:r>
                        <a:rPr lang="en-US" sz="1800" dirty="0"/>
                        <a:t> opportunities with </a:t>
                      </a:r>
                      <a:r>
                        <a:rPr lang="en-US" sz="1800" b="1" dirty="0"/>
                        <a:t>data-driven and goal oriented </a:t>
                      </a:r>
                      <a:r>
                        <a:rPr lang="en-US" sz="1800" dirty="0"/>
                        <a:t>planning </a:t>
                      </a:r>
                    </a:p>
                    <a:p>
                      <a:pPr marL="285750" marR="0" indent="-285750" algn="l" defTabSz="914400" rtl="0" eaLnBrk="1" fontAlgn="auto" latinLnBrk="0" hangingPunct="1">
                        <a:lnSpc>
                          <a:spcPct val="100000"/>
                        </a:lnSpc>
                        <a:spcBef>
                          <a:spcPts val="0"/>
                        </a:spcBef>
                        <a:spcAft>
                          <a:spcPts val="0"/>
                        </a:spcAft>
                        <a:buClrTx/>
                        <a:buSzTx/>
                        <a:buFont typeface="Arial"/>
                        <a:buChar char="•"/>
                        <a:tabLst/>
                        <a:defRPr/>
                      </a:pPr>
                      <a:r>
                        <a:rPr lang="en-US" sz="1800" dirty="0"/>
                        <a:t>Creates opportunities for </a:t>
                      </a:r>
                      <a:r>
                        <a:rPr lang="en-US" sz="1800" b="1" dirty="0"/>
                        <a:t>intellectual engagement </a:t>
                      </a:r>
                      <a:r>
                        <a:rPr lang="en-US" sz="1800" dirty="0"/>
                        <a:t>and </a:t>
                      </a:r>
                      <a:r>
                        <a:rPr lang="en-US" sz="1800" b="1" dirty="0"/>
                        <a:t>critical thinking</a:t>
                      </a:r>
                      <a:r>
                        <a:rPr lang="en-US" sz="1800" dirty="0"/>
                        <a:t> by students, both collaboratively and independently</a:t>
                      </a:r>
                    </a:p>
                  </a:txBody>
                  <a:tcPr>
                    <a:gradFill flip="none" rotWithShape="1">
                      <a:gsLst>
                        <a:gs pos="0">
                          <a:schemeClr val="accent1">
                            <a:lumMod val="40000"/>
                            <a:lumOff val="60000"/>
                          </a:schemeClr>
                        </a:gs>
                        <a:gs pos="100000">
                          <a:srgbClr val="FFFFFF"/>
                        </a:gs>
                      </a:gsLst>
                      <a:lin ang="0" scaled="1"/>
                      <a:tileRect/>
                    </a:gradFill>
                  </a:tcPr>
                </a:tc>
                <a:extLst>
                  <a:ext uri="{0D108BD9-81ED-4DB2-BD59-A6C34878D82A}">
                    <a16:rowId xmlns:a16="http://schemas.microsoft.com/office/drawing/2014/main" val="10001"/>
                  </a:ext>
                </a:extLst>
              </a:tr>
            </a:tbl>
          </a:graphicData>
        </a:graphic>
      </p:graphicFrame>
      <p:sp>
        <p:nvSpPr>
          <p:cNvPr id="3" name="TextBox 2">
            <a:extLst>
              <a:ext uri="{FF2B5EF4-FFF2-40B4-BE49-F238E27FC236}">
                <a16:creationId xmlns:a16="http://schemas.microsoft.com/office/drawing/2014/main" id="{A72EC442-BBF8-47FF-B1A8-91B6752FB33E}"/>
              </a:ext>
            </a:extLst>
          </p:cNvPr>
          <p:cNvSpPr txBox="1"/>
          <p:nvPr/>
        </p:nvSpPr>
        <p:spPr>
          <a:xfrm>
            <a:off x="2338190" y="6564616"/>
            <a:ext cx="4907113" cy="261610"/>
          </a:xfrm>
          <a:prstGeom prst="rect">
            <a:avLst/>
          </a:prstGeom>
          <a:noFill/>
        </p:spPr>
        <p:txBody>
          <a:bodyPr wrap="none" rtlCol="0">
            <a:spAutoFit/>
          </a:bodyPr>
          <a:lstStyle/>
          <a:p>
            <a:r>
              <a:rPr lang="en-US" sz="1100" dirty="0">
                <a:solidFill>
                  <a:schemeClr val="bg1">
                    <a:lumMod val="50000"/>
                  </a:schemeClr>
                </a:solidFill>
              </a:rPr>
              <a:t>SHN PROPRIETARY, NOT FOR DISTRIBUTION WITHOUT PERMISSION</a:t>
            </a:r>
          </a:p>
        </p:txBody>
      </p:sp>
      <p:sp>
        <p:nvSpPr>
          <p:cNvPr id="2" name="TextBox 1">
            <a:extLst>
              <a:ext uri="{FF2B5EF4-FFF2-40B4-BE49-F238E27FC236}">
                <a16:creationId xmlns:a16="http://schemas.microsoft.com/office/drawing/2014/main" id="{8312E373-0CD7-48EC-9299-F359BFCEC965}"/>
              </a:ext>
            </a:extLst>
          </p:cNvPr>
          <p:cNvSpPr txBox="1"/>
          <p:nvPr/>
        </p:nvSpPr>
        <p:spPr>
          <a:xfrm>
            <a:off x="0" y="6195284"/>
            <a:ext cx="9143999" cy="400110"/>
          </a:xfrm>
          <a:prstGeom prst="rect">
            <a:avLst/>
          </a:prstGeom>
          <a:solidFill>
            <a:schemeClr val="accent1"/>
          </a:solidFill>
          <a:ln>
            <a:solidFill>
              <a:schemeClr val="accent1"/>
            </a:solidFill>
          </a:ln>
        </p:spPr>
        <p:txBody>
          <a:bodyPr wrap="square" rtlCol="0">
            <a:spAutoFit/>
          </a:bodyPr>
          <a:lstStyle/>
          <a:p>
            <a:pPr algn="ctr"/>
            <a:r>
              <a:rPr lang="en-US" sz="2000" b="1" dirty="0">
                <a:solidFill>
                  <a:schemeClr val="bg1"/>
                </a:solidFill>
              </a:rPr>
              <a:t>This Does Not Change With Remote Learning</a:t>
            </a:r>
          </a:p>
        </p:txBody>
      </p:sp>
      <p:sp>
        <p:nvSpPr>
          <p:cNvPr id="5" name="TextBox 4">
            <a:extLst>
              <a:ext uri="{FF2B5EF4-FFF2-40B4-BE49-F238E27FC236}">
                <a16:creationId xmlns:a16="http://schemas.microsoft.com/office/drawing/2014/main" id="{574403A5-67ED-494D-8AD5-9FBFF2E1E276}"/>
              </a:ext>
            </a:extLst>
          </p:cNvPr>
          <p:cNvSpPr txBox="1"/>
          <p:nvPr/>
        </p:nvSpPr>
        <p:spPr>
          <a:xfrm>
            <a:off x="8569778" y="0"/>
            <a:ext cx="699407" cy="369332"/>
          </a:xfrm>
          <a:prstGeom prst="rect">
            <a:avLst/>
          </a:prstGeom>
          <a:noFill/>
        </p:spPr>
        <p:txBody>
          <a:bodyPr wrap="square">
            <a:spAutoFit/>
          </a:bodyPr>
          <a:lstStyle/>
          <a:p>
            <a:r>
              <a:rPr lang="en-US" dirty="0"/>
              <a:t>8</a:t>
            </a:r>
          </a:p>
        </p:txBody>
      </p:sp>
    </p:spTree>
    <p:extLst>
      <p:ext uri="{BB962C8B-B14F-4D97-AF65-F5344CB8AC3E}">
        <p14:creationId xmlns:p14="http://schemas.microsoft.com/office/powerpoint/2010/main" val="8623946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 short, we need</a:t>
            </a:r>
            <a:r>
              <a:rPr lang="mr-IN" dirty="0"/>
              <a:t>…</a:t>
            </a:r>
            <a:endParaRPr lang="en-US" dirty="0"/>
          </a:p>
        </p:txBody>
      </p:sp>
      <p:graphicFrame>
        <p:nvGraphicFramePr>
          <p:cNvPr id="4" name="Diagram 3"/>
          <p:cNvGraphicFramePr/>
          <p:nvPr>
            <p:extLst>
              <p:ext uri="{D42A27DB-BD31-4B8C-83A1-F6EECF244321}">
                <p14:modId xmlns:p14="http://schemas.microsoft.com/office/powerpoint/2010/main" val="927718005"/>
              </p:ext>
            </p:extLst>
          </p:nvPr>
        </p:nvGraphicFramePr>
        <p:xfrm>
          <a:off x="-1339810" y="1413710"/>
          <a:ext cx="7863882" cy="530432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p:cNvSpPr txBox="1"/>
          <p:nvPr/>
        </p:nvSpPr>
        <p:spPr>
          <a:xfrm>
            <a:off x="4572000" y="3056456"/>
            <a:ext cx="4319208" cy="1569660"/>
          </a:xfrm>
          <a:prstGeom prst="rect">
            <a:avLst/>
          </a:prstGeom>
          <a:noFill/>
        </p:spPr>
        <p:txBody>
          <a:bodyPr wrap="square" rtlCol="0">
            <a:spAutoFit/>
          </a:bodyPr>
          <a:lstStyle/>
          <a:p>
            <a:pPr algn="ctr"/>
            <a:r>
              <a:rPr lang="en-US" sz="2400" i="1" dirty="0"/>
              <a:t>To support school leaders in building and maintaining a successful school for their students</a:t>
            </a:r>
          </a:p>
        </p:txBody>
      </p:sp>
      <p:sp>
        <p:nvSpPr>
          <p:cNvPr id="6" name="Title 1"/>
          <p:cNvSpPr txBox="1">
            <a:spLocks/>
          </p:cNvSpPr>
          <p:nvPr/>
        </p:nvSpPr>
        <p:spPr>
          <a:xfrm>
            <a:off x="4313548" y="1831657"/>
            <a:ext cx="4794892" cy="990600"/>
          </a:xfrm>
          <a:prstGeom prst="rect">
            <a:avLst/>
          </a:prstGeom>
        </p:spPr>
        <p:txBody>
          <a:bodyPr vert="horz" lIns="91440" tIns="45720" rIns="91440" bIns="45720" rtlCol="0" anchor="ctr">
            <a:normAutofit fontScale="85000" lnSpcReduction="20000"/>
          </a:bodyPr>
          <a:lstStyle>
            <a:lvl1pPr algn="l" defTabSz="914400" rtl="0" eaLnBrk="1" latinLnBrk="0" hangingPunct="1">
              <a:spcBef>
                <a:spcPct val="0"/>
              </a:spcBef>
              <a:buNone/>
              <a:defRPr sz="4000" kern="1200" spc="-100" baseline="0">
                <a:solidFill>
                  <a:schemeClr val="tx2"/>
                </a:solidFill>
                <a:latin typeface="+mj-lt"/>
                <a:ea typeface="+mj-ea"/>
                <a:cs typeface="+mj-cs"/>
              </a:defRPr>
            </a:lvl1pPr>
          </a:lstStyle>
          <a:p>
            <a:pPr algn="ctr"/>
            <a:r>
              <a:rPr lang="en-US" dirty="0"/>
              <a:t>We will achieve our GOAL</a:t>
            </a:r>
            <a:r>
              <a:rPr lang="mr-IN" dirty="0"/>
              <a:t>…</a:t>
            </a:r>
            <a:endParaRPr lang="en-US" dirty="0"/>
          </a:p>
        </p:txBody>
      </p:sp>
      <p:sp>
        <p:nvSpPr>
          <p:cNvPr id="7" name="TextBox 6">
            <a:extLst>
              <a:ext uri="{FF2B5EF4-FFF2-40B4-BE49-F238E27FC236}">
                <a16:creationId xmlns:a16="http://schemas.microsoft.com/office/drawing/2014/main" id="{D5846D81-CFB7-47BB-AE58-D26D8E92B0C6}"/>
              </a:ext>
            </a:extLst>
          </p:cNvPr>
          <p:cNvSpPr txBox="1"/>
          <p:nvPr/>
        </p:nvSpPr>
        <p:spPr>
          <a:xfrm>
            <a:off x="2338190" y="6564616"/>
            <a:ext cx="4907113" cy="261610"/>
          </a:xfrm>
          <a:prstGeom prst="rect">
            <a:avLst/>
          </a:prstGeom>
          <a:noFill/>
        </p:spPr>
        <p:txBody>
          <a:bodyPr wrap="none" rtlCol="0">
            <a:spAutoFit/>
          </a:bodyPr>
          <a:lstStyle/>
          <a:p>
            <a:r>
              <a:rPr lang="en-US" sz="1100" dirty="0">
                <a:solidFill>
                  <a:schemeClr val="bg1">
                    <a:lumMod val="50000"/>
                  </a:schemeClr>
                </a:solidFill>
              </a:rPr>
              <a:t>SHN PROPRIETARY, NOT FOR DISTRIBUTION WITHOUT PERMISSION</a:t>
            </a:r>
          </a:p>
        </p:txBody>
      </p:sp>
      <p:sp>
        <p:nvSpPr>
          <p:cNvPr id="8" name="TextBox 7">
            <a:extLst>
              <a:ext uri="{FF2B5EF4-FFF2-40B4-BE49-F238E27FC236}">
                <a16:creationId xmlns:a16="http://schemas.microsoft.com/office/drawing/2014/main" id="{90D74C0E-8AB1-486C-8511-013EABF6D0D2}"/>
              </a:ext>
            </a:extLst>
          </p:cNvPr>
          <p:cNvSpPr txBox="1"/>
          <p:nvPr/>
        </p:nvSpPr>
        <p:spPr>
          <a:xfrm>
            <a:off x="8569778" y="0"/>
            <a:ext cx="699407" cy="369332"/>
          </a:xfrm>
          <a:prstGeom prst="rect">
            <a:avLst/>
          </a:prstGeom>
          <a:noFill/>
        </p:spPr>
        <p:txBody>
          <a:bodyPr wrap="square">
            <a:spAutoFit/>
          </a:bodyPr>
          <a:lstStyle/>
          <a:p>
            <a:r>
              <a:rPr lang="en-US" dirty="0"/>
              <a:t>9</a:t>
            </a:r>
          </a:p>
        </p:txBody>
      </p:sp>
    </p:spTree>
    <p:extLst>
      <p:ext uri="{BB962C8B-B14F-4D97-AF65-F5344CB8AC3E}">
        <p14:creationId xmlns:p14="http://schemas.microsoft.com/office/powerpoint/2010/main" val="6937329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D3539AF-E882-094B-A9CD-D448B00A8AB8}"/>
              </a:ext>
            </a:extLst>
          </p:cNvPr>
          <p:cNvSpPr txBox="1">
            <a:spLocks noGrp="1"/>
          </p:cNvSpPr>
          <p:nvPr>
            <p:ph type="title"/>
          </p:nvPr>
        </p:nvSpPr>
        <p:spPr>
          <a:xfrm>
            <a:off x="546403" y="560928"/>
            <a:ext cx="7886700" cy="701731"/>
          </a:xfrm>
          <a:prstGeom prst="rect">
            <a:avLst/>
          </a:prstGeom>
          <a:noFill/>
        </p:spPr>
        <p:txBody>
          <a:bodyPr wrap="square" rtlCol="0">
            <a:spAutoFit/>
          </a:bodyPr>
          <a:lstStyle/>
          <a:p>
            <a:pPr algn="ctr"/>
            <a:r>
              <a:rPr lang="en-US" sz="4400" b="1" dirty="0">
                <a:latin typeface="Times New Roman" panose="02020603050405020304" pitchFamily="18" charset="0"/>
                <a:cs typeface="Times New Roman" panose="02020603050405020304" pitchFamily="18" charset="0"/>
              </a:rPr>
              <a:t>Let’s Discuss the Three Pillars</a:t>
            </a:r>
          </a:p>
        </p:txBody>
      </p:sp>
      <p:sp>
        <p:nvSpPr>
          <p:cNvPr id="6" name="Content Placeholder 5">
            <a:extLst>
              <a:ext uri="{FF2B5EF4-FFF2-40B4-BE49-F238E27FC236}">
                <a16:creationId xmlns:a16="http://schemas.microsoft.com/office/drawing/2014/main" id="{E06D670D-DDF4-4040-9749-B7D8A3731F59}"/>
              </a:ext>
            </a:extLst>
          </p:cNvPr>
          <p:cNvSpPr>
            <a:spLocks noGrp="1"/>
          </p:cNvSpPr>
          <p:nvPr>
            <p:ph idx="1"/>
          </p:nvPr>
        </p:nvSpPr>
        <p:spPr>
          <a:xfrm>
            <a:off x="739926" y="1559529"/>
            <a:ext cx="7886700" cy="4791055"/>
          </a:xfrm>
          <a:prstGeom prst="rect">
            <a:avLst/>
          </a:prstGeom>
        </p:spPr>
        <p:txBody>
          <a:bodyPr wrap="square">
            <a:spAutoFit/>
          </a:bodyPr>
          <a:lstStyle/>
          <a:p>
            <a:r>
              <a:rPr lang="en-US" sz="2800" b="1" dirty="0">
                <a:latin typeface="Times New Roman" panose="02020603050405020304" pitchFamily="18" charset="0"/>
                <a:cs typeface="Times New Roman" panose="02020603050405020304" pitchFamily="18" charset="0"/>
              </a:rPr>
              <a:t>Effective Leadership</a:t>
            </a:r>
          </a:p>
          <a:p>
            <a:r>
              <a:rPr lang="en-US" sz="2800" b="1" dirty="0">
                <a:latin typeface="Times New Roman" panose="02020603050405020304" pitchFamily="18" charset="0"/>
                <a:cs typeface="Times New Roman" panose="02020603050405020304" pitchFamily="18" charset="0"/>
              </a:rPr>
              <a:t>Collaborative Teachers</a:t>
            </a:r>
          </a:p>
          <a:p>
            <a:r>
              <a:rPr lang="en-US" sz="2800" b="1" dirty="0">
                <a:latin typeface="Times New Roman" panose="02020603050405020304" pitchFamily="18" charset="0"/>
                <a:cs typeface="Times New Roman" panose="02020603050405020304" pitchFamily="18" charset="0"/>
              </a:rPr>
              <a:t>Rigorous Instruction</a:t>
            </a:r>
          </a:p>
          <a:p>
            <a:pPr marL="0" indent="0">
              <a:buNone/>
            </a:pPr>
            <a:endParaRPr lang="en-US" sz="2800" b="1" dirty="0">
              <a:latin typeface="Times New Roman" panose="02020603050405020304" pitchFamily="18" charset="0"/>
              <a:cs typeface="Times New Roman" panose="02020603050405020304" pitchFamily="18" charset="0"/>
            </a:endParaRPr>
          </a:p>
          <a:p>
            <a:r>
              <a:rPr lang="en-US" sz="2800" b="1" dirty="0">
                <a:latin typeface="Times New Roman" panose="02020603050405020304" pitchFamily="18" charset="0"/>
                <a:cs typeface="Times New Roman" panose="02020603050405020304" pitchFamily="18" charset="0"/>
              </a:rPr>
              <a:t>What resonated about Effective Leadership?</a:t>
            </a:r>
          </a:p>
          <a:p>
            <a:r>
              <a:rPr lang="en-US" sz="2800" b="1" dirty="0">
                <a:latin typeface="Times New Roman" panose="02020603050405020304" pitchFamily="18" charset="0"/>
                <a:cs typeface="Times New Roman" panose="02020603050405020304" pitchFamily="18" charset="0"/>
              </a:rPr>
              <a:t>Why is it important to have Collaborative Teachers?</a:t>
            </a:r>
          </a:p>
          <a:p>
            <a:r>
              <a:rPr lang="en-US" sz="2800" b="1" dirty="0">
                <a:latin typeface="Times New Roman" panose="02020603050405020304" pitchFamily="18" charset="0"/>
                <a:cs typeface="Times New Roman" panose="02020603050405020304" pitchFamily="18" charset="0"/>
              </a:rPr>
              <a:t>What does Rigorous Instruction mean to you? </a:t>
            </a:r>
          </a:p>
          <a:p>
            <a:r>
              <a:rPr lang="en-US" sz="2800" b="1" dirty="0">
                <a:latin typeface="Times New Roman" panose="02020603050405020304" pitchFamily="18" charset="0"/>
                <a:cs typeface="Times New Roman" panose="02020603050405020304" pitchFamily="18" charset="0"/>
              </a:rPr>
              <a:t>Has any of this changed with Remote Learning?</a:t>
            </a:r>
          </a:p>
          <a:p>
            <a:pPr marL="0" indent="0">
              <a:buNone/>
            </a:pPr>
            <a:endParaRPr lang="en-US" b="1" dirty="0">
              <a:latin typeface="Times New Roman" panose="02020603050405020304" pitchFamily="18"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052F9109-EB26-BD40-A72A-F601C967ADB7}"/>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10</a:t>
            </a:fld>
            <a:endParaRPr lang="en-US"/>
          </a:p>
        </p:txBody>
      </p:sp>
    </p:spTree>
    <p:extLst>
      <p:ext uri="{BB962C8B-B14F-4D97-AF65-F5344CB8AC3E}">
        <p14:creationId xmlns:p14="http://schemas.microsoft.com/office/powerpoint/2010/main" val="19061572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idx="4294967295"/>
          </p:nvPr>
        </p:nvSpPr>
        <p:spPr>
          <a:xfrm>
            <a:off x="580073" y="151765"/>
            <a:ext cx="7772400" cy="2200275"/>
          </a:xfrm>
        </p:spPr>
        <p:txBody>
          <a:bodyPr/>
          <a:lstStyle/>
          <a:p>
            <a:r>
              <a:rPr lang="en-US" dirty="0"/>
              <a:t>Effective Leadership</a:t>
            </a:r>
          </a:p>
        </p:txBody>
      </p:sp>
      <p:sp>
        <p:nvSpPr>
          <p:cNvPr id="5" name="Text Placeholder 4"/>
          <p:cNvSpPr>
            <a:spLocks noGrp="1"/>
          </p:cNvSpPr>
          <p:nvPr>
            <p:ph type="body" idx="1"/>
          </p:nvPr>
        </p:nvSpPr>
        <p:spPr>
          <a:xfrm>
            <a:off x="722313" y="3126677"/>
            <a:ext cx="7772400" cy="1500187"/>
          </a:xfrm>
        </p:spPr>
        <p:txBody>
          <a:bodyPr>
            <a:normAutofit fontScale="92500" lnSpcReduction="10000"/>
          </a:bodyPr>
          <a:lstStyle/>
          <a:p>
            <a:r>
              <a:rPr lang="en-US" sz="2800" dirty="0"/>
              <a:t>“</a:t>
            </a:r>
            <a:r>
              <a:rPr lang="en-US" i="1" dirty="0"/>
              <a:t>To lead requires those who willingly follow. It requires those who believe in something bigger than a single issue. To inspire starts with the clarity of WHY”</a:t>
            </a:r>
          </a:p>
          <a:p>
            <a:pPr algn="r"/>
            <a:r>
              <a:rPr lang="en-US" sz="2800" dirty="0"/>
              <a:t>-</a:t>
            </a:r>
            <a:r>
              <a:rPr lang="en-US" dirty="0"/>
              <a:t>Simon </a:t>
            </a:r>
            <a:r>
              <a:rPr lang="en-US" dirty="0" err="1"/>
              <a:t>Sinek</a:t>
            </a:r>
            <a:endParaRPr lang="en-US" dirty="0"/>
          </a:p>
        </p:txBody>
      </p:sp>
      <p:sp>
        <p:nvSpPr>
          <p:cNvPr id="6" name="TextBox 5">
            <a:extLst>
              <a:ext uri="{FF2B5EF4-FFF2-40B4-BE49-F238E27FC236}">
                <a16:creationId xmlns:a16="http://schemas.microsoft.com/office/drawing/2014/main" id="{5E68AF58-B7A7-4623-8499-619FDC20193E}"/>
              </a:ext>
            </a:extLst>
          </p:cNvPr>
          <p:cNvSpPr txBox="1"/>
          <p:nvPr/>
        </p:nvSpPr>
        <p:spPr>
          <a:xfrm>
            <a:off x="2338190" y="6564616"/>
            <a:ext cx="4907113" cy="261610"/>
          </a:xfrm>
          <a:prstGeom prst="rect">
            <a:avLst/>
          </a:prstGeom>
          <a:noFill/>
        </p:spPr>
        <p:txBody>
          <a:bodyPr wrap="none" rtlCol="0">
            <a:spAutoFit/>
          </a:bodyPr>
          <a:lstStyle/>
          <a:p>
            <a:r>
              <a:rPr lang="en-US" sz="1100" dirty="0"/>
              <a:t>SHN PROPRIETARY, NOT FOR DISTRIBUTION WITHOUT PERMISSION</a:t>
            </a:r>
          </a:p>
        </p:txBody>
      </p:sp>
    </p:spTree>
    <p:extLst>
      <p:ext uri="{BB962C8B-B14F-4D97-AF65-F5344CB8AC3E}">
        <p14:creationId xmlns:p14="http://schemas.microsoft.com/office/powerpoint/2010/main" val="23265022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Remember the Administration?</a:t>
            </a:r>
            <a:br>
              <a:rPr lang="en-US" dirty="0"/>
            </a:br>
            <a:endParaRPr lang="en-US" dirty="0"/>
          </a:p>
        </p:txBody>
      </p:sp>
      <p:sp>
        <p:nvSpPr>
          <p:cNvPr id="3" name="Content Placeholder 2"/>
          <p:cNvSpPr>
            <a:spLocks noGrp="1"/>
          </p:cNvSpPr>
          <p:nvPr>
            <p:ph idx="1"/>
          </p:nvPr>
        </p:nvSpPr>
        <p:spPr>
          <a:xfrm>
            <a:off x="382249" y="1524000"/>
            <a:ext cx="8229600" cy="4876800"/>
          </a:xfrm>
        </p:spPr>
        <p:txBody>
          <a:bodyPr>
            <a:normAutofit/>
          </a:bodyPr>
          <a:lstStyle/>
          <a:p>
            <a:r>
              <a:rPr lang="en-US" dirty="0">
                <a:solidFill>
                  <a:schemeClr val="tx2"/>
                </a:solidFill>
              </a:rPr>
              <a:t>All administrators are not created equal – varying levels of knowledge, experience, and expertise. </a:t>
            </a:r>
          </a:p>
          <a:p>
            <a:endParaRPr lang="en-US" dirty="0">
              <a:solidFill>
                <a:schemeClr val="tx2"/>
              </a:solidFill>
            </a:endParaRPr>
          </a:p>
          <a:p>
            <a:r>
              <a:rPr lang="en-US" dirty="0">
                <a:solidFill>
                  <a:schemeClr val="tx2"/>
                </a:solidFill>
              </a:rPr>
              <a:t>Administrators observe teaching practices, provide feedback, coordinate professional development, and, like it or not, evaluate teaching.  If teachers do not respect their supervisors, they will likely not respect their feedback. </a:t>
            </a:r>
          </a:p>
          <a:p>
            <a:endParaRPr lang="en-US" dirty="0">
              <a:solidFill>
                <a:schemeClr val="tx2"/>
              </a:solidFill>
            </a:endParaRPr>
          </a:p>
          <a:p>
            <a:r>
              <a:rPr lang="en-US" dirty="0">
                <a:solidFill>
                  <a:schemeClr val="tx2"/>
                </a:solidFill>
              </a:rPr>
              <a:t>Need to build mutual respect and solid professional relationships between teachers and administrators.</a:t>
            </a:r>
          </a:p>
        </p:txBody>
      </p:sp>
      <p:pic>
        <p:nvPicPr>
          <p:cNvPr id="4" name="Picture 3">
            <a:extLst>
              <a:ext uri="{FF2B5EF4-FFF2-40B4-BE49-F238E27FC236}">
                <a16:creationId xmlns:a16="http://schemas.microsoft.com/office/drawing/2014/main" id="{E24DBC5E-8275-4941-917A-5E9934991554}"/>
              </a:ext>
            </a:extLst>
          </p:cNvPr>
          <p:cNvPicPr>
            <a:picLocks noChangeAspect="1"/>
          </p:cNvPicPr>
          <p:nvPr/>
        </p:nvPicPr>
        <p:blipFill>
          <a:blip r:embed="rId3"/>
          <a:stretch>
            <a:fillRect/>
          </a:stretch>
        </p:blipFill>
        <p:spPr>
          <a:xfrm>
            <a:off x="7964374" y="6400800"/>
            <a:ext cx="1140051" cy="390178"/>
          </a:xfrm>
          <a:prstGeom prst="rect">
            <a:avLst/>
          </a:prstGeom>
        </p:spPr>
      </p:pic>
      <p:sp>
        <p:nvSpPr>
          <p:cNvPr id="5" name="TextBox 4">
            <a:extLst>
              <a:ext uri="{FF2B5EF4-FFF2-40B4-BE49-F238E27FC236}">
                <a16:creationId xmlns:a16="http://schemas.microsoft.com/office/drawing/2014/main" id="{F6939989-EF6F-41EB-BDBD-BB183D6978CC}"/>
              </a:ext>
            </a:extLst>
          </p:cNvPr>
          <p:cNvSpPr txBox="1"/>
          <p:nvPr/>
        </p:nvSpPr>
        <p:spPr>
          <a:xfrm>
            <a:off x="8569778" y="0"/>
            <a:ext cx="699407" cy="369332"/>
          </a:xfrm>
          <a:prstGeom prst="rect">
            <a:avLst/>
          </a:prstGeom>
          <a:noFill/>
        </p:spPr>
        <p:txBody>
          <a:bodyPr wrap="square">
            <a:spAutoFit/>
          </a:bodyPr>
          <a:lstStyle/>
          <a:p>
            <a:r>
              <a:rPr lang="en-US" dirty="0"/>
              <a:t>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When “School Happens”</a:t>
            </a:r>
            <a:br>
              <a:rPr lang="en-US" dirty="0"/>
            </a:br>
            <a:endParaRPr lang="en-US" dirty="0"/>
          </a:p>
        </p:txBody>
      </p:sp>
      <p:sp>
        <p:nvSpPr>
          <p:cNvPr id="3" name="Content Placeholder 2"/>
          <p:cNvSpPr>
            <a:spLocks noGrp="1"/>
          </p:cNvSpPr>
          <p:nvPr>
            <p:ph idx="1"/>
          </p:nvPr>
        </p:nvSpPr>
        <p:spPr>
          <a:xfrm>
            <a:off x="457200" y="1183512"/>
            <a:ext cx="8229600" cy="4876800"/>
          </a:xfrm>
        </p:spPr>
        <p:txBody>
          <a:bodyPr>
            <a:normAutofit/>
          </a:bodyPr>
          <a:lstStyle/>
          <a:p>
            <a:r>
              <a:rPr lang="en-US" dirty="0">
                <a:solidFill>
                  <a:schemeClr val="tx2"/>
                </a:solidFill>
              </a:rPr>
              <a:t>Building great schools requires paying attention to all school staff members.  More and more, schools are being required to do more with less. </a:t>
            </a:r>
          </a:p>
          <a:p>
            <a:endParaRPr lang="en-US" sz="1000" dirty="0">
              <a:solidFill>
                <a:schemeClr val="tx2"/>
              </a:solidFill>
            </a:endParaRPr>
          </a:p>
          <a:p>
            <a:r>
              <a:rPr lang="en-US" dirty="0">
                <a:solidFill>
                  <a:schemeClr val="tx2"/>
                </a:solidFill>
              </a:rPr>
              <a:t>If we want everyone to give more and do more, we must ask ourselves, “What else would help them to perform their best every day? How can we better bridge the work/life balance for school staff members that will encourage their best work, avoid burnout and job dissatisfaction, and meet their needs?”  </a:t>
            </a:r>
          </a:p>
          <a:p>
            <a:endParaRPr lang="en-US" sz="1200" dirty="0">
              <a:solidFill>
                <a:schemeClr val="tx2"/>
              </a:solidFill>
            </a:endParaRPr>
          </a:p>
          <a:p>
            <a:r>
              <a:rPr lang="en-US" dirty="0">
                <a:solidFill>
                  <a:schemeClr val="tx2"/>
                </a:solidFill>
              </a:rPr>
              <a:t>School leaders must reach out to their staff and discover what else they truly need to be great. </a:t>
            </a:r>
          </a:p>
          <a:p>
            <a:endParaRPr lang="en-US" dirty="0"/>
          </a:p>
        </p:txBody>
      </p:sp>
      <p:pic>
        <p:nvPicPr>
          <p:cNvPr id="4" name="Picture 3">
            <a:extLst>
              <a:ext uri="{FF2B5EF4-FFF2-40B4-BE49-F238E27FC236}">
                <a16:creationId xmlns:a16="http://schemas.microsoft.com/office/drawing/2014/main" id="{C038B698-A714-4209-87CA-3044F6BC245D}"/>
              </a:ext>
            </a:extLst>
          </p:cNvPr>
          <p:cNvPicPr>
            <a:picLocks noChangeAspect="1"/>
          </p:cNvPicPr>
          <p:nvPr/>
        </p:nvPicPr>
        <p:blipFill>
          <a:blip r:embed="rId3"/>
          <a:stretch>
            <a:fillRect/>
          </a:stretch>
        </p:blipFill>
        <p:spPr>
          <a:xfrm>
            <a:off x="7964374" y="6400800"/>
            <a:ext cx="1140051" cy="390178"/>
          </a:xfrm>
          <a:prstGeom prst="rect">
            <a:avLst/>
          </a:prstGeom>
        </p:spPr>
      </p:pic>
      <p:sp>
        <p:nvSpPr>
          <p:cNvPr id="5" name="TextBox 4">
            <a:extLst>
              <a:ext uri="{FF2B5EF4-FFF2-40B4-BE49-F238E27FC236}">
                <a16:creationId xmlns:a16="http://schemas.microsoft.com/office/drawing/2014/main" id="{2011D265-6578-4DA5-8D91-DCB1BB2A4C89}"/>
              </a:ext>
            </a:extLst>
          </p:cNvPr>
          <p:cNvSpPr txBox="1"/>
          <p:nvPr/>
        </p:nvSpPr>
        <p:spPr>
          <a:xfrm>
            <a:off x="2830654" y="6216134"/>
            <a:ext cx="3519105" cy="369332"/>
          </a:xfrm>
          <a:prstGeom prst="rect">
            <a:avLst/>
          </a:prstGeom>
          <a:noFill/>
          <a:ln>
            <a:solidFill>
              <a:srgbClr val="002060"/>
            </a:solidFill>
          </a:ln>
        </p:spPr>
        <p:txBody>
          <a:bodyPr wrap="none" rtlCol="0">
            <a:spAutoFit/>
          </a:bodyPr>
          <a:lstStyle/>
          <a:p>
            <a:r>
              <a:rPr lang="en-US" dirty="0">
                <a:solidFill>
                  <a:schemeClr val="accent1">
                    <a:lumMod val="75000"/>
                  </a:schemeClr>
                </a:solidFill>
                <a:latin typeface="Calibri" panose="020F0502020204030204" pitchFamily="34" charset="0"/>
                <a:cs typeface="Calibri" panose="020F0502020204030204" pitchFamily="34" charset="0"/>
              </a:rPr>
              <a:t>Write in the chat box your thoughts</a:t>
            </a:r>
          </a:p>
        </p:txBody>
      </p:sp>
      <p:sp>
        <p:nvSpPr>
          <p:cNvPr id="6" name="TextBox 5">
            <a:extLst>
              <a:ext uri="{FF2B5EF4-FFF2-40B4-BE49-F238E27FC236}">
                <a16:creationId xmlns:a16="http://schemas.microsoft.com/office/drawing/2014/main" id="{6015E81E-5AED-4EB8-ACAA-88414EAE1011}"/>
              </a:ext>
            </a:extLst>
          </p:cNvPr>
          <p:cNvSpPr txBox="1"/>
          <p:nvPr/>
        </p:nvSpPr>
        <p:spPr>
          <a:xfrm>
            <a:off x="8569778" y="0"/>
            <a:ext cx="699407" cy="369332"/>
          </a:xfrm>
          <a:prstGeom prst="rect">
            <a:avLst/>
          </a:prstGeom>
          <a:noFill/>
        </p:spPr>
        <p:txBody>
          <a:bodyPr wrap="square">
            <a:spAutoFit/>
          </a:bodyPr>
          <a:lstStyle/>
          <a:p>
            <a:r>
              <a:rPr lang="en-US" dirty="0"/>
              <a:t>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83799" y="3315185"/>
            <a:ext cx="3993548" cy="2893133"/>
          </a:xfrm>
          <a:prstGeom prst="rect">
            <a:avLst/>
          </a:prstGeom>
        </p:spPr>
      </p:pic>
      <p:sp>
        <p:nvSpPr>
          <p:cNvPr id="2" name="Title 1"/>
          <p:cNvSpPr>
            <a:spLocks noGrp="1"/>
          </p:cNvSpPr>
          <p:nvPr>
            <p:ph type="title"/>
          </p:nvPr>
        </p:nvSpPr>
        <p:spPr>
          <a:xfrm>
            <a:off x="183799" y="748982"/>
            <a:ext cx="8229600" cy="990600"/>
          </a:xfrm>
        </p:spPr>
        <p:txBody>
          <a:bodyPr>
            <a:noAutofit/>
          </a:bodyPr>
          <a:lstStyle/>
          <a:p>
            <a:pPr marL="182880" lvl="0" indent="-182880">
              <a:spcBef>
                <a:spcPct val="20000"/>
              </a:spcBef>
            </a:pPr>
            <a:r>
              <a:rPr lang="en-US" sz="3600" dirty="0"/>
              <a:t>What Do We Believe and Why?</a:t>
            </a:r>
            <a:br>
              <a:rPr lang="en-US" sz="3600" dirty="0"/>
            </a:br>
            <a:br>
              <a:rPr lang="en-US" sz="3600" dirty="0"/>
            </a:br>
            <a:endParaRPr lang="en-US" sz="3600" dirty="0"/>
          </a:p>
        </p:txBody>
      </p:sp>
      <p:sp>
        <p:nvSpPr>
          <p:cNvPr id="3" name="Content Placeholder 2"/>
          <p:cNvSpPr>
            <a:spLocks noGrp="1"/>
          </p:cNvSpPr>
          <p:nvPr>
            <p:ph idx="4294967295"/>
          </p:nvPr>
        </p:nvSpPr>
        <p:spPr>
          <a:xfrm>
            <a:off x="122839" y="1154579"/>
            <a:ext cx="7746081" cy="4321212"/>
          </a:xfrm>
        </p:spPr>
        <p:txBody>
          <a:bodyPr>
            <a:normAutofit/>
          </a:bodyPr>
          <a:lstStyle/>
          <a:p>
            <a:r>
              <a:rPr lang="en-US" sz="2700" dirty="0">
                <a:solidFill>
                  <a:schemeClr val="tx2"/>
                </a:solidFill>
              </a:rPr>
              <a:t>Establish the purpose of the school’s work</a:t>
            </a:r>
          </a:p>
          <a:p>
            <a:pPr lvl="1"/>
            <a:r>
              <a:rPr lang="en-US" sz="1800" i="1" dirty="0">
                <a:solidFill>
                  <a:schemeClr val="tx2"/>
                </a:solidFill>
              </a:rPr>
              <a:t>Why are we doing this work?</a:t>
            </a:r>
          </a:p>
          <a:p>
            <a:pPr lvl="1"/>
            <a:endParaRPr lang="en-US" sz="1800" i="1" dirty="0">
              <a:solidFill>
                <a:schemeClr val="tx2"/>
              </a:solidFill>
            </a:endParaRPr>
          </a:p>
          <a:p>
            <a:r>
              <a:rPr lang="en-US" sz="2700" dirty="0">
                <a:solidFill>
                  <a:schemeClr val="tx2"/>
                </a:solidFill>
              </a:rPr>
              <a:t>Define success for your school</a:t>
            </a:r>
          </a:p>
          <a:p>
            <a:pPr lvl="1"/>
            <a:r>
              <a:rPr lang="en-US" sz="1800" i="1" dirty="0">
                <a:solidFill>
                  <a:schemeClr val="tx2"/>
                </a:solidFill>
              </a:rPr>
              <a:t>What does success look and sound like to you?</a:t>
            </a:r>
          </a:p>
        </p:txBody>
      </p:sp>
      <p:sp>
        <p:nvSpPr>
          <p:cNvPr id="5" name="TextBox 4"/>
          <p:cNvSpPr txBox="1"/>
          <p:nvPr/>
        </p:nvSpPr>
        <p:spPr>
          <a:xfrm>
            <a:off x="4135546" y="3600385"/>
            <a:ext cx="5008454" cy="2031325"/>
          </a:xfrm>
          <a:prstGeom prst="rect">
            <a:avLst/>
          </a:prstGeom>
          <a:noFill/>
        </p:spPr>
        <p:txBody>
          <a:bodyPr wrap="square" rtlCol="0">
            <a:spAutoFit/>
          </a:bodyPr>
          <a:lstStyle/>
          <a:p>
            <a:pPr marL="274320" indent="-274320">
              <a:buClr>
                <a:schemeClr val="accent1"/>
              </a:buClr>
              <a:buFont typeface="Arial" panose="020B0604020202020204" pitchFamily="34" charset="0"/>
              <a:buChar char="•"/>
            </a:pPr>
            <a:r>
              <a:rPr lang="en-US" sz="2700" dirty="0">
                <a:solidFill>
                  <a:schemeClr val="tx2"/>
                </a:solidFill>
              </a:rPr>
              <a:t>Align school goals to beliefs</a:t>
            </a:r>
          </a:p>
          <a:p>
            <a:pPr marL="457200" lvl="2" indent="-274320">
              <a:buClr>
                <a:schemeClr val="accent1"/>
              </a:buClr>
              <a:buFont typeface="Arial" panose="020B0604020202020204" pitchFamily="34" charset="0"/>
              <a:buChar char="•"/>
            </a:pPr>
            <a:r>
              <a:rPr lang="en-US" i="1" dirty="0">
                <a:solidFill>
                  <a:schemeClr val="tx2"/>
                </a:solidFill>
              </a:rPr>
              <a:t>Have we developed clear goals and action plans aligned to these goals?</a:t>
            </a:r>
          </a:p>
          <a:p>
            <a:pPr marL="182880" lvl="2">
              <a:buClr>
                <a:schemeClr val="accent1"/>
              </a:buClr>
            </a:pPr>
            <a:endParaRPr lang="en-US" i="1" dirty="0">
              <a:solidFill>
                <a:schemeClr val="tx2"/>
              </a:solidFill>
            </a:endParaRPr>
          </a:p>
          <a:p>
            <a:pPr marL="274320" indent="-274320">
              <a:buClr>
                <a:schemeClr val="accent1"/>
              </a:buClr>
              <a:buFont typeface="Arial" panose="020B0604020202020204" pitchFamily="34" charset="0"/>
              <a:buChar char="•"/>
            </a:pPr>
            <a:r>
              <a:rPr lang="en-US" sz="2700" dirty="0">
                <a:solidFill>
                  <a:schemeClr val="tx2"/>
                </a:solidFill>
              </a:rPr>
              <a:t>Implement an action plan</a:t>
            </a:r>
          </a:p>
          <a:p>
            <a:pPr lvl="1" indent="-274320">
              <a:buClr>
                <a:schemeClr val="accent1"/>
              </a:buClr>
              <a:buFont typeface="Arial" panose="020B0604020202020204" pitchFamily="34" charset="0"/>
              <a:buChar char="•"/>
            </a:pPr>
            <a:r>
              <a:rPr lang="en-US" i="1" dirty="0">
                <a:solidFill>
                  <a:schemeClr val="tx2"/>
                </a:solidFill>
              </a:rPr>
              <a:t>How will we do this work? </a:t>
            </a:r>
          </a:p>
        </p:txBody>
      </p:sp>
      <p:cxnSp>
        <p:nvCxnSpPr>
          <p:cNvPr id="6" name="Straight Connector 5">
            <a:extLst>
              <a:ext uri="{FF2B5EF4-FFF2-40B4-BE49-F238E27FC236}">
                <a16:creationId xmlns:a16="http://schemas.microsoft.com/office/drawing/2014/main" id="{81E88E61-DB21-436A-B321-05B57A80EB73}"/>
              </a:ext>
            </a:extLst>
          </p:cNvPr>
          <p:cNvCxnSpPr/>
          <p:nvPr/>
        </p:nvCxnSpPr>
        <p:spPr>
          <a:xfrm>
            <a:off x="365761" y="1056640"/>
            <a:ext cx="4743558" cy="0"/>
          </a:xfrm>
          <a:prstGeom prst="line">
            <a:avLst/>
          </a:prstGeom>
        </p:spPr>
        <p:style>
          <a:lnRef idx="3">
            <a:schemeClr val="accent1"/>
          </a:lnRef>
          <a:fillRef idx="0">
            <a:schemeClr val="accent1"/>
          </a:fillRef>
          <a:effectRef idx="2">
            <a:schemeClr val="accent1"/>
          </a:effectRef>
          <a:fontRef idx="minor">
            <a:schemeClr val="tx1"/>
          </a:fontRef>
        </p:style>
      </p:cxnSp>
      <p:sp>
        <p:nvSpPr>
          <p:cNvPr id="7" name="TextBox 6">
            <a:extLst>
              <a:ext uri="{FF2B5EF4-FFF2-40B4-BE49-F238E27FC236}">
                <a16:creationId xmlns:a16="http://schemas.microsoft.com/office/drawing/2014/main" id="{CE207977-4333-4BFA-A594-68F78E4A5043}"/>
              </a:ext>
            </a:extLst>
          </p:cNvPr>
          <p:cNvSpPr txBox="1"/>
          <p:nvPr/>
        </p:nvSpPr>
        <p:spPr>
          <a:xfrm>
            <a:off x="2338190" y="6564616"/>
            <a:ext cx="4907113" cy="261610"/>
          </a:xfrm>
          <a:prstGeom prst="rect">
            <a:avLst/>
          </a:prstGeom>
          <a:noFill/>
        </p:spPr>
        <p:txBody>
          <a:bodyPr wrap="none" rtlCol="0">
            <a:spAutoFit/>
          </a:bodyPr>
          <a:lstStyle/>
          <a:p>
            <a:r>
              <a:rPr lang="en-US" sz="1100" dirty="0">
                <a:solidFill>
                  <a:schemeClr val="bg1">
                    <a:lumMod val="50000"/>
                  </a:schemeClr>
                </a:solidFill>
              </a:rPr>
              <a:t>SHN PROPRIETARY, NOT FOR DISTRIBUTION WITHOUT PERMISSION</a:t>
            </a:r>
          </a:p>
        </p:txBody>
      </p:sp>
      <p:pic>
        <p:nvPicPr>
          <p:cNvPr id="9" name="Picture 8">
            <a:extLst>
              <a:ext uri="{FF2B5EF4-FFF2-40B4-BE49-F238E27FC236}">
                <a16:creationId xmlns:a16="http://schemas.microsoft.com/office/drawing/2014/main" id="{B28315B5-0467-4212-B238-99B432A445F6}"/>
              </a:ext>
            </a:extLst>
          </p:cNvPr>
          <p:cNvPicPr>
            <a:picLocks noChangeAspect="1"/>
          </p:cNvPicPr>
          <p:nvPr/>
        </p:nvPicPr>
        <p:blipFill>
          <a:blip r:embed="rId3" cstate="email">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5878017" y="1687890"/>
            <a:ext cx="2868743" cy="1912495"/>
          </a:xfrm>
          <a:prstGeom prst="rect">
            <a:avLst/>
          </a:prstGeom>
        </p:spPr>
      </p:pic>
      <p:sp>
        <p:nvSpPr>
          <p:cNvPr id="10" name="TextBox 9">
            <a:extLst>
              <a:ext uri="{FF2B5EF4-FFF2-40B4-BE49-F238E27FC236}">
                <a16:creationId xmlns:a16="http://schemas.microsoft.com/office/drawing/2014/main" id="{A9FFC98A-E26D-4029-A24F-1B48837133B5}"/>
              </a:ext>
            </a:extLst>
          </p:cNvPr>
          <p:cNvSpPr txBox="1"/>
          <p:nvPr/>
        </p:nvSpPr>
        <p:spPr>
          <a:xfrm>
            <a:off x="8569778" y="0"/>
            <a:ext cx="699407" cy="369332"/>
          </a:xfrm>
          <a:prstGeom prst="rect">
            <a:avLst/>
          </a:prstGeom>
          <a:noFill/>
        </p:spPr>
        <p:txBody>
          <a:bodyPr wrap="square">
            <a:spAutoFit/>
          </a:bodyPr>
          <a:lstStyle/>
          <a:p>
            <a:r>
              <a:rPr lang="en-US" dirty="0"/>
              <a:t>14</a:t>
            </a:r>
          </a:p>
        </p:txBody>
      </p:sp>
    </p:spTree>
    <p:extLst>
      <p:ext uri="{BB962C8B-B14F-4D97-AF65-F5344CB8AC3E}">
        <p14:creationId xmlns:p14="http://schemas.microsoft.com/office/powerpoint/2010/main" val="13774799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2111" y="254666"/>
            <a:ext cx="8229600" cy="990600"/>
          </a:xfrm>
        </p:spPr>
        <p:txBody>
          <a:bodyPr/>
          <a:lstStyle/>
          <a:p>
            <a:pPr algn="ctr"/>
            <a:r>
              <a:rPr lang="en-US" dirty="0"/>
              <a:t>Where Do You Want To Go?</a:t>
            </a:r>
          </a:p>
        </p:txBody>
      </p:sp>
      <p:sp>
        <p:nvSpPr>
          <p:cNvPr id="3" name="Content Placeholder 2"/>
          <p:cNvSpPr>
            <a:spLocks noGrp="1"/>
          </p:cNvSpPr>
          <p:nvPr>
            <p:ph idx="1"/>
          </p:nvPr>
        </p:nvSpPr>
        <p:spPr>
          <a:xfrm>
            <a:off x="76199" y="1292723"/>
            <a:ext cx="8871857" cy="4999220"/>
          </a:xfrm>
        </p:spPr>
        <p:txBody>
          <a:bodyPr>
            <a:normAutofit lnSpcReduction="10000"/>
          </a:bodyPr>
          <a:lstStyle/>
          <a:p>
            <a:pPr marL="0" indent="0" algn="ctr">
              <a:buNone/>
            </a:pPr>
            <a:r>
              <a:rPr lang="en-US" b="1" dirty="0">
                <a:solidFill>
                  <a:schemeClr val="tx2"/>
                </a:solidFill>
              </a:rPr>
              <a:t>Effective Teachers + Supportive Leaders = Great Schools</a:t>
            </a:r>
          </a:p>
          <a:p>
            <a:pPr marL="0" indent="0" algn="ctr">
              <a:buNone/>
            </a:pPr>
            <a:endParaRPr lang="en-US" sz="400" b="1" dirty="0">
              <a:solidFill>
                <a:schemeClr val="tx2"/>
              </a:solidFill>
            </a:endParaRPr>
          </a:p>
          <a:p>
            <a:r>
              <a:rPr lang="en-US" dirty="0">
                <a:solidFill>
                  <a:schemeClr val="tx2"/>
                </a:solidFill>
              </a:rPr>
              <a:t>Varying strengths &amp; needs dictate that the roadmaps for getting to our respective </a:t>
            </a:r>
            <a:r>
              <a:rPr lang="en-US" i="1" dirty="0">
                <a:solidFill>
                  <a:schemeClr val="tx2"/>
                </a:solidFill>
              </a:rPr>
              <a:t>great school </a:t>
            </a:r>
            <a:r>
              <a:rPr lang="en-US" dirty="0">
                <a:solidFill>
                  <a:schemeClr val="tx2"/>
                </a:solidFill>
              </a:rPr>
              <a:t>will vary, but there is one constant across all:</a:t>
            </a:r>
          </a:p>
          <a:p>
            <a:pPr lvl="1"/>
            <a:r>
              <a:rPr lang="en-US" sz="2400" dirty="0">
                <a:solidFill>
                  <a:schemeClr val="tx2"/>
                </a:solidFill>
              </a:rPr>
              <a:t>Prior experience does not equal  effectiveness; schools must plan to develop anyone who comes through their doors. </a:t>
            </a:r>
          </a:p>
          <a:p>
            <a:endParaRPr lang="en-US" sz="1400" dirty="0">
              <a:solidFill>
                <a:schemeClr val="tx2"/>
              </a:solidFill>
            </a:endParaRPr>
          </a:p>
          <a:p>
            <a:r>
              <a:rPr lang="en-US" dirty="0">
                <a:solidFill>
                  <a:schemeClr val="tx2"/>
                </a:solidFill>
              </a:rPr>
              <a:t>How do we motivate, develop and retain effective teachers and supportive leaders?</a:t>
            </a:r>
          </a:p>
          <a:p>
            <a:pPr marL="274320" lvl="1" indent="0">
              <a:buNone/>
            </a:pPr>
            <a:r>
              <a:rPr lang="en-US" dirty="0">
                <a:solidFill>
                  <a:schemeClr val="tx2"/>
                </a:solidFill>
              </a:rPr>
              <a:t>STEP 1: Establish Well-Defined, Shared Values</a:t>
            </a:r>
            <a:endParaRPr lang="en-US" sz="3200" dirty="0">
              <a:solidFill>
                <a:schemeClr val="tx2"/>
              </a:solidFill>
            </a:endParaRPr>
          </a:p>
          <a:p>
            <a:pPr marL="274320" lvl="1" indent="0">
              <a:buNone/>
            </a:pPr>
            <a:r>
              <a:rPr lang="en-US" dirty="0">
                <a:solidFill>
                  <a:schemeClr val="tx2"/>
                </a:solidFill>
              </a:rPr>
              <a:t>STEP 2: Develop Tools Aligned to Values</a:t>
            </a:r>
            <a:endParaRPr lang="en-US" sz="3200" dirty="0">
              <a:solidFill>
                <a:schemeClr val="tx2"/>
              </a:solidFill>
            </a:endParaRPr>
          </a:p>
          <a:p>
            <a:pPr marL="274320" lvl="1" indent="0">
              <a:buNone/>
            </a:pPr>
            <a:r>
              <a:rPr lang="en-US" dirty="0">
                <a:solidFill>
                  <a:schemeClr val="tx2"/>
                </a:solidFill>
              </a:rPr>
              <a:t>STEP 3: Design a System to Assess Upon Implementation of Values</a:t>
            </a:r>
          </a:p>
          <a:p>
            <a:pPr marL="274320" lvl="1" indent="0">
              <a:buNone/>
            </a:pPr>
            <a:r>
              <a:rPr lang="en-US" dirty="0">
                <a:solidFill>
                  <a:schemeClr val="tx2"/>
                </a:solidFill>
              </a:rPr>
              <a:t>STEP 4: Design a System to Reflect Upon Implementation of Values</a:t>
            </a:r>
          </a:p>
          <a:p>
            <a:pPr lvl="1"/>
            <a:endParaRPr lang="en-US" dirty="0">
              <a:solidFill>
                <a:schemeClr val="tx2"/>
              </a:solidFill>
            </a:endParaRPr>
          </a:p>
          <a:p>
            <a:endParaRPr lang="en-US" dirty="0"/>
          </a:p>
        </p:txBody>
      </p:sp>
      <p:cxnSp>
        <p:nvCxnSpPr>
          <p:cNvPr id="4" name="Straight Connector 3">
            <a:extLst>
              <a:ext uri="{FF2B5EF4-FFF2-40B4-BE49-F238E27FC236}">
                <a16:creationId xmlns:a16="http://schemas.microsoft.com/office/drawing/2014/main" id="{1EE04BB4-9F56-4D8A-9A03-9C6F993E5C03}"/>
              </a:ext>
            </a:extLst>
          </p:cNvPr>
          <p:cNvCxnSpPr/>
          <p:nvPr/>
        </p:nvCxnSpPr>
        <p:spPr>
          <a:xfrm>
            <a:off x="365761" y="1221532"/>
            <a:ext cx="4743558" cy="0"/>
          </a:xfrm>
          <a:prstGeom prst="line">
            <a:avLst/>
          </a:prstGeom>
        </p:spPr>
        <p:style>
          <a:lnRef idx="3">
            <a:schemeClr val="accent1"/>
          </a:lnRef>
          <a:fillRef idx="0">
            <a:schemeClr val="accent1"/>
          </a:fillRef>
          <a:effectRef idx="2">
            <a:schemeClr val="accent1"/>
          </a:effectRef>
          <a:fontRef idx="minor">
            <a:schemeClr val="tx1"/>
          </a:fontRef>
        </p:style>
      </p:cxnSp>
      <p:pic>
        <p:nvPicPr>
          <p:cNvPr id="5" name="Picture 4">
            <a:extLst>
              <a:ext uri="{FF2B5EF4-FFF2-40B4-BE49-F238E27FC236}">
                <a16:creationId xmlns:a16="http://schemas.microsoft.com/office/drawing/2014/main" id="{7A658ED1-33B4-402D-A2F0-AB9B3AF2F3B8}"/>
              </a:ext>
            </a:extLst>
          </p:cNvPr>
          <p:cNvPicPr>
            <a:picLocks noChangeAspect="1"/>
          </p:cNvPicPr>
          <p:nvPr/>
        </p:nvPicPr>
        <p:blipFill>
          <a:blip r:embed="rId3"/>
          <a:stretch>
            <a:fillRect/>
          </a:stretch>
        </p:blipFill>
        <p:spPr>
          <a:xfrm>
            <a:off x="7964374" y="6400800"/>
            <a:ext cx="1140051" cy="390178"/>
          </a:xfrm>
          <a:prstGeom prst="rect">
            <a:avLst/>
          </a:prstGeom>
        </p:spPr>
      </p:pic>
      <p:sp>
        <p:nvSpPr>
          <p:cNvPr id="6" name="TextBox 5">
            <a:extLst>
              <a:ext uri="{FF2B5EF4-FFF2-40B4-BE49-F238E27FC236}">
                <a16:creationId xmlns:a16="http://schemas.microsoft.com/office/drawing/2014/main" id="{19819D56-C4AB-433A-AD24-2403CFB6FD39}"/>
              </a:ext>
            </a:extLst>
          </p:cNvPr>
          <p:cNvSpPr txBox="1"/>
          <p:nvPr/>
        </p:nvSpPr>
        <p:spPr>
          <a:xfrm>
            <a:off x="316776" y="5982091"/>
            <a:ext cx="8242111" cy="369332"/>
          </a:xfrm>
          <a:prstGeom prst="rect">
            <a:avLst/>
          </a:prstGeom>
          <a:noFill/>
          <a:ln w="28575">
            <a:solidFill>
              <a:srgbClr val="4478B6"/>
            </a:solidFill>
          </a:ln>
        </p:spPr>
        <p:txBody>
          <a:bodyPr wrap="square" rtlCol="0">
            <a:spAutoFit/>
          </a:bodyPr>
          <a:lstStyle/>
          <a:p>
            <a:r>
              <a:rPr lang="en-US" dirty="0">
                <a:solidFill>
                  <a:schemeClr val="accent1">
                    <a:lumMod val="75000"/>
                  </a:schemeClr>
                </a:solidFill>
              </a:rPr>
              <a:t>Always use the lens of school improvement and make revisions along the way.</a:t>
            </a:r>
          </a:p>
        </p:txBody>
      </p:sp>
      <p:sp>
        <p:nvSpPr>
          <p:cNvPr id="7" name="TextBox 6">
            <a:extLst>
              <a:ext uri="{FF2B5EF4-FFF2-40B4-BE49-F238E27FC236}">
                <a16:creationId xmlns:a16="http://schemas.microsoft.com/office/drawing/2014/main" id="{397D8200-3356-47C2-A924-0436A89942DC}"/>
              </a:ext>
            </a:extLst>
          </p:cNvPr>
          <p:cNvSpPr txBox="1"/>
          <p:nvPr/>
        </p:nvSpPr>
        <p:spPr>
          <a:xfrm>
            <a:off x="8569778" y="0"/>
            <a:ext cx="699407" cy="369332"/>
          </a:xfrm>
          <a:prstGeom prst="rect">
            <a:avLst/>
          </a:prstGeom>
          <a:noFill/>
        </p:spPr>
        <p:txBody>
          <a:bodyPr wrap="square">
            <a:spAutoFit/>
          </a:bodyPr>
          <a:lstStyle/>
          <a:p>
            <a:r>
              <a:rPr lang="en-US" dirty="0"/>
              <a:t>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6240" y="462280"/>
            <a:ext cx="8229600" cy="990600"/>
          </a:xfrm>
        </p:spPr>
        <p:txBody>
          <a:bodyPr>
            <a:normAutofit fontScale="90000"/>
          </a:bodyPr>
          <a:lstStyle/>
          <a:p>
            <a:r>
              <a:rPr lang="en-US" b="1" dirty="0"/>
              <a:t>STEP 1: Establish Well-Defined, Shared Values</a:t>
            </a:r>
          </a:p>
        </p:txBody>
      </p:sp>
      <p:sp>
        <p:nvSpPr>
          <p:cNvPr id="5" name="Text Placeholder 4"/>
          <p:cNvSpPr>
            <a:spLocks noGrp="1"/>
          </p:cNvSpPr>
          <p:nvPr>
            <p:ph type="body" idx="1"/>
          </p:nvPr>
        </p:nvSpPr>
        <p:spPr/>
        <p:txBody>
          <a:bodyPr/>
          <a:lstStyle/>
          <a:p>
            <a:r>
              <a:rPr lang="en-US" dirty="0"/>
              <a:t>OVERVIEW</a:t>
            </a:r>
          </a:p>
        </p:txBody>
      </p:sp>
      <p:sp>
        <p:nvSpPr>
          <p:cNvPr id="6" name="Text Placeholder 5"/>
          <p:cNvSpPr>
            <a:spLocks noGrp="1"/>
          </p:cNvSpPr>
          <p:nvPr>
            <p:ph type="body" sz="half" idx="3"/>
          </p:nvPr>
        </p:nvSpPr>
        <p:spPr/>
        <p:txBody>
          <a:bodyPr/>
          <a:lstStyle/>
          <a:p>
            <a:r>
              <a:rPr lang="en-US" dirty="0"/>
              <a:t>GREAT EXAMPLE</a:t>
            </a:r>
          </a:p>
        </p:txBody>
      </p:sp>
      <p:sp>
        <p:nvSpPr>
          <p:cNvPr id="3" name="Content Placeholder 2"/>
          <p:cNvSpPr>
            <a:spLocks noGrp="1"/>
          </p:cNvSpPr>
          <p:nvPr>
            <p:ph sz="quarter" idx="2"/>
          </p:nvPr>
        </p:nvSpPr>
        <p:spPr/>
        <p:txBody>
          <a:bodyPr>
            <a:normAutofit fontScale="92500" lnSpcReduction="10000"/>
          </a:bodyPr>
          <a:lstStyle/>
          <a:p>
            <a:r>
              <a:rPr lang="en-US" dirty="0">
                <a:solidFill>
                  <a:schemeClr val="tx2"/>
                </a:solidFill>
              </a:rPr>
              <a:t>Determine the elements that are most important to building a great school – this is the foundation. </a:t>
            </a:r>
          </a:p>
          <a:p>
            <a:r>
              <a:rPr lang="en-US" dirty="0">
                <a:solidFill>
                  <a:schemeClr val="tx2"/>
                </a:solidFill>
              </a:rPr>
              <a:t>Consider:</a:t>
            </a:r>
          </a:p>
          <a:p>
            <a:pPr lvl="1"/>
            <a:r>
              <a:rPr lang="en-US" dirty="0">
                <a:solidFill>
                  <a:schemeClr val="tx2"/>
                </a:solidFill>
              </a:rPr>
              <a:t>What are we trying to accomplish?</a:t>
            </a:r>
          </a:p>
          <a:p>
            <a:pPr lvl="1"/>
            <a:r>
              <a:rPr lang="en-US" dirty="0">
                <a:solidFill>
                  <a:schemeClr val="tx2"/>
                </a:solidFill>
              </a:rPr>
              <a:t>What aspects of great teaching and leadership will be the focus of our learning efforts?</a:t>
            </a:r>
          </a:p>
          <a:p>
            <a:pPr lvl="1"/>
            <a:r>
              <a:rPr lang="en-US" dirty="0">
                <a:solidFill>
                  <a:schemeClr val="tx2"/>
                </a:solidFill>
              </a:rPr>
              <a:t>How will we assess our progress as learners?</a:t>
            </a:r>
          </a:p>
          <a:p>
            <a:endParaRPr lang="en-US" dirty="0">
              <a:solidFill>
                <a:schemeClr val="tx2"/>
              </a:solidFill>
            </a:endParaRPr>
          </a:p>
        </p:txBody>
      </p:sp>
      <p:sp>
        <p:nvSpPr>
          <p:cNvPr id="4" name="Content Placeholder 3"/>
          <p:cNvSpPr>
            <a:spLocks noGrp="1"/>
          </p:cNvSpPr>
          <p:nvPr>
            <p:ph sz="quarter" idx="4"/>
          </p:nvPr>
        </p:nvSpPr>
        <p:spPr/>
        <p:txBody>
          <a:bodyPr>
            <a:normAutofit fontScale="92500" lnSpcReduction="10000"/>
          </a:bodyPr>
          <a:lstStyle/>
          <a:p>
            <a:r>
              <a:rPr lang="en-US" dirty="0">
                <a:solidFill>
                  <a:schemeClr val="tx2"/>
                </a:solidFill>
              </a:rPr>
              <a:t>Framework for Teaching Rubric:</a:t>
            </a:r>
          </a:p>
          <a:p>
            <a:pPr lvl="1"/>
            <a:r>
              <a:rPr lang="en-US" dirty="0">
                <a:solidFill>
                  <a:schemeClr val="tx2"/>
                </a:solidFill>
              </a:rPr>
              <a:t>Provides foundation of the work;</a:t>
            </a:r>
          </a:p>
          <a:p>
            <a:pPr lvl="1"/>
            <a:r>
              <a:rPr lang="en-US" dirty="0">
                <a:solidFill>
                  <a:schemeClr val="tx2"/>
                </a:solidFill>
              </a:rPr>
              <a:t>Creates a coherent vision about what constitutes great instruction</a:t>
            </a:r>
          </a:p>
          <a:p>
            <a:pPr lvl="1"/>
            <a:r>
              <a:rPr lang="en-US" dirty="0">
                <a:solidFill>
                  <a:schemeClr val="tx2"/>
                </a:solidFill>
              </a:rPr>
              <a:t>Guides us in thinking about ways to improve our practice</a:t>
            </a:r>
          </a:p>
        </p:txBody>
      </p:sp>
      <p:pic>
        <p:nvPicPr>
          <p:cNvPr id="7" name="Picture 6">
            <a:extLst>
              <a:ext uri="{FF2B5EF4-FFF2-40B4-BE49-F238E27FC236}">
                <a16:creationId xmlns:a16="http://schemas.microsoft.com/office/drawing/2014/main" id="{9BBA1675-E92E-4903-9A86-76D4D5A71AFA}"/>
              </a:ext>
            </a:extLst>
          </p:cNvPr>
          <p:cNvPicPr>
            <a:picLocks noChangeAspect="1"/>
          </p:cNvPicPr>
          <p:nvPr/>
        </p:nvPicPr>
        <p:blipFill>
          <a:blip r:embed="rId3"/>
          <a:stretch>
            <a:fillRect/>
          </a:stretch>
        </p:blipFill>
        <p:spPr>
          <a:xfrm>
            <a:off x="7908494" y="6317471"/>
            <a:ext cx="1140051" cy="390178"/>
          </a:xfrm>
          <a:prstGeom prst="rect">
            <a:avLst/>
          </a:prstGeom>
        </p:spPr>
      </p:pic>
      <p:pic>
        <p:nvPicPr>
          <p:cNvPr id="8" name="Picture 7">
            <a:extLst>
              <a:ext uri="{FF2B5EF4-FFF2-40B4-BE49-F238E27FC236}">
                <a16:creationId xmlns:a16="http://schemas.microsoft.com/office/drawing/2014/main" id="{C16DB6F9-1838-413E-B0BF-F7D63D8A0404}"/>
              </a:ext>
            </a:extLst>
          </p:cNvPr>
          <p:cNvPicPr>
            <a:picLocks noChangeAspect="1"/>
          </p:cNvPicPr>
          <p:nvPr/>
        </p:nvPicPr>
        <p:blipFill>
          <a:blip r:embed="rId4"/>
          <a:stretch>
            <a:fillRect/>
          </a:stretch>
        </p:blipFill>
        <p:spPr>
          <a:xfrm>
            <a:off x="457200" y="1538213"/>
            <a:ext cx="4846740" cy="128027"/>
          </a:xfrm>
          <a:prstGeom prst="rect">
            <a:avLst/>
          </a:prstGeom>
        </p:spPr>
      </p:pic>
      <p:sp>
        <p:nvSpPr>
          <p:cNvPr id="9" name="TextBox 8">
            <a:extLst>
              <a:ext uri="{FF2B5EF4-FFF2-40B4-BE49-F238E27FC236}">
                <a16:creationId xmlns:a16="http://schemas.microsoft.com/office/drawing/2014/main" id="{BDD7BF97-BEC6-40F2-BE1A-B6F28EC21BE4}"/>
              </a:ext>
            </a:extLst>
          </p:cNvPr>
          <p:cNvSpPr txBox="1"/>
          <p:nvPr/>
        </p:nvSpPr>
        <p:spPr>
          <a:xfrm>
            <a:off x="8569778" y="0"/>
            <a:ext cx="699407" cy="369332"/>
          </a:xfrm>
          <a:prstGeom prst="rect">
            <a:avLst/>
          </a:prstGeom>
          <a:noFill/>
        </p:spPr>
        <p:txBody>
          <a:bodyPr wrap="square">
            <a:spAutoFit/>
          </a:bodyPr>
          <a:lstStyle/>
          <a:p>
            <a:r>
              <a:rPr lang="en-US" dirty="0"/>
              <a:t>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C7AA70F6-7005-4D8E-849E-A657D214E5E5}"/>
              </a:ext>
            </a:extLst>
          </p:cNvPr>
          <p:cNvPicPr>
            <a:picLocks noChangeAspect="1"/>
          </p:cNvPicPr>
          <p:nvPr/>
        </p:nvPicPr>
        <p:blipFill>
          <a:blip r:embed="rId3"/>
          <a:stretch>
            <a:fillRect/>
          </a:stretch>
        </p:blipFill>
        <p:spPr>
          <a:xfrm>
            <a:off x="1582278" y="999234"/>
            <a:ext cx="6149482" cy="5858766"/>
          </a:xfrm>
          <a:prstGeom prst="rect">
            <a:avLst/>
          </a:prstGeom>
        </p:spPr>
      </p:pic>
      <p:sp>
        <p:nvSpPr>
          <p:cNvPr id="2" name="Title 1"/>
          <p:cNvSpPr>
            <a:spLocks noGrp="1"/>
          </p:cNvSpPr>
          <p:nvPr>
            <p:ph type="title"/>
          </p:nvPr>
        </p:nvSpPr>
        <p:spPr>
          <a:xfrm>
            <a:off x="0" y="259080"/>
            <a:ext cx="8229600" cy="990600"/>
          </a:xfrm>
        </p:spPr>
        <p:txBody>
          <a:bodyPr/>
          <a:lstStyle/>
          <a:p>
            <a:r>
              <a:rPr lang="en-US" dirty="0"/>
              <a:t>Framework for Teaching</a:t>
            </a:r>
          </a:p>
        </p:txBody>
      </p:sp>
      <p:sp>
        <p:nvSpPr>
          <p:cNvPr id="7" name="TextBox 6">
            <a:extLst>
              <a:ext uri="{FF2B5EF4-FFF2-40B4-BE49-F238E27FC236}">
                <a16:creationId xmlns:a16="http://schemas.microsoft.com/office/drawing/2014/main" id="{D39427C3-1B36-453A-8B6D-040778E61A38}"/>
              </a:ext>
            </a:extLst>
          </p:cNvPr>
          <p:cNvSpPr txBox="1"/>
          <p:nvPr/>
        </p:nvSpPr>
        <p:spPr>
          <a:xfrm>
            <a:off x="96520" y="6559788"/>
            <a:ext cx="2938625" cy="253916"/>
          </a:xfrm>
          <a:prstGeom prst="rect">
            <a:avLst/>
          </a:prstGeom>
          <a:noFill/>
        </p:spPr>
        <p:txBody>
          <a:bodyPr wrap="none" rtlCol="0">
            <a:spAutoFit/>
          </a:bodyPr>
          <a:lstStyle/>
          <a:p>
            <a:r>
              <a:rPr lang="en-US" sz="1050" dirty="0"/>
              <a:t>Resource: Danielson Framework for Teaching</a:t>
            </a:r>
          </a:p>
        </p:txBody>
      </p:sp>
      <p:pic>
        <p:nvPicPr>
          <p:cNvPr id="8" name="Picture 7">
            <a:extLst>
              <a:ext uri="{FF2B5EF4-FFF2-40B4-BE49-F238E27FC236}">
                <a16:creationId xmlns:a16="http://schemas.microsoft.com/office/drawing/2014/main" id="{972E3B6C-FDBE-49C8-B85D-EA62899F7008}"/>
              </a:ext>
            </a:extLst>
          </p:cNvPr>
          <p:cNvPicPr>
            <a:picLocks noChangeAspect="1"/>
          </p:cNvPicPr>
          <p:nvPr/>
        </p:nvPicPr>
        <p:blipFill>
          <a:blip r:embed="rId4"/>
          <a:stretch>
            <a:fillRect/>
          </a:stretch>
        </p:blipFill>
        <p:spPr>
          <a:xfrm>
            <a:off x="7888174" y="6364699"/>
            <a:ext cx="1140051" cy="390178"/>
          </a:xfrm>
          <a:prstGeom prst="rect">
            <a:avLst/>
          </a:prstGeom>
        </p:spPr>
      </p:pic>
      <p:sp>
        <p:nvSpPr>
          <p:cNvPr id="6" name="TextBox 5">
            <a:extLst>
              <a:ext uri="{FF2B5EF4-FFF2-40B4-BE49-F238E27FC236}">
                <a16:creationId xmlns:a16="http://schemas.microsoft.com/office/drawing/2014/main" id="{90271645-D5F8-40AF-9D4F-AFFC9665A1A7}"/>
              </a:ext>
            </a:extLst>
          </p:cNvPr>
          <p:cNvSpPr txBox="1"/>
          <p:nvPr/>
        </p:nvSpPr>
        <p:spPr>
          <a:xfrm>
            <a:off x="8569778" y="0"/>
            <a:ext cx="699407" cy="369332"/>
          </a:xfrm>
          <a:prstGeom prst="rect">
            <a:avLst/>
          </a:prstGeom>
          <a:noFill/>
        </p:spPr>
        <p:txBody>
          <a:bodyPr wrap="square">
            <a:spAutoFit/>
          </a:bodyPr>
          <a:lstStyle/>
          <a:p>
            <a:r>
              <a:rPr lang="en-US" dirty="0"/>
              <a:t>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6840" y="492760"/>
            <a:ext cx="9027160" cy="990600"/>
          </a:xfrm>
        </p:spPr>
        <p:txBody>
          <a:bodyPr>
            <a:normAutofit fontScale="90000"/>
          </a:bodyPr>
          <a:lstStyle/>
          <a:p>
            <a:r>
              <a:rPr lang="en-US" b="1" dirty="0"/>
              <a:t>STEP 2: Develop Tools Aligned to Values</a:t>
            </a:r>
            <a:br>
              <a:rPr lang="en-US" dirty="0"/>
            </a:br>
            <a:endParaRPr lang="en-US" dirty="0"/>
          </a:p>
        </p:txBody>
      </p:sp>
      <p:sp>
        <p:nvSpPr>
          <p:cNvPr id="3" name="Content Placeholder 2"/>
          <p:cNvSpPr>
            <a:spLocks noGrp="1"/>
          </p:cNvSpPr>
          <p:nvPr>
            <p:ph idx="1"/>
          </p:nvPr>
        </p:nvSpPr>
        <p:spPr>
          <a:xfrm>
            <a:off x="457200" y="1483360"/>
            <a:ext cx="8229600" cy="4876800"/>
          </a:xfrm>
        </p:spPr>
        <p:txBody>
          <a:bodyPr>
            <a:normAutofit/>
          </a:bodyPr>
          <a:lstStyle/>
          <a:p>
            <a:pPr>
              <a:lnSpc>
                <a:spcPct val="150000"/>
              </a:lnSpc>
            </a:pPr>
            <a:r>
              <a:rPr lang="en-US" dirty="0">
                <a:solidFill>
                  <a:schemeClr val="tx2"/>
                </a:solidFill>
              </a:rPr>
              <a:t>Schools must create and align tools to their core values that work for the school building and for remote learning. </a:t>
            </a:r>
          </a:p>
          <a:p>
            <a:pPr>
              <a:lnSpc>
                <a:spcPct val="150000"/>
              </a:lnSpc>
            </a:pPr>
            <a:r>
              <a:rPr lang="en-US" dirty="0">
                <a:solidFill>
                  <a:schemeClr val="tx2"/>
                </a:solidFill>
              </a:rPr>
              <a:t>Tools, then, will maintain framework of assessment, reflection &amp; support to ensure all staff members are engaged in the journey and working toward greatness. </a:t>
            </a:r>
          </a:p>
          <a:p>
            <a:pPr>
              <a:lnSpc>
                <a:spcPct val="150000"/>
              </a:lnSpc>
            </a:pPr>
            <a:r>
              <a:rPr lang="en-US" dirty="0">
                <a:solidFill>
                  <a:schemeClr val="tx2"/>
                </a:solidFill>
              </a:rPr>
              <a:t>Each component - the assessment, reflection, and support – is equally important.  Without one, we miss out on a critical element of what makes a school great.  </a:t>
            </a:r>
          </a:p>
          <a:p>
            <a:endParaRPr lang="en-US" dirty="0"/>
          </a:p>
        </p:txBody>
      </p:sp>
      <p:cxnSp>
        <p:nvCxnSpPr>
          <p:cNvPr id="4" name="Straight Connector 3">
            <a:extLst>
              <a:ext uri="{FF2B5EF4-FFF2-40B4-BE49-F238E27FC236}">
                <a16:creationId xmlns:a16="http://schemas.microsoft.com/office/drawing/2014/main" id="{3EEBA5E4-30CD-4AC3-8D45-18A493AA88E0}"/>
              </a:ext>
            </a:extLst>
          </p:cNvPr>
          <p:cNvCxnSpPr/>
          <p:nvPr/>
        </p:nvCxnSpPr>
        <p:spPr>
          <a:xfrm>
            <a:off x="208281" y="1218784"/>
            <a:ext cx="4743558" cy="0"/>
          </a:xfrm>
          <a:prstGeom prst="line">
            <a:avLst/>
          </a:prstGeom>
        </p:spPr>
        <p:style>
          <a:lnRef idx="3">
            <a:schemeClr val="accent1"/>
          </a:lnRef>
          <a:fillRef idx="0">
            <a:schemeClr val="accent1"/>
          </a:fillRef>
          <a:effectRef idx="2">
            <a:schemeClr val="accent1"/>
          </a:effectRef>
          <a:fontRef idx="minor">
            <a:schemeClr val="tx1"/>
          </a:fontRef>
        </p:style>
      </p:cxnSp>
      <p:pic>
        <p:nvPicPr>
          <p:cNvPr id="5" name="Picture 4">
            <a:extLst>
              <a:ext uri="{FF2B5EF4-FFF2-40B4-BE49-F238E27FC236}">
                <a16:creationId xmlns:a16="http://schemas.microsoft.com/office/drawing/2014/main" id="{DFB2AAC1-AAC3-4E9E-8F41-435C5F94426C}"/>
              </a:ext>
            </a:extLst>
          </p:cNvPr>
          <p:cNvPicPr>
            <a:picLocks noChangeAspect="1"/>
          </p:cNvPicPr>
          <p:nvPr/>
        </p:nvPicPr>
        <p:blipFill>
          <a:blip r:embed="rId3"/>
          <a:stretch>
            <a:fillRect/>
          </a:stretch>
        </p:blipFill>
        <p:spPr>
          <a:xfrm>
            <a:off x="7829246" y="6360160"/>
            <a:ext cx="1146147" cy="390178"/>
          </a:xfrm>
          <a:prstGeom prst="rect">
            <a:avLst/>
          </a:prstGeom>
        </p:spPr>
      </p:pic>
      <p:sp>
        <p:nvSpPr>
          <p:cNvPr id="6" name="TextBox 5">
            <a:extLst>
              <a:ext uri="{FF2B5EF4-FFF2-40B4-BE49-F238E27FC236}">
                <a16:creationId xmlns:a16="http://schemas.microsoft.com/office/drawing/2014/main" id="{B6A6F8A2-51E0-425B-8BD7-DE33064271E5}"/>
              </a:ext>
            </a:extLst>
          </p:cNvPr>
          <p:cNvSpPr txBox="1"/>
          <p:nvPr/>
        </p:nvSpPr>
        <p:spPr>
          <a:xfrm>
            <a:off x="8569778" y="0"/>
            <a:ext cx="699407" cy="369332"/>
          </a:xfrm>
          <a:prstGeom prst="rect">
            <a:avLst/>
          </a:prstGeom>
          <a:noFill/>
        </p:spPr>
        <p:txBody>
          <a:bodyPr wrap="square">
            <a:spAutoFit/>
          </a:bodyPr>
          <a:lstStyle/>
          <a:p>
            <a:r>
              <a:rPr lang="en-US" dirty="0"/>
              <a:t>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97413"/>
            <a:ext cx="8229600" cy="990600"/>
          </a:xfrm>
        </p:spPr>
        <p:txBody>
          <a:bodyPr>
            <a:noAutofit/>
          </a:bodyPr>
          <a:lstStyle/>
          <a:p>
            <a:r>
              <a:rPr lang="en-US" sz="3200" b="1" dirty="0"/>
              <a:t>STEP 3: Design a System to Assess Implementation of Values</a:t>
            </a:r>
            <a:br>
              <a:rPr lang="en-US" sz="3200" dirty="0"/>
            </a:br>
            <a:endParaRPr lang="en-US" sz="3200" dirty="0"/>
          </a:p>
        </p:txBody>
      </p:sp>
      <p:sp>
        <p:nvSpPr>
          <p:cNvPr id="3" name="Content Placeholder 2"/>
          <p:cNvSpPr>
            <a:spLocks noGrp="1"/>
          </p:cNvSpPr>
          <p:nvPr>
            <p:ph idx="1"/>
          </p:nvPr>
        </p:nvSpPr>
        <p:spPr>
          <a:xfrm>
            <a:off x="457200" y="1737360"/>
            <a:ext cx="7467600" cy="5178552"/>
          </a:xfrm>
        </p:spPr>
        <p:txBody>
          <a:bodyPr>
            <a:normAutofit/>
          </a:bodyPr>
          <a:lstStyle/>
          <a:p>
            <a:pPr marL="0" indent="0">
              <a:buNone/>
            </a:pPr>
            <a:r>
              <a:rPr lang="en-US" b="1" u="sng" dirty="0">
                <a:solidFill>
                  <a:schemeClr val="tx2"/>
                </a:solidFill>
              </a:rPr>
              <a:t>Assessment:</a:t>
            </a:r>
            <a:endParaRPr lang="en-US" dirty="0">
              <a:solidFill>
                <a:schemeClr val="tx2"/>
              </a:solidFill>
            </a:endParaRPr>
          </a:p>
          <a:p>
            <a:pPr lvl="1"/>
            <a:r>
              <a:rPr lang="en-US" dirty="0">
                <a:solidFill>
                  <a:schemeClr val="tx2"/>
                </a:solidFill>
              </a:rPr>
              <a:t>The current system of formal observations is flawed and does not work well in a remote environment. </a:t>
            </a:r>
          </a:p>
          <a:p>
            <a:pPr lvl="1"/>
            <a:r>
              <a:rPr lang="en-US" dirty="0">
                <a:solidFill>
                  <a:schemeClr val="tx2"/>
                </a:solidFill>
              </a:rPr>
              <a:t>Using a system of ongoing classroom observations, instead, better reveals a teacher’s strengths, pinpoints areas for improvement, and allows for more specific, ongoing support. In a remote learning environment reviewing class assignments, completion of meaningful work, student engagement and ownership.</a:t>
            </a:r>
          </a:p>
          <a:p>
            <a:pPr lvl="1"/>
            <a:r>
              <a:rPr lang="en-US" dirty="0">
                <a:solidFill>
                  <a:schemeClr val="tx2"/>
                </a:solidFill>
              </a:rPr>
              <a:t>Schools can, but rarely do, employ two layers to classroom observations: </a:t>
            </a:r>
            <a:endParaRPr lang="en-US" sz="2500" dirty="0">
              <a:solidFill>
                <a:schemeClr val="tx2"/>
              </a:solidFill>
            </a:endParaRPr>
          </a:p>
          <a:p>
            <a:pPr lvl="2"/>
            <a:r>
              <a:rPr lang="en-US" dirty="0">
                <a:solidFill>
                  <a:schemeClr val="tx2"/>
                </a:solidFill>
              </a:rPr>
              <a:t>1) Supervisor-to-Teacher – Do not need to be evaluative. </a:t>
            </a:r>
            <a:endParaRPr lang="en-US" sz="2200" dirty="0">
              <a:solidFill>
                <a:schemeClr val="tx2"/>
              </a:solidFill>
            </a:endParaRPr>
          </a:p>
          <a:p>
            <a:pPr lvl="2"/>
            <a:r>
              <a:rPr lang="en-US" dirty="0">
                <a:solidFill>
                  <a:schemeClr val="tx2"/>
                </a:solidFill>
              </a:rPr>
              <a:t>2) Teacher-to-Teacher – Should not be evaluative. </a:t>
            </a:r>
            <a:endParaRPr lang="en-US" sz="2200" dirty="0">
              <a:solidFill>
                <a:schemeClr val="tx2"/>
              </a:solidFill>
            </a:endParaRPr>
          </a:p>
          <a:p>
            <a:pPr lvl="1"/>
            <a:endParaRPr lang="en-US" dirty="0"/>
          </a:p>
        </p:txBody>
      </p:sp>
      <p:pic>
        <p:nvPicPr>
          <p:cNvPr id="4" name="Picture 3">
            <a:extLst>
              <a:ext uri="{FF2B5EF4-FFF2-40B4-BE49-F238E27FC236}">
                <a16:creationId xmlns:a16="http://schemas.microsoft.com/office/drawing/2014/main" id="{262F6158-278E-47FC-A930-F1EFB0C3B873}"/>
              </a:ext>
            </a:extLst>
          </p:cNvPr>
          <p:cNvPicPr>
            <a:picLocks noChangeAspect="1"/>
          </p:cNvPicPr>
          <p:nvPr/>
        </p:nvPicPr>
        <p:blipFill>
          <a:blip r:embed="rId3"/>
          <a:stretch>
            <a:fillRect/>
          </a:stretch>
        </p:blipFill>
        <p:spPr>
          <a:xfrm>
            <a:off x="457200" y="1459986"/>
            <a:ext cx="4846740" cy="128027"/>
          </a:xfrm>
          <a:prstGeom prst="rect">
            <a:avLst/>
          </a:prstGeom>
        </p:spPr>
      </p:pic>
      <p:pic>
        <p:nvPicPr>
          <p:cNvPr id="5" name="Picture 4">
            <a:extLst>
              <a:ext uri="{FF2B5EF4-FFF2-40B4-BE49-F238E27FC236}">
                <a16:creationId xmlns:a16="http://schemas.microsoft.com/office/drawing/2014/main" id="{D2C63A18-7FBF-4378-AEF8-1591C072555D}"/>
              </a:ext>
            </a:extLst>
          </p:cNvPr>
          <p:cNvPicPr>
            <a:picLocks noChangeAspect="1"/>
          </p:cNvPicPr>
          <p:nvPr/>
        </p:nvPicPr>
        <p:blipFill>
          <a:blip r:embed="rId4"/>
          <a:stretch>
            <a:fillRect/>
          </a:stretch>
        </p:blipFill>
        <p:spPr>
          <a:xfrm>
            <a:off x="7829246" y="6342871"/>
            <a:ext cx="1146147" cy="390178"/>
          </a:xfrm>
          <a:prstGeom prst="rect">
            <a:avLst/>
          </a:prstGeom>
        </p:spPr>
      </p:pic>
      <p:sp>
        <p:nvSpPr>
          <p:cNvPr id="6" name="TextBox 5">
            <a:extLst>
              <a:ext uri="{FF2B5EF4-FFF2-40B4-BE49-F238E27FC236}">
                <a16:creationId xmlns:a16="http://schemas.microsoft.com/office/drawing/2014/main" id="{CA7FAB7F-3812-4603-A556-A813ED18A362}"/>
              </a:ext>
            </a:extLst>
          </p:cNvPr>
          <p:cNvSpPr txBox="1"/>
          <p:nvPr/>
        </p:nvSpPr>
        <p:spPr>
          <a:xfrm>
            <a:off x="8569778" y="0"/>
            <a:ext cx="699407" cy="369332"/>
          </a:xfrm>
          <a:prstGeom prst="rect">
            <a:avLst/>
          </a:prstGeom>
          <a:noFill/>
        </p:spPr>
        <p:txBody>
          <a:bodyPr wrap="square">
            <a:spAutoFit/>
          </a:bodyPr>
          <a:lstStyle/>
          <a:p>
            <a:r>
              <a:rPr lang="en-US" dirty="0"/>
              <a:t>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Sample Informal Observation Process </a:t>
            </a:r>
          </a:p>
        </p:txBody>
      </p:sp>
      <p:sp>
        <p:nvSpPr>
          <p:cNvPr id="3" name="Content Placeholder 2"/>
          <p:cNvSpPr>
            <a:spLocks noGrp="1"/>
          </p:cNvSpPr>
          <p:nvPr>
            <p:ph idx="1"/>
          </p:nvPr>
        </p:nvSpPr>
        <p:spPr/>
        <p:txBody>
          <a:bodyPr>
            <a:normAutofit/>
          </a:bodyPr>
          <a:lstStyle/>
          <a:p>
            <a:r>
              <a:rPr lang="en-US" sz="3200" b="1" dirty="0">
                <a:solidFill>
                  <a:schemeClr val="tx2"/>
                </a:solidFill>
              </a:rPr>
              <a:t>Layer 1: Supervisor-to-Teacher</a:t>
            </a:r>
          </a:p>
          <a:p>
            <a:pPr lvl="1"/>
            <a:r>
              <a:rPr lang="en-US" dirty="0">
                <a:solidFill>
                  <a:schemeClr val="tx2"/>
                </a:solidFill>
              </a:rPr>
              <a:t>Conduct frequent cycles of informal observations</a:t>
            </a:r>
          </a:p>
          <a:p>
            <a:pPr lvl="1"/>
            <a:r>
              <a:rPr lang="en-US" dirty="0">
                <a:solidFill>
                  <a:schemeClr val="tx2"/>
                </a:solidFill>
              </a:rPr>
              <a:t>Meet with teachers to discuss findings</a:t>
            </a:r>
          </a:p>
          <a:p>
            <a:pPr lvl="1"/>
            <a:r>
              <a:rPr lang="en-US" dirty="0">
                <a:solidFill>
                  <a:schemeClr val="tx2"/>
                </a:solidFill>
              </a:rPr>
              <a:t>Create a shared understanding of teacher needs</a:t>
            </a:r>
          </a:p>
          <a:p>
            <a:pPr lvl="1"/>
            <a:r>
              <a:rPr lang="en-US" dirty="0">
                <a:solidFill>
                  <a:schemeClr val="tx2"/>
                </a:solidFill>
              </a:rPr>
              <a:t>Prioritize areas of development</a:t>
            </a:r>
          </a:p>
          <a:p>
            <a:pPr lvl="2">
              <a:buNone/>
            </a:pPr>
            <a:endParaRPr lang="en-US" sz="1100" dirty="0"/>
          </a:p>
          <a:p>
            <a:endParaRPr lang="en-US" dirty="0"/>
          </a:p>
        </p:txBody>
      </p:sp>
      <p:pic>
        <p:nvPicPr>
          <p:cNvPr id="4" name="Picture 3">
            <a:extLst>
              <a:ext uri="{FF2B5EF4-FFF2-40B4-BE49-F238E27FC236}">
                <a16:creationId xmlns:a16="http://schemas.microsoft.com/office/drawing/2014/main" id="{E94E2021-A35C-4DF9-941C-E8FB9FBAB61D}"/>
              </a:ext>
            </a:extLst>
          </p:cNvPr>
          <p:cNvPicPr>
            <a:picLocks noChangeAspect="1"/>
          </p:cNvPicPr>
          <p:nvPr/>
        </p:nvPicPr>
        <p:blipFill>
          <a:blip r:embed="rId3"/>
          <a:stretch>
            <a:fillRect/>
          </a:stretch>
        </p:blipFill>
        <p:spPr>
          <a:xfrm>
            <a:off x="7829246" y="6281911"/>
            <a:ext cx="1146147" cy="390178"/>
          </a:xfrm>
          <a:prstGeom prst="rect">
            <a:avLst/>
          </a:prstGeom>
        </p:spPr>
      </p:pic>
      <p:sp>
        <p:nvSpPr>
          <p:cNvPr id="5" name="TextBox 4">
            <a:extLst>
              <a:ext uri="{FF2B5EF4-FFF2-40B4-BE49-F238E27FC236}">
                <a16:creationId xmlns:a16="http://schemas.microsoft.com/office/drawing/2014/main" id="{90A785D8-E94C-479D-83BA-7F79967B6EF9}"/>
              </a:ext>
            </a:extLst>
          </p:cNvPr>
          <p:cNvSpPr txBox="1"/>
          <p:nvPr/>
        </p:nvSpPr>
        <p:spPr>
          <a:xfrm>
            <a:off x="8569778" y="0"/>
            <a:ext cx="699407" cy="369332"/>
          </a:xfrm>
          <a:prstGeom prst="rect">
            <a:avLst/>
          </a:prstGeom>
          <a:noFill/>
        </p:spPr>
        <p:txBody>
          <a:bodyPr wrap="square">
            <a:spAutoFit/>
          </a:bodyPr>
          <a:lstStyle/>
          <a:p>
            <a:r>
              <a:rPr lang="en-US" dirty="0"/>
              <a:t>20</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Sample Interclass Visitation Process </a:t>
            </a:r>
          </a:p>
        </p:txBody>
      </p:sp>
      <p:sp>
        <p:nvSpPr>
          <p:cNvPr id="3" name="Content Placeholder 2"/>
          <p:cNvSpPr>
            <a:spLocks noGrp="1"/>
          </p:cNvSpPr>
          <p:nvPr>
            <p:ph idx="1"/>
          </p:nvPr>
        </p:nvSpPr>
        <p:spPr/>
        <p:txBody>
          <a:bodyPr>
            <a:normAutofit/>
          </a:bodyPr>
          <a:lstStyle/>
          <a:p>
            <a:r>
              <a:rPr lang="en-US" sz="3200" b="1" dirty="0">
                <a:solidFill>
                  <a:schemeClr val="tx2"/>
                </a:solidFill>
              </a:rPr>
              <a:t>Layer 2: Teacher-to-Teacher</a:t>
            </a:r>
            <a:r>
              <a:rPr lang="en-US" sz="3200" dirty="0">
                <a:solidFill>
                  <a:schemeClr val="tx2"/>
                </a:solidFill>
              </a:rPr>
              <a:t>: </a:t>
            </a:r>
          </a:p>
          <a:p>
            <a:pPr marL="480060" lvl="1" indent="-342900">
              <a:buClr>
                <a:schemeClr val="tx2"/>
              </a:buClr>
              <a:buSzPct val="100000"/>
            </a:pPr>
            <a:r>
              <a:rPr lang="en-US" dirty="0">
                <a:solidFill>
                  <a:schemeClr val="tx2"/>
                </a:solidFill>
              </a:rPr>
              <a:t>Short cycles of  interclass visitations establishes a streamlined approach for teachers to collaborate with colleagues.</a:t>
            </a:r>
          </a:p>
          <a:p>
            <a:pPr marL="480060" lvl="1" indent="-342900">
              <a:buClr>
                <a:schemeClr val="tx2"/>
              </a:buClr>
              <a:buSzPct val="100000"/>
            </a:pPr>
            <a:endParaRPr lang="en-US" sz="2400" dirty="0">
              <a:solidFill>
                <a:schemeClr val="tx2"/>
              </a:solidFill>
            </a:endParaRPr>
          </a:p>
          <a:p>
            <a:pPr marL="0" indent="0">
              <a:buNone/>
            </a:pPr>
            <a:r>
              <a:rPr lang="en-US" b="1" dirty="0">
                <a:solidFill>
                  <a:schemeClr val="tx2"/>
                </a:solidFill>
              </a:rPr>
              <a:t>Which a</a:t>
            </a:r>
            <a:r>
              <a:rPr lang="en-US" sz="2400" b="1" dirty="0">
                <a:solidFill>
                  <a:schemeClr val="tx2"/>
                </a:solidFill>
              </a:rPr>
              <a:t>llows teachers….</a:t>
            </a:r>
          </a:p>
          <a:p>
            <a:pPr lvl="1"/>
            <a:r>
              <a:rPr lang="en-US" dirty="0">
                <a:solidFill>
                  <a:schemeClr val="tx2"/>
                </a:solidFill>
              </a:rPr>
              <a:t>to focus on best instructional practices &amp; student learning. </a:t>
            </a:r>
          </a:p>
          <a:p>
            <a:pPr lvl="1"/>
            <a:r>
              <a:rPr lang="en-US" dirty="0">
                <a:solidFill>
                  <a:schemeClr val="tx2"/>
                </a:solidFill>
              </a:rPr>
              <a:t>learn from other teachers.</a:t>
            </a:r>
          </a:p>
          <a:p>
            <a:pPr lvl="1"/>
            <a:r>
              <a:rPr lang="en-US" dirty="0">
                <a:solidFill>
                  <a:schemeClr val="tx2"/>
                </a:solidFill>
              </a:rPr>
              <a:t>monitor their professional growth through observations and continuous feedback.</a:t>
            </a:r>
          </a:p>
          <a:p>
            <a:pPr lvl="1"/>
            <a:endParaRPr lang="en-US" dirty="0"/>
          </a:p>
          <a:p>
            <a:endParaRPr lang="en-US" dirty="0"/>
          </a:p>
        </p:txBody>
      </p:sp>
      <p:pic>
        <p:nvPicPr>
          <p:cNvPr id="4" name="Picture 3">
            <a:extLst>
              <a:ext uri="{FF2B5EF4-FFF2-40B4-BE49-F238E27FC236}">
                <a16:creationId xmlns:a16="http://schemas.microsoft.com/office/drawing/2014/main" id="{9E1ED10E-50F2-4685-B01C-49EE56FC14B5}"/>
              </a:ext>
            </a:extLst>
          </p:cNvPr>
          <p:cNvPicPr>
            <a:picLocks noChangeAspect="1"/>
          </p:cNvPicPr>
          <p:nvPr/>
        </p:nvPicPr>
        <p:blipFill>
          <a:blip r:embed="rId3"/>
          <a:stretch>
            <a:fillRect/>
          </a:stretch>
        </p:blipFill>
        <p:spPr>
          <a:xfrm>
            <a:off x="7885126" y="6281911"/>
            <a:ext cx="1146147" cy="390178"/>
          </a:xfrm>
          <a:prstGeom prst="rect">
            <a:avLst/>
          </a:prstGeom>
        </p:spPr>
      </p:pic>
      <p:sp>
        <p:nvSpPr>
          <p:cNvPr id="5" name="TextBox 4">
            <a:extLst>
              <a:ext uri="{FF2B5EF4-FFF2-40B4-BE49-F238E27FC236}">
                <a16:creationId xmlns:a16="http://schemas.microsoft.com/office/drawing/2014/main" id="{DA64FE38-AD8A-419A-B6F9-348C4DFE6540}"/>
              </a:ext>
            </a:extLst>
          </p:cNvPr>
          <p:cNvSpPr txBox="1"/>
          <p:nvPr/>
        </p:nvSpPr>
        <p:spPr>
          <a:xfrm>
            <a:off x="8569778" y="0"/>
            <a:ext cx="699407" cy="369332"/>
          </a:xfrm>
          <a:prstGeom prst="rect">
            <a:avLst/>
          </a:prstGeom>
          <a:noFill/>
        </p:spPr>
        <p:txBody>
          <a:bodyPr wrap="square">
            <a:spAutoFit/>
          </a:bodyPr>
          <a:lstStyle/>
          <a:p>
            <a:r>
              <a:rPr lang="en-US" dirty="0"/>
              <a:t>21</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1320" y="497522"/>
            <a:ext cx="8229600" cy="1417638"/>
          </a:xfrm>
        </p:spPr>
        <p:txBody>
          <a:bodyPr>
            <a:noAutofit/>
          </a:bodyPr>
          <a:lstStyle/>
          <a:p>
            <a:r>
              <a:rPr lang="en-US" sz="3200" b="1" dirty="0"/>
              <a:t>STEP 4: Design a System to Reflect Implementation of Values</a:t>
            </a:r>
            <a:br>
              <a:rPr lang="en-US" sz="3200" dirty="0"/>
            </a:br>
            <a:endParaRPr lang="en-US" sz="3200" dirty="0"/>
          </a:p>
        </p:txBody>
      </p:sp>
      <p:sp>
        <p:nvSpPr>
          <p:cNvPr id="3" name="Content Placeholder 2"/>
          <p:cNvSpPr>
            <a:spLocks noGrp="1"/>
          </p:cNvSpPr>
          <p:nvPr>
            <p:ph idx="1"/>
          </p:nvPr>
        </p:nvSpPr>
        <p:spPr>
          <a:xfrm>
            <a:off x="441960" y="1915160"/>
            <a:ext cx="8305800" cy="5410200"/>
          </a:xfrm>
        </p:spPr>
        <p:txBody>
          <a:bodyPr>
            <a:normAutofit/>
          </a:bodyPr>
          <a:lstStyle/>
          <a:p>
            <a:r>
              <a:rPr lang="en-US" b="1" u="sng" dirty="0">
                <a:solidFill>
                  <a:schemeClr val="tx2"/>
                </a:solidFill>
              </a:rPr>
              <a:t>Reflection:</a:t>
            </a:r>
            <a:endParaRPr lang="en-US" dirty="0">
              <a:solidFill>
                <a:schemeClr val="tx2"/>
              </a:solidFill>
            </a:endParaRPr>
          </a:p>
          <a:p>
            <a:pPr lvl="1"/>
            <a:r>
              <a:rPr lang="en-US" dirty="0">
                <a:solidFill>
                  <a:schemeClr val="tx2"/>
                </a:solidFill>
              </a:rPr>
              <a:t>Self-reflection is absolutely necessary - All professionals should know how they’re performing at any given time. </a:t>
            </a:r>
          </a:p>
          <a:p>
            <a:pPr lvl="1"/>
            <a:r>
              <a:rPr lang="en-US" dirty="0">
                <a:solidFill>
                  <a:schemeClr val="tx2"/>
                </a:solidFill>
              </a:rPr>
              <a:t>How can we expect educators to improve and become great if they are not asked to think about their own performance or become an active participant in their own professional growth?  </a:t>
            </a:r>
            <a:endParaRPr lang="en-US" sz="2800" dirty="0">
              <a:solidFill>
                <a:schemeClr val="tx2"/>
              </a:solidFill>
            </a:endParaRPr>
          </a:p>
          <a:p>
            <a:pPr lvl="1"/>
            <a:r>
              <a:rPr lang="en-US" dirty="0">
                <a:solidFill>
                  <a:schemeClr val="tx2"/>
                </a:solidFill>
              </a:rPr>
              <a:t>Teachers AND administrators must engage in self-assessment and reflection so that they can play key roles in deciding the direction and nature of their professional improvement.  </a:t>
            </a:r>
            <a:endParaRPr lang="en-US" sz="2800" dirty="0">
              <a:solidFill>
                <a:schemeClr val="tx2"/>
              </a:solidFill>
            </a:endParaRPr>
          </a:p>
          <a:p>
            <a:pPr lvl="1"/>
            <a:endParaRPr lang="en-US" dirty="0"/>
          </a:p>
        </p:txBody>
      </p:sp>
      <p:pic>
        <p:nvPicPr>
          <p:cNvPr id="4" name="Picture 3">
            <a:extLst>
              <a:ext uri="{FF2B5EF4-FFF2-40B4-BE49-F238E27FC236}">
                <a16:creationId xmlns:a16="http://schemas.microsoft.com/office/drawing/2014/main" id="{151B351B-291D-4ABD-AEF2-5991A89587AC}"/>
              </a:ext>
            </a:extLst>
          </p:cNvPr>
          <p:cNvPicPr>
            <a:picLocks noChangeAspect="1"/>
          </p:cNvPicPr>
          <p:nvPr/>
        </p:nvPicPr>
        <p:blipFill>
          <a:blip r:embed="rId3"/>
          <a:stretch>
            <a:fillRect/>
          </a:stretch>
        </p:blipFill>
        <p:spPr>
          <a:xfrm>
            <a:off x="497630" y="1573778"/>
            <a:ext cx="4846740" cy="134124"/>
          </a:xfrm>
          <a:prstGeom prst="rect">
            <a:avLst/>
          </a:prstGeom>
        </p:spPr>
      </p:pic>
      <p:pic>
        <p:nvPicPr>
          <p:cNvPr id="5" name="Picture 4">
            <a:extLst>
              <a:ext uri="{FF2B5EF4-FFF2-40B4-BE49-F238E27FC236}">
                <a16:creationId xmlns:a16="http://schemas.microsoft.com/office/drawing/2014/main" id="{7C97D279-48AD-46F8-B729-37BC9B83C197}"/>
              </a:ext>
            </a:extLst>
          </p:cNvPr>
          <p:cNvPicPr>
            <a:picLocks noChangeAspect="1"/>
          </p:cNvPicPr>
          <p:nvPr/>
        </p:nvPicPr>
        <p:blipFill>
          <a:blip r:embed="rId4"/>
          <a:stretch>
            <a:fillRect/>
          </a:stretch>
        </p:blipFill>
        <p:spPr>
          <a:xfrm>
            <a:off x="7854646" y="6302231"/>
            <a:ext cx="1146147" cy="390178"/>
          </a:xfrm>
          <a:prstGeom prst="rect">
            <a:avLst/>
          </a:prstGeom>
        </p:spPr>
      </p:pic>
      <p:sp>
        <p:nvSpPr>
          <p:cNvPr id="6" name="TextBox 5">
            <a:extLst>
              <a:ext uri="{FF2B5EF4-FFF2-40B4-BE49-F238E27FC236}">
                <a16:creationId xmlns:a16="http://schemas.microsoft.com/office/drawing/2014/main" id="{ECA19EB0-3046-436C-8F4E-3EA5CCE120E4}"/>
              </a:ext>
            </a:extLst>
          </p:cNvPr>
          <p:cNvSpPr txBox="1"/>
          <p:nvPr/>
        </p:nvSpPr>
        <p:spPr>
          <a:xfrm>
            <a:off x="8569778" y="0"/>
            <a:ext cx="699407" cy="369332"/>
          </a:xfrm>
          <a:prstGeom prst="rect">
            <a:avLst/>
          </a:prstGeom>
          <a:noFill/>
        </p:spPr>
        <p:txBody>
          <a:bodyPr wrap="square">
            <a:spAutoFit/>
          </a:bodyPr>
          <a:lstStyle/>
          <a:p>
            <a:r>
              <a:rPr lang="en-US" dirty="0"/>
              <a:t>22</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26720"/>
            <a:ext cx="8229600" cy="1464734"/>
          </a:xfrm>
        </p:spPr>
        <p:txBody>
          <a:bodyPr>
            <a:normAutofit fontScale="90000"/>
          </a:bodyPr>
          <a:lstStyle/>
          <a:p>
            <a:r>
              <a:rPr lang="en-US" dirty="0"/>
              <a:t>Yearlong Plan Sample Worksheet: </a:t>
            </a:r>
            <a:br>
              <a:rPr lang="en-US" dirty="0"/>
            </a:br>
            <a:r>
              <a:rPr lang="en-US" sz="1800" dirty="0">
                <a:latin typeface="PlantinStd"/>
              </a:rPr>
              <a:t>Complete the following charts that will help you develop a framework for your school vision and the goals you wish to achieve for instruction</a:t>
            </a:r>
            <a:r>
              <a:rPr lang="en-US" sz="1600" dirty="0">
                <a:latin typeface="PlantinStd"/>
              </a:rPr>
              <a:t>. </a:t>
            </a:r>
            <a:br>
              <a:rPr lang="en-US" sz="1600" dirty="0"/>
            </a:br>
            <a:endParaRPr lang="en-US" sz="1600" dirty="0"/>
          </a:p>
        </p:txBody>
      </p:sp>
      <p:graphicFrame>
        <p:nvGraphicFramePr>
          <p:cNvPr id="4" name="Table 3"/>
          <p:cNvGraphicFramePr>
            <a:graphicFrameLocks noGrp="1"/>
          </p:cNvGraphicFramePr>
          <p:nvPr>
            <p:extLst>
              <p:ext uri="{D42A27DB-BD31-4B8C-83A1-F6EECF244321}">
                <p14:modId xmlns:p14="http://schemas.microsoft.com/office/powerpoint/2010/main" val="2087062235"/>
              </p:ext>
            </p:extLst>
          </p:nvPr>
        </p:nvGraphicFramePr>
        <p:xfrm>
          <a:off x="457200" y="1642533"/>
          <a:ext cx="8060266" cy="4480560"/>
        </p:xfrm>
        <a:graphic>
          <a:graphicData uri="http://schemas.openxmlformats.org/drawingml/2006/table">
            <a:tbl>
              <a:tblPr firstRow="1" bandRow="1">
                <a:tableStyleId>{5C22544A-7EE6-4342-B048-85BDC9FD1C3A}</a:tableStyleId>
              </a:tblPr>
              <a:tblGrid>
                <a:gridCol w="2972881">
                  <a:extLst>
                    <a:ext uri="{9D8B030D-6E8A-4147-A177-3AD203B41FA5}">
                      <a16:colId xmlns:a16="http://schemas.microsoft.com/office/drawing/2014/main" val="20000"/>
                    </a:ext>
                  </a:extLst>
                </a:gridCol>
                <a:gridCol w="5087385">
                  <a:extLst>
                    <a:ext uri="{9D8B030D-6E8A-4147-A177-3AD203B41FA5}">
                      <a16:colId xmlns:a16="http://schemas.microsoft.com/office/drawing/2014/main" val="20001"/>
                    </a:ext>
                  </a:extLst>
                </a:gridCol>
              </a:tblGrid>
              <a:tr h="497841">
                <a:tc>
                  <a:txBody>
                    <a:bodyPr/>
                    <a:lstStyle/>
                    <a:p>
                      <a:pPr algn="ctr"/>
                      <a:r>
                        <a:rPr lang="en-US" sz="2400" b="1" dirty="0">
                          <a:solidFill>
                            <a:srgbClr val="1F497D"/>
                          </a:solidFill>
                        </a:rPr>
                        <a:t>VISION: </a:t>
                      </a:r>
                    </a:p>
                  </a:txBody>
                  <a:tcPr>
                    <a:solidFill>
                      <a:schemeClr val="accent1">
                        <a:lumMod val="40000"/>
                        <a:lumOff val="60000"/>
                      </a:schemeClr>
                    </a:solidFill>
                  </a:tcPr>
                </a:tc>
                <a:tc>
                  <a:txBody>
                    <a:bodyPr/>
                    <a:lstStyle/>
                    <a:p>
                      <a:r>
                        <a:rPr lang="en-US" sz="1800" b="1" kern="1200" dirty="0">
                          <a:solidFill>
                            <a:schemeClr val="tx2"/>
                          </a:solidFill>
                          <a:latin typeface="+mn-lt"/>
                          <a:ea typeface="+mn-ea"/>
                          <a:cs typeface="+mn-cs"/>
                        </a:rPr>
                        <a:t>What is your long-term desired future state? Where do you want to be? What do you want to become? </a:t>
                      </a:r>
                    </a:p>
                  </a:txBody>
                  <a:tcPr>
                    <a:solidFill>
                      <a:schemeClr val="accent1">
                        <a:lumMod val="40000"/>
                        <a:lumOff val="60000"/>
                      </a:schemeClr>
                    </a:solidFill>
                  </a:tcPr>
                </a:tc>
                <a:extLst>
                  <a:ext uri="{0D108BD9-81ED-4DB2-BD59-A6C34878D82A}">
                    <a16:rowId xmlns:a16="http://schemas.microsoft.com/office/drawing/2014/main" val="2954466839"/>
                  </a:ext>
                </a:extLst>
              </a:tr>
              <a:tr h="497841">
                <a:tc>
                  <a:txBody>
                    <a:bodyPr/>
                    <a:lstStyle/>
                    <a:p>
                      <a:pPr algn="ctr"/>
                      <a:r>
                        <a:rPr lang="en-US" sz="2400" b="1" dirty="0">
                          <a:solidFill>
                            <a:schemeClr val="tx2"/>
                          </a:solidFill>
                        </a:rPr>
                        <a:t>MISSION:</a:t>
                      </a:r>
                    </a:p>
                  </a:txBody>
                  <a:tcPr>
                    <a:solidFill>
                      <a:schemeClr val="accent1">
                        <a:lumMod val="40000"/>
                        <a:lumOff val="6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1" kern="1200" dirty="0">
                          <a:solidFill>
                            <a:schemeClr val="tx2"/>
                          </a:solidFill>
                          <a:effectLst/>
                          <a:latin typeface="+mn-lt"/>
                          <a:ea typeface="+mn-ea"/>
                          <a:cs typeface="+mn-cs"/>
                        </a:rPr>
                        <a:t>What is your purpose? What do you do, for whom do you do it and how do you do it? What value do you provide? </a:t>
                      </a:r>
                      <a:endParaRPr lang="en-US" dirty="0">
                        <a:solidFill>
                          <a:schemeClr val="tx2"/>
                        </a:solidFill>
                      </a:endParaRPr>
                    </a:p>
                    <a:p>
                      <a:endParaRPr lang="en-US" dirty="0">
                        <a:solidFill>
                          <a:schemeClr val="tx2"/>
                        </a:solidFill>
                      </a:endParaRPr>
                    </a:p>
                  </a:txBody>
                  <a:tcPr>
                    <a:solidFill>
                      <a:schemeClr val="accent1">
                        <a:lumMod val="40000"/>
                        <a:lumOff val="60000"/>
                      </a:schemeClr>
                    </a:solidFill>
                  </a:tcPr>
                </a:tc>
                <a:extLst>
                  <a:ext uri="{0D108BD9-81ED-4DB2-BD59-A6C34878D82A}">
                    <a16:rowId xmlns:a16="http://schemas.microsoft.com/office/drawing/2014/main" val="10000"/>
                  </a:ext>
                </a:extLst>
              </a:tr>
              <a:tr h="1136650">
                <a:tc>
                  <a:txBody>
                    <a:bodyPr/>
                    <a:lstStyle/>
                    <a:p>
                      <a:pPr algn="ctr"/>
                      <a:r>
                        <a:rPr lang="en-US" sz="2400" b="1" dirty="0">
                          <a:solidFill>
                            <a:srgbClr val="1F497D"/>
                          </a:solidFill>
                        </a:rPr>
                        <a:t>INSTRUCTIONAL FOCUS: </a:t>
                      </a:r>
                    </a:p>
                    <a:p>
                      <a:pPr algn="ctr"/>
                      <a:endParaRPr lang="en-US" sz="2400" dirty="0"/>
                    </a:p>
                  </a:txBody>
                  <a:tcPr>
                    <a:solidFill>
                      <a:schemeClr val="accent1">
                        <a:lumMod val="40000"/>
                        <a:lumOff val="60000"/>
                      </a:schemeClr>
                    </a:solidFill>
                  </a:tcPr>
                </a:tc>
                <a:tc>
                  <a:txBody>
                    <a:bodyPr/>
                    <a:lstStyle/>
                    <a:p>
                      <a:r>
                        <a:rPr lang="en-US" b="1" dirty="0">
                          <a:solidFill>
                            <a:srgbClr val="1F497D"/>
                          </a:solidFill>
                        </a:rPr>
                        <a:t>What is your school’s priority area for classroom instruction? </a:t>
                      </a:r>
                    </a:p>
                    <a:p>
                      <a:endParaRPr lang="en-US" dirty="0"/>
                    </a:p>
                  </a:txBody>
                  <a:tcPr>
                    <a:solidFill>
                      <a:schemeClr val="accent1">
                        <a:lumMod val="40000"/>
                        <a:lumOff val="60000"/>
                      </a:schemeClr>
                    </a:solidFill>
                  </a:tcPr>
                </a:tc>
                <a:extLst>
                  <a:ext uri="{0D108BD9-81ED-4DB2-BD59-A6C34878D82A}">
                    <a16:rowId xmlns:a16="http://schemas.microsoft.com/office/drawing/2014/main" val="10002"/>
                  </a:ext>
                </a:extLst>
              </a:tr>
              <a:tr h="1136650">
                <a:tc>
                  <a:txBody>
                    <a:bodyPr/>
                    <a:lstStyle/>
                    <a:p>
                      <a:pPr algn="ctr"/>
                      <a:r>
                        <a:rPr lang="en-US" sz="2400" b="1" dirty="0">
                          <a:solidFill>
                            <a:srgbClr val="1F497D"/>
                          </a:solidFill>
                        </a:rPr>
                        <a:t>RATIONALE: </a:t>
                      </a:r>
                    </a:p>
                    <a:p>
                      <a:pPr algn="ctr"/>
                      <a:endParaRPr lang="en-US" sz="2400" dirty="0"/>
                    </a:p>
                  </a:txBody>
                  <a:tcPr>
                    <a:solidFill>
                      <a:schemeClr val="accent1">
                        <a:lumMod val="40000"/>
                        <a:lumOff val="60000"/>
                      </a:schemeClr>
                    </a:solidFill>
                  </a:tcPr>
                </a:tc>
                <a:tc>
                  <a:txBody>
                    <a:bodyPr/>
                    <a:lstStyle/>
                    <a:p>
                      <a:r>
                        <a:rPr lang="en-US" b="1" dirty="0">
                          <a:solidFill>
                            <a:srgbClr val="1F497D"/>
                          </a:solidFill>
                        </a:rPr>
                        <a:t>How did you determine your instructional focus and why? What data supports it as a priority area for your school? </a:t>
                      </a:r>
                    </a:p>
                    <a:p>
                      <a:endParaRPr lang="en-US" dirty="0"/>
                    </a:p>
                  </a:txBody>
                  <a:tcPr>
                    <a:solidFill>
                      <a:schemeClr val="accent1">
                        <a:lumMod val="40000"/>
                        <a:lumOff val="60000"/>
                      </a:schemeClr>
                    </a:solidFill>
                  </a:tcPr>
                </a:tc>
                <a:extLst>
                  <a:ext uri="{0D108BD9-81ED-4DB2-BD59-A6C34878D82A}">
                    <a16:rowId xmlns:a16="http://schemas.microsoft.com/office/drawing/2014/main" val="10003"/>
                  </a:ext>
                </a:extLst>
              </a:tr>
            </a:tbl>
          </a:graphicData>
        </a:graphic>
      </p:graphicFrame>
      <p:sp>
        <p:nvSpPr>
          <p:cNvPr id="5" name="TextBox 4">
            <a:extLst>
              <a:ext uri="{FF2B5EF4-FFF2-40B4-BE49-F238E27FC236}">
                <a16:creationId xmlns:a16="http://schemas.microsoft.com/office/drawing/2014/main" id="{F109533F-CA2A-431D-9A62-EB566C199A0B}"/>
              </a:ext>
            </a:extLst>
          </p:cNvPr>
          <p:cNvSpPr txBox="1"/>
          <p:nvPr/>
        </p:nvSpPr>
        <p:spPr>
          <a:xfrm>
            <a:off x="2338190" y="6564616"/>
            <a:ext cx="4907113" cy="261610"/>
          </a:xfrm>
          <a:prstGeom prst="rect">
            <a:avLst/>
          </a:prstGeom>
          <a:noFill/>
        </p:spPr>
        <p:txBody>
          <a:bodyPr wrap="none" rtlCol="0">
            <a:spAutoFit/>
          </a:bodyPr>
          <a:lstStyle/>
          <a:p>
            <a:r>
              <a:rPr lang="en-US" sz="1100" dirty="0">
                <a:solidFill>
                  <a:schemeClr val="bg1">
                    <a:lumMod val="50000"/>
                  </a:schemeClr>
                </a:solidFill>
              </a:rPr>
              <a:t>SHN PROPRIETARY, NOT FOR DISTRIBUTION WITHOUT PERMISSION</a:t>
            </a:r>
          </a:p>
        </p:txBody>
      </p:sp>
      <p:sp>
        <p:nvSpPr>
          <p:cNvPr id="6" name="TextBox 5">
            <a:extLst>
              <a:ext uri="{FF2B5EF4-FFF2-40B4-BE49-F238E27FC236}">
                <a16:creationId xmlns:a16="http://schemas.microsoft.com/office/drawing/2014/main" id="{BDF80A1D-28BD-4AAC-868F-E0E5F5CAB4D8}"/>
              </a:ext>
            </a:extLst>
          </p:cNvPr>
          <p:cNvSpPr txBox="1"/>
          <p:nvPr/>
        </p:nvSpPr>
        <p:spPr>
          <a:xfrm>
            <a:off x="8569778" y="0"/>
            <a:ext cx="699407" cy="369332"/>
          </a:xfrm>
          <a:prstGeom prst="rect">
            <a:avLst/>
          </a:prstGeom>
          <a:noFill/>
        </p:spPr>
        <p:txBody>
          <a:bodyPr wrap="square">
            <a:spAutoFit/>
          </a:bodyPr>
          <a:lstStyle/>
          <a:p>
            <a:r>
              <a:rPr lang="en-US" dirty="0"/>
              <a:t>23</a:t>
            </a:r>
          </a:p>
        </p:txBody>
      </p:sp>
    </p:spTree>
    <p:extLst>
      <p:ext uri="{BB962C8B-B14F-4D97-AF65-F5344CB8AC3E}">
        <p14:creationId xmlns:p14="http://schemas.microsoft.com/office/powerpoint/2010/main" val="710753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36600"/>
            <a:ext cx="8229600" cy="1092200"/>
          </a:xfrm>
        </p:spPr>
        <p:txBody>
          <a:bodyPr>
            <a:noAutofit/>
          </a:bodyPr>
          <a:lstStyle/>
          <a:p>
            <a:br>
              <a:rPr lang="en-US" sz="2400" dirty="0"/>
            </a:br>
            <a:r>
              <a:rPr lang="en-US" sz="2400" dirty="0"/>
              <a:t>What goals will you set to support you in achieving your school’s mission and vision, and staying aligned to your instructional focus? </a:t>
            </a:r>
            <a:br>
              <a:rPr lang="en-US" sz="2400" dirty="0"/>
            </a:br>
            <a:endParaRPr lang="en-US" sz="2400" dirty="0"/>
          </a:p>
        </p:txBody>
      </p:sp>
      <p:graphicFrame>
        <p:nvGraphicFramePr>
          <p:cNvPr id="3" name="Table 2"/>
          <p:cNvGraphicFramePr>
            <a:graphicFrameLocks noGrp="1"/>
          </p:cNvGraphicFramePr>
          <p:nvPr>
            <p:extLst>
              <p:ext uri="{D42A27DB-BD31-4B8C-83A1-F6EECF244321}">
                <p14:modId xmlns:p14="http://schemas.microsoft.com/office/powerpoint/2010/main" val="4248798346"/>
              </p:ext>
            </p:extLst>
          </p:nvPr>
        </p:nvGraphicFramePr>
        <p:xfrm>
          <a:off x="67734" y="2150534"/>
          <a:ext cx="9076266" cy="4218170"/>
        </p:xfrm>
        <a:graphic>
          <a:graphicData uri="http://schemas.openxmlformats.org/drawingml/2006/table">
            <a:tbl>
              <a:tblPr firstRow="1" bandRow="1">
                <a:tableStyleId>{5C22544A-7EE6-4342-B048-85BDC9FD1C3A}</a:tableStyleId>
              </a:tblPr>
              <a:tblGrid>
                <a:gridCol w="1964266">
                  <a:extLst>
                    <a:ext uri="{9D8B030D-6E8A-4147-A177-3AD203B41FA5}">
                      <a16:colId xmlns:a16="http://schemas.microsoft.com/office/drawing/2014/main" val="20000"/>
                    </a:ext>
                  </a:extLst>
                </a:gridCol>
                <a:gridCol w="1219200">
                  <a:extLst>
                    <a:ext uri="{9D8B030D-6E8A-4147-A177-3AD203B41FA5}">
                      <a16:colId xmlns:a16="http://schemas.microsoft.com/office/drawing/2014/main" val="20001"/>
                    </a:ext>
                  </a:extLst>
                </a:gridCol>
                <a:gridCol w="1270000">
                  <a:extLst>
                    <a:ext uri="{9D8B030D-6E8A-4147-A177-3AD203B41FA5}">
                      <a16:colId xmlns:a16="http://schemas.microsoft.com/office/drawing/2014/main" val="20002"/>
                    </a:ext>
                  </a:extLst>
                </a:gridCol>
                <a:gridCol w="1490133">
                  <a:extLst>
                    <a:ext uri="{9D8B030D-6E8A-4147-A177-3AD203B41FA5}">
                      <a16:colId xmlns:a16="http://schemas.microsoft.com/office/drawing/2014/main" val="20003"/>
                    </a:ext>
                  </a:extLst>
                </a:gridCol>
                <a:gridCol w="1557867">
                  <a:extLst>
                    <a:ext uri="{9D8B030D-6E8A-4147-A177-3AD203B41FA5}">
                      <a16:colId xmlns:a16="http://schemas.microsoft.com/office/drawing/2014/main" val="20004"/>
                    </a:ext>
                  </a:extLst>
                </a:gridCol>
                <a:gridCol w="1574800">
                  <a:extLst>
                    <a:ext uri="{9D8B030D-6E8A-4147-A177-3AD203B41FA5}">
                      <a16:colId xmlns:a16="http://schemas.microsoft.com/office/drawing/2014/main" val="20005"/>
                    </a:ext>
                  </a:extLst>
                </a:gridCol>
              </a:tblGrid>
              <a:tr h="1523999">
                <a:tc>
                  <a:txBody>
                    <a:bodyPr/>
                    <a:lstStyle/>
                    <a:p>
                      <a:endParaRPr lang="en-US" dirty="0"/>
                    </a:p>
                  </a:txBody>
                  <a:tcPr/>
                </a:tc>
                <a:tc>
                  <a:txBody>
                    <a:bodyPr/>
                    <a:lstStyle/>
                    <a:p>
                      <a:r>
                        <a:rPr lang="en-US" sz="1600" dirty="0"/>
                        <a:t>GOAL #1</a:t>
                      </a:r>
                    </a:p>
                    <a:p>
                      <a:r>
                        <a:rPr lang="en-US" sz="1600" dirty="0"/>
                        <a:t>School</a:t>
                      </a:r>
                    </a:p>
                    <a:p>
                      <a:r>
                        <a:rPr lang="en-US" sz="1600" dirty="0"/>
                        <a:t>Culture</a:t>
                      </a:r>
                    </a:p>
                  </a:txBody>
                  <a:tcPr/>
                </a:tc>
                <a:tc>
                  <a:txBody>
                    <a:bodyPr/>
                    <a:lstStyle/>
                    <a:p>
                      <a:r>
                        <a:rPr lang="en-US" sz="1600" dirty="0"/>
                        <a:t>GOAL #2</a:t>
                      </a:r>
                    </a:p>
                    <a:p>
                      <a:r>
                        <a:rPr lang="en-US" sz="1600" dirty="0"/>
                        <a:t>Effective</a:t>
                      </a:r>
                    </a:p>
                    <a:p>
                      <a:r>
                        <a:rPr lang="en-US" sz="1600" dirty="0"/>
                        <a:t>Leadership</a:t>
                      </a:r>
                    </a:p>
                  </a:txBody>
                  <a:tcPr/>
                </a:tc>
                <a:tc>
                  <a:txBody>
                    <a:bodyPr/>
                    <a:lstStyle/>
                    <a:p>
                      <a:r>
                        <a:rPr lang="en-US" sz="1600" dirty="0"/>
                        <a:t>GOAL #3</a:t>
                      </a:r>
                    </a:p>
                    <a:p>
                      <a:r>
                        <a:rPr lang="en-US" sz="1600" dirty="0"/>
                        <a:t>Professional</a:t>
                      </a:r>
                    </a:p>
                    <a:p>
                      <a:r>
                        <a:rPr lang="en-US" sz="1600" dirty="0"/>
                        <a:t>Learning</a:t>
                      </a:r>
                      <a:r>
                        <a:rPr lang="en-US" sz="1600" baseline="0" dirty="0"/>
                        <a:t> and</a:t>
                      </a:r>
                    </a:p>
                    <a:p>
                      <a:r>
                        <a:rPr lang="en-US" sz="1600" baseline="0" dirty="0"/>
                        <a:t>Support</a:t>
                      </a:r>
                      <a:endParaRPr lang="en-US" sz="1600" dirty="0"/>
                    </a:p>
                  </a:txBody>
                  <a:tcPr/>
                </a:tc>
                <a:tc>
                  <a:txBody>
                    <a:bodyPr/>
                    <a:lstStyle/>
                    <a:p>
                      <a:r>
                        <a:rPr lang="en-US" sz="1600" dirty="0"/>
                        <a:t>GOAL</a:t>
                      </a:r>
                      <a:r>
                        <a:rPr lang="en-US" sz="1600" baseline="0" dirty="0"/>
                        <a:t> #4</a:t>
                      </a:r>
                    </a:p>
                    <a:p>
                      <a:r>
                        <a:rPr lang="en-US" sz="1600" baseline="0" dirty="0"/>
                        <a:t>Curriculum </a:t>
                      </a:r>
                    </a:p>
                    <a:p>
                      <a:r>
                        <a:rPr lang="en-US" sz="1600" baseline="0" dirty="0"/>
                        <a:t>and Instruction </a:t>
                      </a:r>
                    </a:p>
                    <a:p>
                      <a:r>
                        <a:rPr lang="en-US" sz="1600" baseline="0" dirty="0"/>
                        <a:t>Collaboration</a:t>
                      </a:r>
                      <a:endParaRPr lang="en-US" sz="1600" dirty="0"/>
                    </a:p>
                  </a:txBody>
                  <a:tcPr/>
                </a:tc>
                <a:tc>
                  <a:txBody>
                    <a:bodyPr/>
                    <a:lstStyle/>
                    <a:p>
                      <a:r>
                        <a:rPr lang="en-US" sz="1600" dirty="0"/>
                        <a:t>GOAL #5</a:t>
                      </a:r>
                    </a:p>
                    <a:p>
                      <a:r>
                        <a:rPr lang="en-US" sz="1600" dirty="0"/>
                        <a:t>Family/</a:t>
                      </a:r>
                    </a:p>
                    <a:p>
                      <a:r>
                        <a:rPr lang="en-US" sz="1600" dirty="0"/>
                        <a:t>Community</a:t>
                      </a:r>
                    </a:p>
                    <a:p>
                      <a:r>
                        <a:rPr lang="en-US" sz="1600" dirty="0"/>
                        <a:t>Connection</a:t>
                      </a:r>
                    </a:p>
                  </a:txBody>
                  <a:tcPr/>
                </a:tc>
                <a:extLst>
                  <a:ext uri="{0D108BD9-81ED-4DB2-BD59-A6C34878D82A}">
                    <a16:rowId xmlns:a16="http://schemas.microsoft.com/office/drawing/2014/main" val="10000"/>
                  </a:ext>
                </a:extLst>
              </a:tr>
              <a:tr h="850053">
                <a:tc>
                  <a:txBody>
                    <a:bodyPr/>
                    <a:lstStyle/>
                    <a:p>
                      <a:r>
                        <a:rPr lang="en-US" b="1" dirty="0">
                          <a:solidFill>
                            <a:schemeClr val="bg1"/>
                          </a:solidFill>
                        </a:rPr>
                        <a:t>ACTION</a:t>
                      </a:r>
                    </a:p>
                    <a:p>
                      <a:r>
                        <a:rPr lang="en-US" b="1" dirty="0">
                          <a:solidFill>
                            <a:schemeClr val="bg1"/>
                          </a:solidFill>
                        </a:rPr>
                        <a:t>PLAN</a:t>
                      </a:r>
                    </a:p>
                  </a:txBody>
                  <a:tcPr>
                    <a:solidFill>
                      <a:schemeClr val="accent1"/>
                    </a:solidFill>
                  </a:tcPr>
                </a:tc>
                <a:tc>
                  <a:txBody>
                    <a:bodyPr/>
                    <a:lstStyle/>
                    <a:p>
                      <a:endParaRPr lang="en-US" dirty="0"/>
                    </a:p>
                  </a:txBody>
                  <a:tcPr>
                    <a:solidFill>
                      <a:schemeClr val="bg1">
                        <a:lumMod val="85000"/>
                      </a:schemeClr>
                    </a:solidFill>
                  </a:tcPr>
                </a:tc>
                <a:tc>
                  <a:txBody>
                    <a:bodyPr/>
                    <a:lstStyle/>
                    <a:p>
                      <a:endParaRPr lang="en-US" dirty="0"/>
                    </a:p>
                  </a:txBody>
                  <a:tcPr>
                    <a:solidFill>
                      <a:schemeClr val="bg1">
                        <a:lumMod val="85000"/>
                      </a:schemeClr>
                    </a:solidFill>
                  </a:tcPr>
                </a:tc>
                <a:tc>
                  <a:txBody>
                    <a:bodyPr/>
                    <a:lstStyle/>
                    <a:p>
                      <a:endParaRPr lang="en-US" dirty="0"/>
                    </a:p>
                  </a:txBody>
                  <a:tcPr>
                    <a:solidFill>
                      <a:schemeClr val="bg1">
                        <a:lumMod val="85000"/>
                      </a:schemeClr>
                    </a:solidFill>
                  </a:tcPr>
                </a:tc>
                <a:tc>
                  <a:txBody>
                    <a:bodyPr/>
                    <a:lstStyle/>
                    <a:p>
                      <a:endParaRPr lang="en-US" dirty="0"/>
                    </a:p>
                  </a:txBody>
                  <a:tcPr>
                    <a:solidFill>
                      <a:schemeClr val="bg1">
                        <a:lumMod val="85000"/>
                      </a:schemeClr>
                    </a:solidFill>
                  </a:tcPr>
                </a:tc>
                <a:tc>
                  <a:txBody>
                    <a:bodyPr/>
                    <a:lstStyle/>
                    <a:p>
                      <a:endParaRPr lang="en-US" dirty="0"/>
                    </a:p>
                  </a:txBody>
                  <a:tcPr>
                    <a:solidFill>
                      <a:schemeClr val="bg1">
                        <a:lumMod val="85000"/>
                      </a:schemeClr>
                    </a:solidFill>
                  </a:tcPr>
                </a:tc>
                <a:extLst>
                  <a:ext uri="{0D108BD9-81ED-4DB2-BD59-A6C34878D82A}">
                    <a16:rowId xmlns:a16="http://schemas.microsoft.com/office/drawing/2014/main" val="10001"/>
                  </a:ext>
                </a:extLst>
              </a:tr>
              <a:tr h="694266">
                <a:tc>
                  <a:txBody>
                    <a:bodyPr/>
                    <a:lstStyle/>
                    <a:p>
                      <a:r>
                        <a:rPr lang="en-US" b="1" dirty="0">
                          <a:solidFill>
                            <a:schemeClr val="bg1"/>
                          </a:solidFill>
                        </a:rPr>
                        <a:t>TIMELINE/</a:t>
                      </a:r>
                    </a:p>
                    <a:p>
                      <a:r>
                        <a:rPr lang="en-US" b="1" dirty="0">
                          <a:solidFill>
                            <a:schemeClr val="bg1"/>
                          </a:solidFill>
                        </a:rPr>
                        <a:t>CHECKPOINTS</a:t>
                      </a:r>
                    </a:p>
                  </a:txBody>
                  <a:tcPr>
                    <a:solidFill>
                      <a:schemeClr val="accent1"/>
                    </a:solidFill>
                  </a:tcPr>
                </a:tc>
                <a:tc>
                  <a:txBody>
                    <a:bodyPr/>
                    <a:lstStyle/>
                    <a:p>
                      <a:endParaRPr lang="en-US"/>
                    </a:p>
                  </a:txBody>
                  <a:tcPr>
                    <a:solidFill>
                      <a:schemeClr val="bg1">
                        <a:lumMod val="85000"/>
                      </a:schemeClr>
                    </a:solidFill>
                  </a:tcPr>
                </a:tc>
                <a:tc>
                  <a:txBody>
                    <a:bodyPr/>
                    <a:lstStyle/>
                    <a:p>
                      <a:endParaRPr lang="en-US" dirty="0"/>
                    </a:p>
                  </a:txBody>
                  <a:tcPr>
                    <a:solidFill>
                      <a:schemeClr val="bg1">
                        <a:lumMod val="85000"/>
                      </a:schemeClr>
                    </a:solidFill>
                  </a:tcPr>
                </a:tc>
                <a:tc>
                  <a:txBody>
                    <a:bodyPr/>
                    <a:lstStyle/>
                    <a:p>
                      <a:endParaRPr lang="en-US"/>
                    </a:p>
                  </a:txBody>
                  <a:tcPr>
                    <a:solidFill>
                      <a:schemeClr val="bg1">
                        <a:lumMod val="85000"/>
                      </a:schemeClr>
                    </a:solidFill>
                  </a:tcPr>
                </a:tc>
                <a:tc>
                  <a:txBody>
                    <a:bodyPr/>
                    <a:lstStyle/>
                    <a:p>
                      <a:endParaRPr lang="en-US" dirty="0"/>
                    </a:p>
                  </a:txBody>
                  <a:tcPr>
                    <a:solidFill>
                      <a:schemeClr val="bg1">
                        <a:lumMod val="85000"/>
                      </a:schemeClr>
                    </a:solidFill>
                  </a:tcPr>
                </a:tc>
                <a:tc>
                  <a:txBody>
                    <a:bodyPr/>
                    <a:lstStyle/>
                    <a:p>
                      <a:endParaRPr lang="en-US" dirty="0"/>
                    </a:p>
                  </a:txBody>
                  <a:tcPr>
                    <a:solidFill>
                      <a:schemeClr val="bg1">
                        <a:lumMod val="85000"/>
                      </a:schemeClr>
                    </a:solidFill>
                  </a:tcPr>
                </a:tc>
                <a:extLst>
                  <a:ext uri="{0D108BD9-81ED-4DB2-BD59-A6C34878D82A}">
                    <a16:rowId xmlns:a16="http://schemas.microsoft.com/office/drawing/2014/main" val="10002"/>
                  </a:ext>
                </a:extLst>
              </a:tr>
              <a:tr h="1149852">
                <a:tc>
                  <a:txBody>
                    <a:bodyPr/>
                    <a:lstStyle/>
                    <a:p>
                      <a:r>
                        <a:rPr lang="en-US" b="1" dirty="0">
                          <a:solidFill>
                            <a:schemeClr val="bg1"/>
                          </a:solidFill>
                        </a:rPr>
                        <a:t>FACILITATOR(S)</a:t>
                      </a:r>
                    </a:p>
                  </a:txBody>
                  <a:tcPr>
                    <a:solidFill>
                      <a:schemeClr val="accent1"/>
                    </a:solidFill>
                  </a:tcPr>
                </a:tc>
                <a:tc>
                  <a:txBody>
                    <a:bodyPr/>
                    <a:lstStyle/>
                    <a:p>
                      <a:endParaRPr lang="en-US"/>
                    </a:p>
                  </a:txBody>
                  <a:tcPr>
                    <a:solidFill>
                      <a:schemeClr val="bg1">
                        <a:lumMod val="85000"/>
                      </a:schemeClr>
                    </a:solidFill>
                  </a:tcPr>
                </a:tc>
                <a:tc>
                  <a:txBody>
                    <a:bodyPr/>
                    <a:lstStyle/>
                    <a:p>
                      <a:endParaRPr lang="en-US" dirty="0"/>
                    </a:p>
                  </a:txBody>
                  <a:tcPr>
                    <a:solidFill>
                      <a:schemeClr val="bg1">
                        <a:lumMod val="85000"/>
                      </a:schemeClr>
                    </a:solidFill>
                  </a:tcPr>
                </a:tc>
                <a:tc>
                  <a:txBody>
                    <a:bodyPr/>
                    <a:lstStyle/>
                    <a:p>
                      <a:endParaRPr lang="en-US"/>
                    </a:p>
                  </a:txBody>
                  <a:tcPr>
                    <a:solidFill>
                      <a:schemeClr val="bg1">
                        <a:lumMod val="85000"/>
                      </a:schemeClr>
                    </a:solidFill>
                  </a:tcPr>
                </a:tc>
                <a:tc>
                  <a:txBody>
                    <a:bodyPr/>
                    <a:lstStyle/>
                    <a:p>
                      <a:endParaRPr lang="en-US"/>
                    </a:p>
                  </a:txBody>
                  <a:tcPr>
                    <a:solidFill>
                      <a:schemeClr val="bg1">
                        <a:lumMod val="85000"/>
                      </a:schemeClr>
                    </a:solidFill>
                  </a:tcPr>
                </a:tc>
                <a:tc>
                  <a:txBody>
                    <a:bodyPr/>
                    <a:lstStyle/>
                    <a:p>
                      <a:endParaRPr lang="en-US" dirty="0"/>
                    </a:p>
                  </a:txBody>
                  <a:tcPr>
                    <a:solidFill>
                      <a:schemeClr val="bg1">
                        <a:lumMod val="85000"/>
                      </a:schemeClr>
                    </a:solidFill>
                  </a:tcPr>
                </a:tc>
                <a:extLst>
                  <a:ext uri="{0D108BD9-81ED-4DB2-BD59-A6C34878D82A}">
                    <a16:rowId xmlns:a16="http://schemas.microsoft.com/office/drawing/2014/main" val="10003"/>
                  </a:ext>
                </a:extLst>
              </a:tr>
            </a:tbl>
          </a:graphicData>
        </a:graphic>
      </p:graphicFrame>
      <p:sp>
        <p:nvSpPr>
          <p:cNvPr id="4" name="TextBox 3">
            <a:extLst>
              <a:ext uri="{FF2B5EF4-FFF2-40B4-BE49-F238E27FC236}">
                <a16:creationId xmlns:a16="http://schemas.microsoft.com/office/drawing/2014/main" id="{57236364-253F-42DA-A955-EEB614441293}"/>
              </a:ext>
            </a:extLst>
          </p:cNvPr>
          <p:cNvSpPr txBox="1"/>
          <p:nvPr/>
        </p:nvSpPr>
        <p:spPr>
          <a:xfrm>
            <a:off x="2338190" y="6564616"/>
            <a:ext cx="4907113" cy="261610"/>
          </a:xfrm>
          <a:prstGeom prst="rect">
            <a:avLst/>
          </a:prstGeom>
          <a:noFill/>
        </p:spPr>
        <p:txBody>
          <a:bodyPr wrap="none" rtlCol="0">
            <a:spAutoFit/>
          </a:bodyPr>
          <a:lstStyle/>
          <a:p>
            <a:r>
              <a:rPr lang="en-US" sz="1100" dirty="0">
                <a:solidFill>
                  <a:schemeClr val="bg1">
                    <a:lumMod val="50000"/>
                  </a:schemeClr>
                </a:solidFill>
              </a:rPr>
              <a:t>SHN PROPRIETARY, NOT FOR DISTRIBUTION WITHOUT PERMISSION</a:t>
            </a:r>
          </a:p>
        </p:txBody>
      </p:sp>
    </p:spTree>
    <p:extLst>
      <p:ext uri="{BB962C8B-B14F-4D97-AF65-F5344CB8AC3E}">
        <p14:creationId xmlns:p14="http://schemas.microsoft.com/office/powerpoint/2010/main" val="123666267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3200" y="94826"/>
            <a:ext cx="8229600" cy="990600"/>
          </a:xfrm>
        </p:spPr>
        <p:txBody>
          <a:bodyPr/>
          <a:lstStyle/>
          <a:p>
            <a:r>
              <a:rPr lang="en-US" dirty="0"/>
              <a:t>Weekly Check-In</a:t>
            </a:r>
          </a:p>
        </p:txBody>
      </p:sp>
      <p:graphicFrame>
        <p:nvGraphicFramePr>
          <p:cNvPr id="3" name="Table 2"/>
          <p:cNvGraphicFramePr>
            <a:graphicFrameLocks noGrp="1"/>
          </p:cNvGraphicFramePr>
          <p:nvPr>
            <p:extLst>
              <p:ext uri="{D42A27DB-BD31-4B8C-83A1-F6EECF244321}">
                <p14:modId xmlns:p14="http://schemas.microsoft.com/office/powerpoint/2010/main" val="1820782336"/>
              </p:ext>
            </p:extLst>
          </p:nvPr>
        </p:nvGraphicFramePr>
        <p:xfrm>
          <a:off x="203200" y="943187"/>
          <a:ext cx="8788400" cy="5433904"/>
        </p:xfrm>
        <a:graphic>
          <a:graphicData uri="http://schemas.openxmlformats.org/drawingml/2006/table">
            <a:tbl>
              <a:tblPr firstRow="1" bandRow="1">
                <a:tableStyleId>{5C22544A-7EE6-4342-B048-85BDC9FD1C3A}</a:tableStyleId>
              </a:tblPr>
              <a:tblGrid>
                <a:gridCol w="2387600">
                  <a:extLst>
                    <a:ext uri="{9D8B030D-6E8A-4147-A177-3AD203B41FA5}">
                      <a16:colId xmlns:a16="http://schemas.microsoft.com/office/drawing/2014/main" val="20000"/>
                    </a:ext>
                  </a:extLst>
                </a:gridCol>
                <a:gridCol w="6400800">
                  <a:extLst>
                    <a:ext uri="{9D8B030D-6E8A-4147-A177-3AD203B41FA5}">
                      <a16:colId xmlns:a16="http://schemas.microsoft.com/office/drawing/2014/main" val="20001"/>
                    </a:ext>
                  </a:extLst>
                </a:gridCol>
              </a:tblGrid>
              <a:tr h="905932">
                <a:tc>
                  <a:txBody>
                    <a:bodyPr/>
                    <a:lstStyle/>
                    <a:p>
                      <a:r>
                        <a:rPr lang="en-US" sz="2000" b="1" kern="1200" dirty="0">
                          <a:solidFill>
                            <a:schemeClr val="tx1"/>
                          </a:solidFill>
                          <a:effectLst/>
                          <a:latin typeface="+mn-lt"/>
                          <a:ea typeface="+mn-ea"/>
                          <a:cs typeface="+mn-cs"/>
                        </a:rPr>
                        <a:t>Reflection </a:t>
                      </a:r>
                      <a:endParaRPr lang="en-US" sz="2000" dirty="0">
                        <a:solidFill>
                          <a:schemeClr val="tx1"/>
                        </a:solidFill>
                      </a:endParaRPr>
                    </a:p>
                    <a:p>
                      <a:endParaRPr lang="en-US" sz="2000" dirty="0"/>
                    </a:p>
                  </a:txBody>
                  <a:tcPr>
                    <a:solidFill>
                      <a:schemeClr val="accent1">
                        <a:lumMod val="40000"/>
                        <a:lumOff val="6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0" kern="1200" dirty="0">
                          <a:solidFill>
                            <a:schemeClr val="tx1"/>
                          </a:solidFill>
                          <a:effectLst/>
                          <a:latin typeface="+mn-lt"/>
                          <a:ea typeface="+mn-ea"/>
                          <a:cs typeface="+mn-cs"/>
                        </a:rPr>
                        <a:t>(General reflection on the week) </a:t>
                      </a:r>
                      <a:endParaRPr lang="en-US" sz="1800" b="0" dirty="0">
                        <a:solidFill>
                          <a:schemeClr val="tx1"/>
                        </a:solidFill>
                      </a:endParaRPr>
                    </a:p>
                    <a:p>
                      <a:endParaRPr lang="en-US" dirty="0"/>
                    </a:p>
                  </a:txBody>
                  <a:tcPr>
                    <a:solidFill>
                      <a:schemeClr val="bg1">
                        <a:lumMod val="85000"/>
                      </a:schemeClr>
                    </a:solidFill>
                  </a:tcPr>
                </a:tc>
                <a:extLst>
                  <a:ext uri="{0D108BD9-81ED-4DB2-BD59-A6C34878D82A}">
                    <a16:rowId xmlns:a16="http://schemas.microsoft.com/office/drawing/2014/main" val="10000"/>
                  </a:ext>
                </a:extLst>
              </a:tr>
              <a:tr h="1017693">
                <a:tc>
                  <a:txBody>
                    <a:bodyPr/>
                    <a:lstStyle/>
                    <a:p>
                      <a:r>
                        <a:rPr lang="en-US" sz="2000" b="1" kern="1200" dirty="0">
                          <a:solidFill>
                            <a:schemeClr val="dk1"/>
                          </a:solidFill>
                          <a:effectLst/>
                          <a:latin typeface="+mn-lt"/>
                          <a:ea typeface="+mn-ea"/>
                          <a:cs typeface="+mn-cs"/>
                        </a:rPr>
                        <a:t>Priority Areas </a:t>
                      </a:r>
                      <a:endParaRPr lang="en-US" sz="2000" dirty="0"/>
                    </a:p>
                    <a:p>
                      <a:endParaRPr lang="en-US" sz="2000" dirty="0"/>
                    </a:p>
                  </a:txBody>
                  <a:tcPr>
                    <a:solidFill>
                      <a:schemeClr val="accent1">
                        <a:lumMod val="40000"/>
                        <a:lumOff val="6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dk1"/>
                          </a:solidFill>
                          <a:effectLst/>
                          <a:latin typeface="+mn-lt"/>
                          <a:ea typeface="+mn-ea"/>
                          <a:cs typeface="+mn-cs"/>
                        </a:rPr>
                        <a:t>(What did I work on this week? What am I trying to achieve?) </a:t>
                      </a:r>
                      <a:endParaRPr lang="en-US" sz="1800" dirty="0"/>
                    </a:p>
                    <a:p>
                      <a:endParaRPr lang="en-US" dirty="0"/>
                    </a:p>
                  </a:txBody>
                  <a:tcPr>
                    <a:solidFill>
                      <a:schemeClr val="bg1">
                        <a:lumMod val="85000"/>
                      </a:schemeClr>
                    </a:solidFill>
                  </a:tcPr>
                </a:tc>
                <a:extLst>
                  <a:ext uri="{0D108BD9-81ED-4DB2-BD59-A6C34878D82A}">
                    <a16:rowId xmlns:a16="http://schemas.microsoft.com/office/drawing/2014/main" val="10001"/>
                  </a:ext>
                </a:extLst>
              </a:tr>
              <a:tr h="1132839">
                <a:tc>
                  <a:txBody>
                    <a:bodyPr/>
                    <a:lstStyle/>
                    <a:p>
                      <a:r>
                        <a:rPr lang="en-US" sz="2000" b="1" kern="1200" dirty="0">
                          <a:solidFill>
                            <a:schemeClr val="dk1"/>
                          </a:solidFill>
                          <a:effectLst/>
                          <a:latin typeface="+mn-lt"/>
                          <a:ea typeface="+mn-ea"/>
                          <a:cs typeface="+mn-cs"/>
                        </a:rPr>
                        <a:t>Progress </a:t>
                      </a:r>
                      <a:endParaRPr lang="en-US" sz="2000" dirty="0"/>
                    </a:p>
                    <a:p>
                      <a:endParaRPr lang="en-US" sz="2000" dirty="0"/>
                    </a:p>
                  </a:txBody>
                  <a:tcPr>
                    <a:solidFill>
                      <a:schemeClr val="accent1">
                        <a:lumMod val="40000"/>
                        <a:lumOff val="6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dk1"/>
                          </a:solidFill>
                          <a:effectLst/>
                          <a:latin typeface="+mn-lt"/>
                          <a:ea typeface="+mn-ea"/>
                          <a:cs typeface="+mn-cs"/>
                        </a:rPr>
                        <a:t>(Describe the progress made/lessons learned) </a:t>
                      </a:r>
                      <a:endParaRPr lang="en-US" sz="1800" dirty="0"/>
                    </a:p>
                    <a:p>
                      <a:endParaRPr lang="en-US" dirty="0"/>
                    </a:p>
                  </a:txBody>
                  <a:tcPr>
                    <a:solidFill>
                      <a:schemeClr val="bg1">
                        <a:lumMod val="85000"/>
                      </a:schemeClr>
                    </a:solidFill>
                  </a:tcPr>
                </a:tc>
                <a:extLst>
                  <a:ext uri="{0D108BD9-81ED-4DB2-BD59-A6C34878D82A}">
                    <a16:rowId xmlns:a16="http://schemas.microsoft.com/office/drawing/2014/main" val="10002"/>
                  </a:ext>
                </a:extLst>
              </a:tr>
              <a:tr h="1017693">
                <a:tc>
                  <a:txBody>
                    <a:bodyPr/>
                    <a:lstStyle/>
                    <a:p>
                      <a:r>
                        <a:rPr lang="en-US" sz="2000" b="1" kern="1200" dirty="0">
                          <a:solidFill>
                            <a:schemeClr val="dk1"/>
                          </a:solidFill>
                          <a:effectLst/>
                          <a:latin typeface="+mn-lt"/>
                          <a:ea typeface="+mn-ea"/>
                          <a:cs typeface="+mn-cs"/>
                        </a:rPr>
                        <a:t>Areas of Concern/ Questions </a:t>
                      </a:r>
                      <a:endParaRPr lang="en-US" sz="2000" dirty="0"/>
                    </a:p>
                    <a:p>
                      <a:endParaRPr lang="en-US" sz="2000" dirty="0"/>
                    </a:p>
                  </a:txBody>
                  <a:tcPr>
                    <a:solidFill>
                      <a:schemeClr val="accent1">
                        <a:lumMod val="40000"/>
                        <a:lumOff val="6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dk1"/>
                          </a:solidFill>
                          <a:effectLst/>
                          <a:latin typeface="+mn-lt"/>
                          <a:ea typeface="+mn-ea"/>
                          <a:cs typeface="+mn-cs"/>
                        </a:rPr>
                        <a:t>(What challenges are ahead? What broader issues need to be considered if this action is to be successful? What questions do I have?) </a:t>
                      </a:r>
                      <a:endParaRPr lang="en-US" sz="1800" dirty="0"/>
                    </a:p>
                    <a:p>
                      <a:endParaRPr lang="en-US" dirty="0"/>
                    </a:p>
                  </a:txBody>
                  <a:tcPr>
                    <a:solidFill>
                      <a:schemeClr val="bg1">
                        <a:lumMod val="85000"/>
                      </a:schemeClr>
                    </a:solidFill>
                  </a:tcPr>
                </a:tc>
                <a:extLst>
                  <a:ext uri="{0D108BD9-81ED-4DB2-BD59-A6C34878D82A}">
                    <a16:rowId xmlns:a16="http://schemas.microsoft.com/office/drawing/2014/main" val="10003"/>
                  </a:ext>
                </a:extLst>
              </a:tr>
              <a:tr h="1017693">
                <a:tc>
                  <a:txBody>
                    <a:bodyPr/>
                    <a:lstStyle/>
                    <a:p>
                      <a:r>
                        <a:rPr lang="en-US" sz="2000" b="1" kern="1200" dirty="0">
                          <a:solidFill>
                            <a:schemeClr val="dk1"/>
                          </a:solidFill>
                          <a:effectLst/>
                          <a:latin typeface="+mn-lt"/>
                          <a:ea typeface="+mn-ea"/>
                          <a:cs typeface="+mn-cs"/>
                        </a:rPr>
                        <a:t>Next Steps </a:t>
                      </a:r>
                      <a:endParaRPr lang="en-US" sz="2000" dirty="0"/>
                    </a:p>
                    <a:p>
                      <a:endParaRPr lang="en-US" sz="2000" dirty="0"/>
                    </a:p>
                  </a:txBody>
                  <a:tcPr>
                    <a:solidFill>
                      <a:schemeClr val="accent1">
                        <a:lumMod val="40000"/>
                        <a:lumOff val="6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dk1"/>
                          </a:solidFill>
                          <a:effectLst/>
                          <a:latin typeface="+mn-lt"/>
                          <a:ea typeface="+mn-ea"/>
                          <a:cs typeface="+mn-cs"/>
                        </a:rPr>
                        <a:t>(How will I continue</a:t>
                      </a:r>
                      <a:br>
                        <a:rPr lang="en-US" sz="1800" kern="1200" dirty="0">
                          <a:solidFill>
                            <a:schemeClr val="dk1"/>
                          </a:solidFill>
                          <a:effectLst/>
                          <a:latin typeface="+mn-lt"/>
                          <a:ea typeface="+mn-ea"/>
                          <a:cs typeface="+mn-cs"/>
                        </a:rPr>
                      </a:br>
                      <a:r>
                        <a:rPr lang="en-US" sz="1800" kern="1200" dirty="0">
                          <a:solidFill>
                            <a:schemeClr val="dk1"/>
                          </a:solidFill>
                          <a:effectLst/>
                          <a:latin typeface="+mn-lt"/>
                          <a:ea typeface="+mn-ea"/>
                          <a:cs typeface="+mn-cs"/>
                        </a:rPr>
                        <a:t>the work? What specifically will I do in the next week and over the next month?) </a:t>
                      </a:r>
                      <a:endParaRPr lang="en-US" sz="1800" dirty="0"/>
                    </a:p>
                    <a:p>
                      <a:endParaRPr lang="en-US" dirty="0"/>
                    </a:p>
                  </a:txBody>
                  <a:tcPr>
                    <a:solidFill>
                      <a:schemeClr val="bg1">
                        <a:lumMod val="85000"/>
                      </a:schemeClr>
                    </a:solidFill>
                  </a:tcPr>
                </a:tc>
                <a:extLst>
                  <a:ext uri="{0D108BD9-81ED-4DB2-BD59-A6C34878D82A}">
                    <a16:rowId xmlns:a16="http://schemas.microsoft.com/office/drawing/2014/main" val="10004"/>
                  </a:ext>
                </a:extLst>
              </a:tr>
            </a:tbl>
          </a:graphicData>
        </a:graphic>
      </p:graphicFrame>
      <p:sp>
        <p:nvSpPr>
          <p:cNvPr id="4" name="TextBox 3">
            <a:extLst>
              <a:ext uri="{FF2B5EF4-FFF2-40B4-BE49-F238E27FC236}">
                <a16:creationId xmlns:a16="http://schemas.microsoft.com/office/drawing/2014/main" id="{1C98C450-18AF-4C28-9942-741287964753}"/>
              </a:ext>
            </a:extLst>
          </p:cNvPr>
          <p:cNvSpPr txBox="1"/>
          <p:nvPr/>
        </p:nvSpPr>
        <p:spPr>
          <a:xfrm>
            <a:off x="2338190" y="6564616"/>
            <a:ext cx="4907113" cy="261610"/>
          </a:xfrm>
          <a:prstGeom prst="rect">
            <a:avLst/>
          </a:prstGeom>
          <a:noFill/>
        </p:spPr>
        <p:txBody>
          <a:bodyPr wrap="none" rtlCol="0">
            <a:spAutoFit/>
          </a:bodyPr>
          <a:lstStyle/>
          <a:p>
            <a:r>
              <a:rPr lang="en-US" sz="1100" dirty="0">
                <a:solidFill>
                  <a:schemeClr val="bg1">
                    <a:lumMod val="50000"/>
                  </a:schemeClr>
                </a:solidFill>
              </a:rPr>
              <a:t>SHN PROPRIETARY, NOT FOR DISTRIBUTION WITHOUT PERMISSION</a:t>
            </a:r>
          </a:p>
        </p:txBody>
      </p:sp>
    </p:spTree>
    <p:extLst>
      <p:ext uri="{BB962C8B-B14F-4D97-AF65-F5344CB8AC3E}">
        <p14:creationId xmlns:p14="http://schemas.microsoft.com/office/powerpoint/2010/main" val="272354519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idx="4294967295"/>
          </p:nvPr>
        </p:nvSpPr>
        <p:spPr>
          <a:xfrm>
            <a:off x="635126" y="161925"/>
            <a:ext cx="8874634" cy="2200275"/>
          </a:xfrm>
        </p:spPr>
        <p:txBody>
          <a:bodyPr/>
          <a:lstStyle/>
          <a:p>
            <a:r>
              <a:rPr lang="en-US" dirty="0"/>
              <a:t>Collaborative Teachers</a:t>
            </a:r>
          </a:p>
        </p:txBody>
      </p:sp>
      <p:sp>
        <p:nvSpPr>
          <p:cNvPr id="2" name="Rectangle 1">
            <a:extLst>
              <a:ext uri="{FF2B5EF4-FFF2-40B4-BE49-F238E27FC236}">
                <a16:creationId xmlns:a16="http://schemas.microsoft.com/office/drawing/2014/main" id="{F2EF783D-7F29-4424-9778-6C66B9EA7C2D}"/>
              </a:ext>
            </a:extLst>
          </p:cNvPr>
          <p:cNvSpPr/>
          <p:nvPr/>
        </p:nvSpPr>
        <p:spPr>
          <a:xfrm>
            <a:off x="579120" y="2337921"/>
            <a:ext cx="8361680" cy="2585323"/>
          </a:xfrm>
          <a:prstGeom prst="rect">
            <a:avLst/>
          </a:prstGeom>
        </p:spPr>
        <p:txBody>
          <a:bodyPr wrap="square">
            <a:spAutoFit/>
          </a:bodyPr>
          <a:lstStyle/>
          <a:p>
            <a:r>
              <a:rPr lang="en-US" dirty="0"/>
              <a:t>“John Hattie (2015) has added further confirmation to our conclusions in his report What Works Best in Education: The Politics of Collaborative Expertise. His conclusion represents a powerful endorsement of our findings: “the greatest influence on student progression in learning is having highly expert, inspired and passionate teachers and school leaders working together to maximize the effect of their teaching on all students in their care” (p. 2).” </a:t>
            </a:r>
          </a:p>
          <a:p>
            <a:br>
              <a:rPr lang="en-US" dirty="0"/>
            </a:br>
            <a:r>
              <a:rPr lang="en-US" dirty="0"/>
              <a:t>― </a:t>
            </a:r>
            <a:r>
              <a:rPr lang="en-US" b="1" dirty="0"/>
              <a:t>Michael Fullan, </a:t>
            </a:r>
          </a:p>
          <a:p>
            <a:r>
              <a:rPr lang="en-US" b="1" dirty="0">
                <a:hlinkClick r:id="rId2">
                  <a:extLst>
                    <a:ext uri="{A12FA001-AC4F-418D-AE19-62706E023703}">
                      <ahyp:hlinkClr xmlns:ahyp="http://schemas.microsoft.com/office/drawing/2018/hyperlinkcolor" val="tx"/>
                    </a:ext>
                  </a:extLst>
                </a:hlinkClick>
              </a:rPr>
              <a:t>Coherence: The Right Drivers in Action for Schools, Districts, and Systems</a:t>
            </a:r>
            <a:r>
              <a:rPr lang="en-US" dirty="0"/>
              <a:t> </a:t>
            </a:r>
          </a:p>
        </p:txBody>
      </p:sp>
      <p:sp>
        <p:nvSpPr>
          <p:cNvPr id="6" name="TextBox 5">
            <a:extLst>
              <a:ext uri="{FF2B5EF4-FFF2-40B4-BE49-F238E27FC236}">
                <a16:creationId xmlns:a16="http://schemas.microsoft.com/office/drawing/2014/main" id="{2807FB58-AA92-48BF-ACB0-C611A47AE6E3}"/>
              </a:ext>
            </a:extLst>
          </p:cNvPr>
          <p:cNvSpPr txBox="1"/>
          <p:nvPr/>
        </p:nvSpPr>
        <p:spPr>
          <a:xfrm>
            <a:off x="2338190" y="6564616"/>
            <a:ext cx="4907113" cy="261610"/>
          </a:xfrm>
          <a:prstGeom prst="rect">
            <a:avLst/>
          </a:prstGeom>
          <a:noFill/>
        </p:spPr>
        <p:txBody>
          <a:bodyPr wrap="none" rtlCol="0">
            <a:spAutoFit/>
          </a:bodyPr>
          <a:lstStyle/>
          <a:p>
            <a:r>
              <a:rPr lang="en-US" sz="1100" dirty="0"/>
              <a:t>SHN PROPRIETARY, NOT FOR DISTRIBUTION WITHOUT PERMISSION</a:t>
            </a:r>
          </a:p>
        </p:txBody>
      </p:sp>
    </p:spTree>
    <p:extLst>
      <p:ext uri="{BB962C8B-B14F-4D97-AF65-F5344CB8AC3E}">
        <p14:creationId xmlns:p14="http://schemas.microsoft.com/office/powerpoint/2010/main" val="425164671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686800" cy="990600"/>
          </a:xfrm>
        </p:spPr>
        <p:txBody>
          <a:bodyPr>
            <a:normAutofit fontScale="90000"/>
          </a:bodyPr>
          <a:lstStyle/>
          <a:p>
            <a:r>
              <a:rPr lang="en-US" b="1" dirty="0"/>
              <a:t>Phases of a Professional Learning Plan:</a:t>
            </a:r>
          </a:p>
        </p:txBody>
      </p:sp>
      <p:sp>
        <p:nvSpPr>
          <p:cNvPr id="3" name="Content Placeholder 2"/>
          <p:cNvSpPr>
            <a:spLocks noGrp="1"/>
          </p:cNvSpPr>
          <p:nvPr>
            <p:ph idx="1"/>
          </p:nvPr>
        </p:nvSpPr>
        <p:spPr>
          <a:xfrm>
            <a:off x="157397" y="1524000"/>
            <a:ext cx="8986603" cy="2973049"/>
          </a:xfrm>
        </p:spPr>
        <p:txBody>
          <a:bodyPr>
            <a:normAutofit/>
          </a:bodyPr>
          <a:lstStyle/>
          <a:p>
            <a:pPr marL="274320" lvl="1" indent="0">
              <a:buNone/>
            </a:pPr>
            <a:r>
              <a:rPr lang="en-US" sz="2400" b="1" dirty="0">
                <a:solidFill>
                  <a:schemeClr val="tx2"/>
                </a:solidFill>
              </a:rPr>
              <a:t>Phase I </a:t>
            </a:r>
            <a:r>
              <a:rPr lang="en-US" sz="2400" dirty="0">
                <a:solidFill>
                  <a:schemeClr val="tx2"/>
                </a:solidFill>
              </a:rPr>
              <a:t>– Understanding school-wide expectations and outcomes.</a:t>
            </a:r>
          </a:p>
          <a:p>
            <a:pPr marL="274320" lvl="1" indent="0">
              <a:buNone/>
            </a:pPr>
            <a:r>
              <a:rPr lang="en-US" sz="2400" b="1" dirty="0">
                <a:solidFill>
                  <a:schemeClr val="tx2"/>
                </a:solidFill>
              </a:rPr>
              <a:t>Phase II </a:t>
            </a:r>
            <a:r>
              <a:rPr lang="en-US" sz="2400" dirty="0">
                <a:solidFill>
                  <a:schemeClr val="tx2"/>
                </a:solidFill>
              </a:rPr>
              <a:t>– Developing instructional practices; Focusing on key areas of our school-wide rubrics.</a:t>
            </a:r>
          </a:p>
          <a:p>
            <a:pPr marL="274320" lvl="1" indent="0">
              <a:buNone/>
            </a:pPr>
            <a:r>
              <a:rPr lang="en-US" sz="2400" b="1" dirty="0">
                <a:solidFill>
                  <a:schemeClr val="tx2"/>
                </a:solidFill>
              </a:rPr>
              <a:t>Phase III </a:t>
            </a:r>
            <a:r>
              <a:rPr lang="en-US" sz="2400" dirty="0">
                <a:solidFill>
                  <a:schemeClr val="tx2"/>
                </a:solidFill>
              </a:rPr>
              <a:t>– Offering opportunities for Teacher Leadership; Learning the theory of, and engaging in action research on, instructional practices. </a:t>
            </a:r>
          </a:p>
          <a:p>
            <a:pPr marL="274320" lvl="1" indent="0">
              <a:buNone/>
            </a:pPr>
            <a:endParaRPr lang="en-US" sz="2400" dirty="0">
              <a:solidFill>
                <a:schemeClr val="tx2"/>
              </a:solidFill>
            </a:endParaRPr>
          </a:p>
          <a:p>
            <a:endParaRPr lang="en-US" dirty="0">
              <a:solidFill>
                <a:schemeClr val="tx2"/>
              </a:solidFill>
            </a:endParaRPr>
          </a:p>
        </p:txBody>
      </p:sp>
      <p:sp>
        <p:nvSpPr>
          <p:cNvPr id="4" name="Rectangle 3">
            <a:extLst>
              <a:ext uri="{FF2B5EF4-FFF2-40B4-BE49-F238E27FC236}">
                <a16:creationId xmlns:a16="http://schemas.microsoft.com/office/drawing/2014/main" id="{CB1C7DD2-9A4A-414E-BA61-5B98727FD004}"/>
              </a:ext>
            </a:extLst>
          </p:cNvPr>
          <p:cNvSpPr/>
          <p:nvPr/>
        </p:nvSpPr>
        <p:spPr>
          <a:xfrm>
            <a:off x="457199" y="4497050"/>
            <a:ext cx="8304551" cy="1200329"/>
          </a:xfrm>
          <a:prstGeom prst="rect">
            <a:avLst/>
          </a:prstGeom>
        </p:spPr>
        <p:txBody>
          <a:bodyPr wrap="square">
            <a:spAutoFit/>
          </a:bodyPr>
          <a:lstStyle/>
          <a:p>
            <a:r>
              <a:rPr lang="en-US" dirty="0">
                <a:solidFill>
                  <a:schemeClr val="tx2"/>
                </a:solidFill>
              </a:rPr>
              <a:t>Designed to run under three phases.  All teachers participate in Phases I &amp; II, with selected teachers participating in Phase III.  The lengths of each phase may be modified for new teachers or those who require additional assistance along the various topics. </a:t>
            </a:r>
          </a:p>
        </p:txBody>
      </p:sp>
      <p:pic>
        <p:nvPicPr>
          <p:cNvPr id="5" name="Picture 4">
            <a:extLst>
              <a:ext uri="{FF2B5EF4-FFF2-40B4-BE49-F238E27FC236}">
                <a16:creationId xmlns:a16="http://schemas.microsoft.com/office/drawing/2014/main" id="{68AAB535-9E06-4C0E-B903-DB7288FA9C98}"/>
              </a:ext>
            </a:extLst>
          </p:cNvPr>
          <p:cNvPicPr>
            <a:picLocks noChangeAspect="1"/>
          </p:cNvPicPr>
          <p:nvPr/>
        </p:nvPicPr>
        <p:blipFill>
          <a:blip r:embed="rId3"/>
          <a:stretch>
            <a:fillRect/>
          </a:stretch>
        </p:blipFill>
        <p:spPr>
          <a:xfrm>
            <a:off x="7854646" y="6302231"/>
            <a:ext cx="1146147" cy="390178"/>
          </a:xfrm>
          <a:prstGeom prst="rect">
            <a:avLst/>
          </a:prstGeom>
        </p:spPr>
      </p:pic>
      <p:sp>
        <p:nvSpPr>
          <p:cNvPr id="6" name="TextBox 5">
            <a:extLst>
              <a:ext uri="{FF2B5EF4-FFF2-40B4-BE49-F238E27FC236}">
                <a16:creationId xmlns:a16="http://schemas.microsoft.com/office/drawing/2014/main" id="{51AC277E-D8EE-43E6-A1A3-882107A1AF95}"/>
              </a:ext>
            </a:extLst>
          </p:cNvPr>
          <p:cNvSpPr txBox="1"/>
          <p:nvPr/>
        </p:nvSpPr>
        <p:spPr>
          <a:xfrm>
            <a:off x="8569778" y="0"/>
            <a:ext cx="699407" cy="369332"/>
          </a:xfrm>
          <a:prstGeom prst="rect">
            <a:avLst/>
          </a:prstGeom>
          <a:noFill/>
        </p:spPr>
        <p:txBody>
          <a:bodyPr wrap="square">
            <a:spAutoFit/>
          </a:bodyPr>
          <a:lstStyle/>
          <a:p>
            <a:r>
              <a:rPr lang="en-US" dirty="0"/>
              <a:t>27</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5232400" y="512589"/>
            <a:ext cx="3759199" cy="250029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2" name="Title 1"/>
          <p:cNvSpPr>
            <a:spLocks noGrp="1"/>
          </p:cNvSpPr>
          <p:nvPr>
            <p:ph type="title"/>
          </p:nvPr>
        </p:nvSpPr>
        <p:spPr>
          <a:xfrm>
            <a:off x="-1457960" y="811473"/>
            <a:ext cx="8229600" cy="990600"/>
          </a:xfrm>
        </p:spPr>
        <p:txBody>
          <a:bodyPr>
            <a:normAutofit fontScale="90000"/>
          </a:bodyPr>
          <a:lstStyle/>
          <a:p>
            <a:pPr algn="ctr"/>
            <a:r>
              <a:rPr lang="en-US" sz="4400" dirty="0"/>
              <a:t>Setting the Stage </a:t>
            </a:r>
            <a:br>
              <a:rPr lang="en-US" sz="4400" dirty="0"/>
            </a:br>
            <a:r>
              <a:rPr lang="en-US" sz="4400" dirty="0"/>
              <a:t>for PLC’s</a:t>
            </a:r>
            <a:br>
              <a:rPr lang="en-US" dirty="0"/>
            </a:br>
            <a:endParaRPr lang="en-US" dirty="0"/>
          </a:p>
        </p:txBody>
      </p:sp>
      <p:sp>
        <p:nvSpPr>
          <p:cNvPr id="3" name="Content Placeholder 2"/>
          <p:cNvSpPr>
            <a:spLocks noGrp="1"/>
          </p:cNvSpPr>
          <p:nvPr>
            <p:ph idx="4294967295"/>
          </p:nvPr>
        </p:nvSpPr>
        <p:spPr>
          <a:xfrm>
            <a:off x="81280" y="1669051"/>
            <a:ext cx="9159240" cy="5017571"/>
          </a:xfrm>
        </p:spPr>
        <p:txBody>
          <a:bodyPr>
            <a:normAutofit lnSpcReduction="10000"/>
          </a:bodyPr>
          <a:lstStyle/>
          <a:p>
            <a:r>
              <a:rPr lang="en-US" sz="2800" b="1" dirty="0">
                <a:solidFill>
                  <a:schemeClr val="tx2"/>
                </a:solidFill>
              </a:rPr>
              <a:t>Purpose</a:t>
            </a:r>
          </a:p>
          <a:p>
            <a:pPr marL="365760" lvl="1"/>
            <a:r>
              <a:rPr lang="en-US" i="1" dirty="0">
                <a:solidFill>
                  <a:schemeClr val="tx2"/>
                </a:solidFill>
              </a:rPr>
              <a:t>Why is collaboration important?</a:t>
            </a:r>
          </a:p>
          <a:p>
            <a:r>
              <a:rPr lang="en-US" sz="2800" b="1" dirty="0">
                <a:solidFill>
                  <a:schemeClr val="tx2"/>
                </a:solidFill>
              </a:rPr>
              <a:t>Time</a:t>
            </a:r>
          </a:p>
          <a:p>
            <a:pPr marL="365760" lvl="1"/>
            <a:r>
              <a:rPr lang="en-US" i="1" dirty="0">
                <a:solidFill>
                  <a:schemeClr val="tx2"/>
                </a:solidFill>
              </a:rPr>
              <a:t>PLC’s  programmed into teacher schedules</a:t>
            </a:r>
          </a:p>
          <a:p>
            <a:r>
              <a:rPr lang="en-US" sz="2800" b="1" dirty="0">
                <a:solidFill>
                  <a:schemeClr val="tx2"/>
                </a:solidFill>
              </a:rPr>
              <a:t>Training and Support</a:t>
            </a:r>
          </a:p>
          <a:p>
            <a:pPr marL="365760" lvl="1"/>
            <a:r>
              <a:rPr lang="en-US" i="1" dirty="0">
                <a:solidFill>
                  <a:schemeClr val="tx2"/>
                </a:solidFill>
              </a:rPr>
              <a:t>People need to be taught how to work together effectively and efficiently</a:t>
            </a:r>
            <a:endParaRPr lang="en-US" sz="1400" i="1" dirty="0">
              <a:solidFill>
                <a:schemeClr val="tx2"/>
              </a:solidFill>
            </a:endParaRPr>
          </a:p>
          <a:p>
            <a:r>
              <a:rPr lang="en-US" sz="2800" b="1" dirty="0">
                <a:solidFill>
                  <a:schemeClr val="tx2"/>
                </a:solidFill>
              </a:rPr>
              <a:t>Accept Responsibility</a:t>
            </a:r>
          </a:p>
          <a:p>
            <a:pPr marL="365760" lvl="1"/>
            <a:r>
              <a:rPr lang="en-US" i="1" dirty="0">
                <a:solidFill>
                  <a:schemeClr val="tx2"/>
                </a:solidFill>
              </a:rPr>
              <a:t>Recognize an opportunity to change the way a school operates</a:t>
            </a:r>
            <a:endParaRPr lang="en-US" sz="1400" i="1" dirty="0">
              <a:solidFill>
                <a:schemeClr val="tx2"/>
              </a:solidFill>
            </a:endParaRPr>
          </a:p>
          <a:p>
            <a:r>
              <a:rPr lang="en-US" sz="2800" b="1" dirty="0">
                <a:solidFill>
                  <a:schemeClr val="tx2"/>
                </a:solidFill>
              </a:rPr>
              <a:t>Interclass Visits (Even Remotely)</a:t>
            </a:r>
          </a:p>
          <a:p>
            <a:pPr marL="365760" lvl="1"/>
            <a:r>
              <a:rPr lang="en-US" i="1" dirty="0">
                <a:solidFill>
                  <a:schemeClr val="tx2"/>
                </a:solidFill>
              </a:rPr>
              <a:t>Low-interference observation of teacher colleagues</a:t>
            </a:r>
          </a:p>
          <a:p>
            <a:r>
              <a:rPr lang="en-US" sz="2800" b="1" dirty="0">
                <a:solidFill>
                  <a:schemeClr val="tx2"/>
                </a:solidFill>
              </a:rPr>
              <a:t>Collaborative Planning</a:t>
            </a:r>
          </a:p>
          <a:p>
            <a:pPr marL="365760" lvl="1"/>
            <a:r>
              <a:rPr lang="en-US" i="1" dirty="0">
                <a:solidFill>
                  <a:schemeClr val="tx2"/>
                </a:solidFill>
              </a:rPr>
              <a:t>Small teacher groups collaborate, deliver and reflect on group lesson plans</a:t>
            </a:r>
          </a:p>
          <a:p>
            <a:endParaRPr lang="en-US" sz="1800" i="1" dirty="0"/>
          </a:p>
          <a:p>
            <a:endParaRPr lang="en-US" dirty="0"/>
          </a:p>
        </p:txBody>
      </p:sp>
      <p:cxnSp>
        <p:nvCxnSpPr>
          <p:cNvPr id="8" name="Straight Connector 7">
            <a:extLst>
              <a:ext uri="{FF2B5EF4-FFF2-40B4-BE49-F238E27FC236}">
                <a16:creationId xmlns:a16="http://schemas.microsoft.com/office/drawing/2014/main" id="{3338349F-415A-4287-A3F4-A1278A922D67}"/>
              </a:ext>
            </a:extLst>
          </p:cNvPr>
          <p:cNvCxnSpPr/>
          <p:nvPr/>
        </p:nvCxnSpPr>
        <p:spPr>
          <a:xfrm>
            <a:off x="152401" y="1645920"/>
            <a:ext cx="4743558" cy="0"/>
          </a:xfrm>
          <a:prstGeom prst="line">
            <a:avLst/>
          </a:prstGeom>
        </p:spPr>
        <p:style>
          <a:lnRef idx="3">
            <a:schemeClr val="accent1"/>
          </a:lnRef>
          <a:fillRef idx="0">
            <a:schemeClr val="accent1"/>
          </a:fillRef>
          <a:effectRef idx="2">
            <a:schemeClr val="accent1"/>
          </a:effectRef>
          <a:fontRef idx="minor">
            <a:schemeClr val="tx1"/>
          </a:fontRef>
        </p:style>
      </p:cxnSp>
      <p:sp>
        <p:nvSpPr>
          <p:cNvPr id="9" name="TextBox 8">
            <a:extLst>
              <a:ext uri="{FF2B5EF4-FFF2-40B4-BE49-F238E27FC236}">
                <a16:creationId xmlns:a16="http://schemas.microsoft.com/office/drawing/2014/main" id="{532F8DEB-6C95-487F-A76B-2CD3AAE99617}"/>
              </a:ext>
            </a:extLst>
          </p:cNvPr>
          <p:cNvSpPr txBox="1"/>
          <p:nvPr/>
        </p:nvSpPr>
        <p:spPr>
          <a:xfrm>
            <a:off x="2338190" y="6564616"/>
            <a:ext cx="4907113" cy="261610"/>
          </a:xfrm>
          <a:prstGeom prst="rect">
            <a:avLst/>
          </a:prstGeom>
          <a:noFill/>
        </p:spPr>
        <p:txBody>
          <a:bodyPr wrap="none" rtlCol="0">
            <a:spAutoFit/>
          </a:bodyPr>
          <a:lstStyle/>
          <a:p>
            <a:r>
              <a:rPr lang="en-US" sz="1100" dirty="0">
                <a:solidFill>
                  <a:schemeClr val="bg1">
                    <a:lumMod val="50000"/>
                  </a:schemeClr>
                </a:solidFill>
              </a:rPr>
              <a:t>SHN PROPRIETARY, NOT FOR DISTRIBUTION WITHOUT PERMISSION</a:t>
            </a:r>
          </a:p>
        </p:txBody>
      </p:sp>
      <p:sp>
        <p:nvSpPr>
          <p:cNvPr id="10" name="TextBox 9">
            <a:extLst>
              <a:ext uri="{FF2B5EF4-FFF2-40B4-BE49-F238E27FC236}">
                <a16:creationId xmlns:a16="http://schemas.microsoft.com/office/drawing/2014/main" id="{2E12DB86-BF25-4FF3-ACBB-9321BEC9FDF0}"/>
              </a:ext>
            </a:extLst>
          </p:cNvPr>
          <p:cNvSpPr txBox="1"/>
          <p:nvPr/>
        </p:nvSpPr>
        <p:spPr>
          <a:xfrm>
            <a:off x="8569778" y="0"/>
            <a:ext cx="699407" cy="369332"/>
          </a:xfrm>
          <a:prstGeom prst="rect">
            <a:avLst/>
          </a:prstGeom>
          <a:noFill/>
        </p:spPr>
        <p:txBody>
          <a:bodyPr wrap="square">
            <a:spAutoFit/>
          </a:bodyPr>
          <a:lstStyle/>
          <a:p>
            <a:r>
              <a:rPr lang="en-US" dirty="0"/>
              <a:t>28</a:t>
            </a:r>
          </a:p>
        </p:txBody>
      </p:sp>
    </p:spTree>
    <p:extLst>
      <p:ext uri="{BB962C8B-B14F-4D97-AF65-F5344CB8AC3E}">
        <p14:creationId xmlns:p14="http://schemas.microsoft.com/office/powerpoint/2010/main" val="172679264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7000" y="375920"/>
            <a:ext cx="8229600" cy="990600"/>
          </a:xfrm>
        </p:spPr>
        <p:txBody>
          <a:bodyPr/>
          <a:lstStyle/>
          <a:p>
            <a:r>
              <a:rPr lang="en-US" dirty="0"/>
              <a:t>PLC Planning Document </a:t>
            </a:r>
          </a:p>
        </p:txBody>
      </p:sp>
      <p:graphicFrame>
        <p:nvGraphicFramePr>
          <p:cNvPr id="3" name="Table 2"/>
          <p:cNvGraphicFramePr>
            <a:graphicFrameLocks noGrp="1"/>
          </p:cNvGraphicFramePr>
          <p:nvPr>
            <p:extLst>
              <p:ext uri="{D42A27DB-BD31-4B8C-83A1-F6EECF244321}">
                <p14:modId xmlns:p14="http://schemas.microsoft.com/office/powerpoint/2010/main" val="3851069921"/>
              </p:ext>
            </p:extLst>
          </p:nvPr>
        </p:nvGraphicFramePr>
        <p:xfrm>
          <a:off x="186266" y="1290315"/>
          <a:ext cx="8737600" cy="4944539"/>
        </p:xfrm>
        <a:graphic>
          <a:graphicData uri="http://schemas.openxmlformats.org/drawingml/2006/table">
            <a:tbl>
              <a:tblPr firstRow="1" bandRow="1">
                <a:tableStyleId>{5C22544A-7EE6-4342-B048-85BDC9FD1C3A}</a:tableStyleId>
              </a:tblPr>
              <a:tblGrid>
                <a:gridCol w="2387601">
                  <a:extLst>
                    <a:ext uri="{9D8B030D-6E8A-4147-A177-3AD203B41FA5}">
                      <a16:colId xmlns:a16="http://schemas.microsoft.com/office/drawing/2014/main" val="20000"/>
                    </a:ext>
                  </a:extLst>
                </a:gridCol>
                <a:gridCol w="6349999">
                  <a:extLst>
                    <a:ext uri="{9D8B030D-6E8A-4147-A177-3AD203B41FA5}">
                      <a16:colId xmlns:a16="http://schemas.microsoft.com/office/drawing/2014/main" val="20001"/>
                    </a:ext>
                  </a:extLst>
                </a:gridCol>
              </a:tblGrid>
              <a:tr h="558803">
                <a:tc>
                  <a:txBody>
                    <a:bodyPr/>
                    <a:lstStyle/>
                    <a:p>
                      <a:r>
                        <a:rPr lang="en-US" dirty="0">
                          <a:solidFill>
                            <a:srgbClr val="000000"/>
                          </a:solidFill>
                        </a:rPr>
                        <a:t>Plan the Lesson </a:t>
                      </a:r>
                    </a:p>
                    <a:p>
                      <a:endParaRPr lang="en-US" sz="1800" b="1" kern="1200" dirty="0">
                        <a:solidFill>
                          <a:schemeClr val="dk1"/>
                        </a:solidFill>
                        <a:effectLst/>
                        <a:latin typeface="+mn-lt"/>
                        <a:ea typeface="+mn-ea"/>
                        <a:cs typeface="+mn-cs"/>
                      </a:endParaRPr>
                    </a:p>
                  </a:txBody>
                  <a:tcPr>
                    <a:solidFill>
                      <a:schemeClr val="bg1">
                        <a:lumMod val="8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1" kern="1200" dirty="0">
                          <a:solidFill>
                            <a:schemeClr val="tx1"/>
                          </a:solidFill>
                          <a:effectLst/>
                          <a:latin typeface="+mn-lt"/>
                          <a:ea typeface="+mn-ea"/>
                          <a:cs typeface="+mn-cs"/>
                        </a:rPr>
                        <a:t>Participants spend the bulk of their time in this step of the process. </a:t>
                      </a:r>
                      <a:endParaRPr lang="en-US" sz="1600" dirty="0">
                        <a:solidFill>
                          <a:schemeClr val="tx1"/>
                        </a:solidFill>
                      </a:endParaRPr>
                    </a:p>
                    <a:p>
                      <a:endParaRPr lang="en-US" dirty="0">
                        <a:solidFill>
                          <a:schemeClr val="tx1"/>
                        </a:solidFill>
                      </a:endParaRPr>
                    </a:p>
                  </a:txBody>
                  <a:tcPr>
                    <a:solidFill>
                      <a:schemeClr val="accent1">
                        <a:lumMod val="40000"/>
                        <a:lumOff val="60000"/>
                      </a:schemeClr>
                    </a:solidFill>
                  </a:tcPr>
                </a:tc>
                <a:extLst>
                  <a:ext uri="{0D108BD9-81ED-4DB2-BD59-A6C34878D82A}">
                    <a16:rowId xmlns:a16="http://schemas.microsoft.com/office/drawing/2014/main" val="10000"/>
                  </a:ext>
                </a:extLst>
              </a:tr>
              <a:tr h="109051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1" kern="1200" dirty="0">
                          <a:solidFill>
                            <a:schemeClr val="dk1"/>
                          </a:solidFill>
                          <a:effectLst/>
                          <a:latin typeface="+mn-lt"/>
                          <a:ea typeface="+mn-ea"/>
                          <a:cs typeface="+mn-cs"/>
                        </a:rPr>
                        <a:t>Deliver the Lesson </a:t>
                      </a:r>
                      <a:endParaRPr lang="en-US" dirty="0">
                        <a:effectLst/>
                      </a:endParaRPr>
                    </a:p>
                    <a:p>
                      <a:endParaRPr lang="en-US" dirty="0"/>
                    </a:p>
                  </a:txBody>
                  <a:tcPr>
                    <a:solidFill>
                      <a:schemeClr val="bg1">
                        <a:lumMod val="85000"/>
                      </a:schemeClr>
                    </a:solidFill>
                  </a:tcPr>
                </a:tc>
                <a:tc>
                  <a:txBody>
                    <a:bodyPr/>
                    <a:lstStyle/>
                    <a:p>
                      <a:r>
                        <a:rPr lang="en-US" sz="1600" b="1" kern="1200" dirty="0">
                          <a:solidFill>
                            <a:schemeClr val="tx1"/>
                          </a:solidFill>
                          <a:effectLst/>
                          <a:latin typeface="+mn-lt"/>
                          <a:ea typeface="+mn-ea"/>
                          <a:cs typeface="+mn-cs"/>
                        </a:rPr>
                        <a:t>One teacher in the group will implement the lesson while the other participants will watch and take low inference observation notes.</a:t>
                      </a:r>
                      <a:endParaRPr lang="en-US" sz="1800" b="1" kern="1200" dirty="0">
                        <a:solidFill>
                          <a:schemeClr val="tx1"/>
                        </a:solidFill>
                        <a:effectLst/>
                        <a:latin typeface="+mn-lt"/>
                        <a:ea typeface="+mn-ea"/>
                        <a:cs typeface="+mn-cs"/>
                      </a:endParaRPr>
                    </a:p>
                  </a:txBody>
                  <a:tcPr>
                    <a:solidFill>
                      <a:schemeClr val="accent1">
                        <a:lumMod val="40000"/>
                        <a:lumOff val="60000"/>
                      </a:schemeClr>
                    </a:solidFill>
                  </a:tcPr>
                </a:tc>
                <a:extLst>
                  <a:ext uri="{0D108BD9-81ED-4DB2-BD59-A6C34878D82A}">
                    <a16:rowId xmlns:a16="http://schemas.microsoft.com/office/drawing/2014/main" val="10001"/>
                  </a:ext>
                </a:extLst>
              </a:tr>
              <a:tr h="104309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1" kern="1200" dirty="0">
                          <a:solidFill>
                            <a:schemeClr val="dk1"/>
                          </a:solidFill>
                          <a:effectLst/>
                          <a:latin typeface="+mn-lt"/>
                          <a:ea typeface="+mn-ea"/>
                          <a:cs typeface="+mn-cs"/>
                        </a:rPr>
                        <a:t>Looking at Student Work </a:t>
                      </a:r>
                      <a:endParaRPr lang="en-US" dirty="0"/>
                    </a:p>
                    <a:p>
                      <a:endParaRPr lang="en-US" dirty="0"/>
                    </a:p>
                  </a:txBody>
                  <a:tcPr>
                    <a:solidFill>
                      <a:schemeClr val="bg1">
                        <a:lumMod val="8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1" kern="1200" dirty="0">
                          <a:solidFill>
                            <a:schemeClr val="dk1"/>
                          </a:solidFill>
                          <a:effectLst/>
                          <a:latin typeface="+mn-lt"/>
                          <a:ea typeface="+mn-ea"/>
                          <a:cs typeface="+mn-cs"/>
                        </a:rPr>
                        <a:t>Together, participants assess student work produced as a result of the lesson. </a:t>
                      </a:r>
                      <a:endParaRPr lang="en-US" sz="1600" b="1" dirty="0"/>
                    </a:p>
                    <a:p>
                      <a:endParaRPr lang="en-US" sz="1600" b="1" dirty="0"/>
                    </a:p>
                  </a:txBody>
                  <a:tcPr>
                    <a:solidFill>
                      <a:schemeClr val="accent1">
                        <a:lumMod val="40000"/>
                        <a:lumOff val="60000"/>
                      </a:schemeClr>
                    </a:solidFill>
                  </a:tcPr>
                </a:tc>
                <a:extLst>
                  <a:ext uri="{0D108BD9-81ED-4DB2-BD59-A6C34878D82A}">
                    <a16:rowId xmlns:a16="http://schemas.microsoft.com/office/drawing/2014/main" val="10002"/>
                  </a:ext>
                </a:extLst>
              </a:tr>
              <a:tr h="82635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1" kern="1200" dirty="0">
                          <a:solidFill>
                            <a:schemeClr val="dk1"/>
                          </a:solidFill>
                          <a:effectLst/>
                          <a:latin typeface="+mn-lt"/>
                          <a:ea typeface="+mn-ea"/>
                          <a:cs typeface="+mn-cs"/>
                        </a:rPr>
                        <a:t>Reflection and Lesson Debrief </a:t>
                      </a:r>
                      <a:endParaRPr lang="en-US" dirty="0">
                        <a:effectLst/>
                      </a:endParaRPr>
                    </a:p>
                    <a:p>
                      <a:endParaRPr lang="en-US" dirty="0"/>
                    </a:p>
                  </a:txBody>
                  <a:tcPr>
                    <a:solidFill>
                      <a:schemeClr val="bg1">
                        <a:lumMod val="8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1" kern="1200" dirty="0">
                          <a:solidFill>
                            <a:schemeClr val="dk1"/>
                          </a:solidFill>
                          <a:effectLst/>
                          <a:latin typeface="+mn-lt"/>
                          <a:ea typeface="+mn-ea"/>
                          <a:cs typeface="+mn-cs"/>
                        </a:rPr>
                        <a:t>Participants reflect on the lesson design and implementation and discuss the process and outcomes of this lesson. </a:t>
                      </a:r>
                      <a:endParaRPr lang="en-US" sz="1600" b="1" dirty="0">
                        <a:effectLst/>
                      </a:endParaRPr>
                    </a:p>
                    <a:p>
                      <a:endParaRPr lang="en-US" sz="1600" b="1" dirty="0"/>
                    </a:p>
                  </a:txBody>
                  <a:tcPr>
                    <a:solidFill>
                      <a:schemeClr val="accent1">
                        <a:lumMod val="40000"/>
                        <a:lumOff val="60000"/>
                      </a:schemeClr>
                    </a:solidFill>
                  </a:tcPr>
                </a:tc>
                <a:extLst>
                  <a:ext uri="{0D108BD9-81ED-4DB2-BD59-A6C34878D82A}">
                    <a16:rowId xmlns:a16="http://schemas.microsoft.com/office/drawing/2014/main" val="10003"/>
                  </a:ext>
                </a:extLst>
              </a:tr>
              <a:tr h="104309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1" kern="1200" dirty="0">
                          <a:solidFill>
                            <a:schemeClr val="dk1"/>
                          </a:solidFill>
                          <a:effectLst/>
                          <a:latin typeface="+mn-lt"/>
                          <a:ea typeface="+mn-ea"/>
                          <a:cs typeface="+mn-cs"/>
                        </a:rPr>
                        <a:t>Next Steps </a:t>
                      </a:r>
                      <a:endParaRPr lang="en-US" dirty="0">
                        <a:effectLst/>
                      </a:endParaRPr>
                    </a:p>
                    <a:p>
                      <a:endParaRPr lang="en-US" dirty="0"/>
                    </a:p>
                  </a:txBody>
                  <a:tcPr>
                    <a:solidFill>
                      <a:schemeClr val="bg1">
                        <a:lumMod val="8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1" kern="1200" dirty="0">
                          <a:solidFill>
                            <a:schemeClr val="dk1"/>
                          </a:solidFill>
                          <a:effectLst/>
                          <a:latin typeface="+mn-lt"/>
                          <a:ea typeface="+mn-ea"/>
                          <a:cs typeface="+mn-cs"/>
                        </a:rPr>
                        <a:t>Participants determine clear and concise next steps for future planning and delivery of instruction. </a:t>
                      </a:r>
                      <a:endParaRPr lang="en-US" sz="1600" b="1" dirty="0">
                        <a:effectLst/>
                      </a:endParaRPr>
                    </a:p>
                    <a:p>
                      <a:endParaRPr lang="en-US" dirty="0"/>
                    </a:p>
                  </a:txBody>
                  <a:tcPr>
                    <a:solidFill>
                      <a:schemeClr val="accent1">
                        <a:lumMod val="40000"/>
                        <a:lumOff val="60000"/>
                      </a:schemeClr>
                    </a:solidFill>
                  </a:tcPr>
                </a:tc>
                <a:extLst>
                  <a:ext uri="{0D108BD9-81ED-4DB2-BD59-A6C34878D82A}">
                    <a16:rowId xmlns:a16="http://schemas.microsoft.com/office/drawing/2014/main" val="10004"/>
                  </a:ext>
                </a:extLst>
              </a:tr>
            </a:tbl>
          </a:graphicData>
        </a:graphic>
      </p:graphicFrame>
      <p:sp>
        <p:nvSpPr>
          <p:cNvPr id="4" name="TextBox 3">
            <a:extLst>
              <a:ext uri="{FF2B5EF4-FFF2-40B4-BE49-F238E27FC236}">
                <a16:creationId xmlns:a16="http://schemas.microsoft.com/office/drawing/2014/main" id="{C1DA27A4-FFE9-4101-A979-2A34017755CF}"/>
              </a:ext>
            </a:extLst>
          </p:cNvPr>
          <p:cNvSpPr txBox="1"/>
          <p:nvPr/>
        </p:nvSpPr>
        <p:spPr>
          <a:xfrm>
            <a:off x="2338190" y="6564616"/>
            <a:ext cx="4907113" cy="261610"/>
          </a:xfrm>
          <a:prstGeom prst="rect">
            <a:avLst/>
          </a:prstGeom>
          <a:noFill/>
        </p:spPr>
        <p:txBody>
          <a:bodyPr wrap="none" rtlCol="0">
            <a:spAutoFit/>
          </a:bodyPr>
          <a:lstStyle/>
          <a:p>
            <a:r>
              <a:rPr lang="en-US" sz="1100" dirty="0">
                <a:solidFill>
                  <a:schemeClr val="bg1">
                    <a:lumMod val="50000"/>
                  </a:schemeClr>
                </a:solidFill>
              </a:rPr>
              <a:t>SHN PROPRIETARY, NOT FOR DISTRIBUTION WITHOUT PERMISSION</a:t>
            </a:r>
          </a:p>
        </p:txBody>
      </p:sp>
      <p:sp>
        <p:nvSpPr>
          <p:cNvPr id="5" name="TextBox 4">
            <a:extLst>
              <a:ext uri="{FF2B5EF4-FFF2-40B4-BE49-F238E27FC236}">
                <a16:creationId xmlns:a16="http://schemas.microsoft.com/office/drawing/2014/main" id="{7A8A7726-F016-4340-831C-07280BF048CD}"/>
              </a:ext>
            </a:extLst>
          </p:cNvPr>
          <p:cNvSpPr txBox="1"/>
          <p:nvPr/>
        </p:nvSpPr>
        <p:spPr>
          <a:xfrm>
            <a:off x="8569778" y="0"/>
            <a:ext cx="699407" cy="369332"/>
          </a:xfrm>
          <a:prstGeom prst="rect">
            <a:avLst/>
          </a:prstGeom>
          <a:noFill/>
        </p:spPr>
        <p:txBody>
          <a:bodyPr wrap="square">
            <a:spAutoFit/>
          </a:bodyPr>
          <a:lstStyle/>
          <a:p>
            <a:r>
              <a:rPr lang="en-US" dirty="0"/>
              <a:t>29</a:t>
            </a:r>
          </a:p>
        </p:txBody>
      </p:sp>
    </p:spTree>
    <p:extLst>
      <p:ext uri="{BB962C8B-B14F-4D97-AF65-F5344CB8AC3E}">
        <p14:creationId xmlns:p14="http://schemas.microsoft.com/office/powerpoint/2010/main" val="206202913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idx="4294967295"/>
          </p:nvPr>
        </p:nvSpPr>
        <p:spPr>
          <a:xfrm>
            <a:off x="685800" y="198120"/>
            <a:ext cx="7772400" cy="2200275"/>
          </a:xfrm>
        </p:spPr>
        <p:txBody>
          <a:bodyPr/>
          <a:lstStyle/>
          <a:p>
            <a:r>
              <a:rPr lang="en-US" dirty="0"/>
              <a:t>Rigorous Instruction</a:t>
            </a:r>
          </a:p>
        </p:txBody>
      </p:sp>
      <p:sp>
        <p:nvSpPr>
          <p:cNvPr id="5" name="Text Placeholder 4"/>
          <p:cNvSpPr>
            <a:spLocks noGrp="1"/>
          </p:cNvSpPr>
          <p:nvPr>
            <p:ph type="body" idx="1"/>
          </p:nvPr>
        </p:nvSpPr>
        <p:spPr>
          <a:xfrm>
            <a:off x="722313" y="2838704"/>
            <a:ext cx="7772400" cy="1957484"/>
          </a:xfrm>
        </p:spPr>
        <p:txBody>
          <a:bodyPr>
            <a:normAutofit fontScale="92500" lnSpcReduction="10000"/>
          </a:bodyPr>
          <a:lstStyle/>
          <a:p>
            <a:r>
              <a:rPr lang="en-US" sz="2200" b="1" i="1" dirty="0"/>
              <a:t>Effective practices are designed to achieve desired results. As educators expand their expectations for student learning to focus more on conceptual understandings and problem-solving skills, the instructional strategies used must correspondingly change. </a:t>
            </a:r>
          </a:p>
          <a:p>
            <a:pPr algn="r"/>
            <a:r>
              <a:rPr lang="en-US" sz="2200" b="1" dirty="0"/>
              <a:t>-Charlotte Danielson</a:t>
            </a:r>
          </a:p>
          <a:p>
            <a:endParaRPr lang="en-US" dirty="0"/>
          </a:p>
          <a:p>
            <a:endParaRPr lang="en-US" dirty="0"/>
          </a:p>
        </p:txBody>
      </p:sp>
      <p:sp>
        <p:nvSpPr>
          <p:cNvPr id="6" name="TextBox 5">
            <a:extLst>
              <a:ext uri="{FF2B5EF4-FFF2-40B4-BE49-F238E27FC236}">
                <a16:creationId xmlns:a16="http://schemas.microsoft.com/office/drawing/2014/main" id="{0105928B-1C7E-40FB-939A-D3323D195D3F}"/>
              </a:ext>
            </a:extLst>
          </p:cNvPr>
          <p:cNvSpPr txBox="1"/>
          <p:nvPr/>
        </p:nvSpPr>
        <p:spPr>
          <a:xfrm>
            <a:off x="2338190" y="6564616"/>
            <a:ext cx="4907113" cy="261610"/>
          </a:xfrm>
          <a:prstGeom prst="rect">
            <a:avLst/>
          </a:prstGeom>
          <a:noFill/>
        </p:spPr>
        <p:txBody>
          <a:bodyPr wrap="none" rtlCol="0">
            <a:spAutoFit/>
          </a:bodyPr>
          <a:lstStyle/>
          <a:p>
            <a:r>
              <a:rPr lang="en-US" sz="1100" dirty="0"/>
              <a:t>SHN PROPRIETARY, NOT FOR DISTRIBUTION WITHOUT PERMISSION</a:t>
            </a:r>
          </a:p>
        </p:txBody>
      </p:sp>
    </p:spTree>
    <p:extLst>
      <p:ext uri="{BB962C8B-B14F-4D97-AF65-F5344CB8AC3E}">
        <p14:creationId xmlns:p14="http://schemas.microsoft.com/office/powerpoint/2010/main" val="389836569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1194" y="741064"/>
            <a:ext cx="8686800" cy="990600"/>
          </a:xfrm>
        </p:spPr>
        <p:txBody>
          <a:bodyPr>
            <a:noAutofit/>
          </a:bodyPr>
          <a:lstStyle/>
          <a:p>
            <a:r>
              <a:rPr lang="en-US" dirty="0"/>
              <a:t>Students as Leaders </a:t>
            </a:r>
            <a:br>
              <a:rPr lang="en-US" dirty="0"/>
            </a:br>
            <a:r>
              <a:rPr lang="en-US" dirty="0"/>
              <a:t>		…….Own Their Learning</a:t>
            </a:r>
          </a:p>
        </p:txBody>
      </p:sp>
      <p:pic>
        <p:nvPicPr>
          <p:cNvPr id="3" name="Picture 2"/>
          <p:cNvPicPr>
            <a:picLocks noChangeAspect="1"/>
          </p:cNvPicPr>
          <p:nvPr/>
        </p:nvPicPr>
        <p:blipFill>
          <a:blip r:embed="rId2"/>
          <a:stretch>
            <a:fillRect/>
          </a:stretch>
        </p:blipFill>
        <p:spPr>
          <a:xfrm>
            <a:off x="365211" y="2464300"/>
            <a:ext cx="4246473" cy="304679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4" name="TextBox 3"/>
          <p:cNvSpPr txBox="1"/>
          <p:nvPr/>
        </p:nvSpPr>
        <p:spPr>
          <a:xfrm>
            <a:off x="4611684" y="1981746"/>
            <a:ext cx="4728646" cy="1631216"/>
          </a:xfrm>
          <a:prstGeom prst="rect">
            <a:avLst/>
          </a:prstGeom>
          <a:noFill/>
        </p:spPr>
        <p:txBody>
          <a:bodyPr wrap="square" rtlCol="0">
            <a:spAutoFit/>
          </a:bodyPr>
          <a:lstStyle/>
          <a:p>
            <a:pPr algn="ctr"/>
            <a:r>
              <a:rPr lang="en-US" sz="2800" b="1" dirty="0">
                <a:solidFill>
                  <a:schemeClr val="tx2"/>
                </a:solidFill>
              </a:rPr>
              <a:t>Viable Curriculum </a:t>
            </a:r>
          </a:p>
          <a:p>
            <a:pPr algn="ctr"/>
            <a:r>
              <a:rPr lang="en-US" i="1" dirty="0">
                <a:solidFill>
                  <a:schemeClr val="tx2"/>
                </a:solidFill>
              </a:rPr>
              <a:t>Complex content and concepts aligned to grade level standards</a:t>
            </a:r>
          </a:p>
          <a:p>
            <a:endParaRPr lang="en-US" i="1" dirty="0">
              <a:solidFill>
                <a:schemeClr val="tx2"/>
              </a:solidFill>
            </a:endParaRPr>
          </a:p>
          <a:p>
            <a:pPr marL="457200" indent="-457200">
              <a:buFont typeface="Arial"/>
              <a:buChar char="•"/>
            </a:pPr>
            <a:endParaRPr lang="en-US" i="1" dirty="0">
              <a:solidFill>
                <a:schemeClr val="tx2"/>
              </a:solidFill>
            </a:endParaRPr>
          </a:p>
        </p:txBody>
      </p:sp>
      <p:sp>
        <p:nvSpPr>
          <p:cNvPr id="5" name="TextBox 4"/>
          <p:cNvSpPr txBox="1"/>
          <p:nvPr/>
        </p:nvSpPr>
        <p:spPr>
          <a:xfrm>
            <a:off x="5029408" y="3290813"/>
            <a:ext cx="3993451" cy="1508105"/>
          </a:xfrm>
          <a:prstGeom prst="rect">
            <a:avLst/>
          </a:prstGeom>
          <a:noFill/>
        </p:spPr>
        <p:txBody>
          <a:bodyPr wrap="square" rtlCol="0">
            <a:spAutoFit/>
          </a:bodyPr>
          <a:lstStyle/>
          <a:p>
            <a:pPr algn="ctr"/>
            <a:r>
              <a:rPr lang="en-US" sz="2800" b="1" dirty="0">
                <a:solidFill>
                  <a:schemeClr val="tx2"/>
                </a:solidFill>
              </a:rPr>
              <a:t>Bringing </a:t>
            </a:r>
          </a:p>
          <a:p>
            <a:pPr algn="ctr"/>
            <a:r>
              <a:rPr lang="en-US" sz="2800" b="1" dirty="0">
                <a:solidFill>
                  <a:schemeClr val="tx2"/>
                </a:solidFill>
              </a:rPr>
              <a:t>Curriculum to Life</a:t>
            </a:r>
          </a:p>
          <a:p>
            <a:pPr algn="ctr"/>
            <a:r>
              <a:rPr lang="en-US" i="1" dirty="0">
                <a:solidFill>
                  <a:schemeClr val="tx2"/>
                </a:solidFill>
              </a:rPr>
              <a:t>Learning objectives, action plans &amp; assessment </a:t>
            </a:r>
          </a:p>
        </p:txBody>
      </p:sp>
      <p:sp>
        <p:nvSpPr>
          <p:cNvPr id="6" name="TextBox 5"/>
          <p:cNvSpPr txBox="1"/>
          <p:nvPr/>
        </p:nvSpPr>
        <p:spPr>
          <a:xfrm>
            <a:off x="5029408" y="4868804"/>
            <a:ext cx="3792942" cy="1508105"/>
          </a:xfrm>
          <a:prstGeom prst="rect">
            <a:avLst/>
          </a:prstGeom>
          <a:noFill/>
        </p:spPr>
        <p:txBody>
          <a:bodyPr wrap="square" rtlCol="0">
            <a:spAutoFit/>
          </a:bodyPr>
          <a:lstStyle/>
          <a:p>
            <a:pPr algn="ctr"/>
            <a:r>
              <a:rPr lang="en-US" sz="2800" b="1" dirty="0">
                <a:solidFill>
                  <a:schemeClr val="tx2"/>
                </a:solidFill>
              </a:rPr>
              <a:t>Data Analysis</a:t>
            </a:r>
          </a:p>
          <a:p>
            <a:pPr algn="ctr"/>
            <a:r>
              <a:rPr lang="en-US" i="1" dirty="0">
                <a:solidFill>
                  <a:schemeClr val="tx2"/>
                </a:solidFill>
              </a:rPr>
              <a:t>Utilizing student data for future planning</a:t>
            </a:r>
          </a:p>
          <a:p>
            <a:r>
              <a:rPr lang="en-US" sz="2800" dirty="0">
                <a:solidFill>
                  <a:schemeClr val="tx2"/>
                </a:solidFill>
              </a:rPr>
              <a:t> </a:t>
            </a:r>
          </a:p>
        </p:txBody>
      </p:sp>
      <p:sp>
        <p:nvSpPr>
          <p:cNvPr id="7" name="TextBox 6">
            <a:extLst>
              <a:ext uri="{FF2B5EF4-FFF2-40B4-BE49-F238E27FC236}">
                <a16:creationId xmlns:a16="http://schemas.microsoft.com/office/drawing/2014/main" id="{5F1C07E6-1E03-491D-B741-B84D201A9F40}"/>
              </a:ext>
            </a:extLst>
          </p:cNvPr>
          <p:cNvSpPr txBox="1"/>
          <p:nvPr/>
        </p:nvSpPr>
        <p:spPr>
          <a:xfrm>
            <a:off x="2338190" y="6564616"/>
            <a:ext cx="4907113" cy="261610"/>
          </a:xfrm>
          <a:prstGeom prst="rect">
            <a:avLst/>
          </a:prstGeom>
          <a:noFill/>
        </p:spPr>
        <p:txBody>
          <a:bodyPr wrap="none" rtlCol="0">
            <a:spAutoFit/>
          </a:bodyPr>
          <a:lstStyle/>
          <a:p>
            <a:r>
              <a:rPr lang="en-US" sz="1100" dirty="0">
                <a:solidFill>
                  <a:schemeClr val="bg1">
                    <a:lumMod val="50000"/>
                  </a:schemeClr>
                </a:solidFill>
              </a:rPr>
              <a:t>SHN PROPRIETARY, NOT FOR DISTRIBUTION WITHOUT PERMISSION</a:t>
            </a:r>
          </a:p>
        </p:txBody>
      </p:sp>
      <p:sp>
        <p:nvSpPr>
          <p:cNvPr id="8" name="TextBox 7">
            <a:extLst>
              <a:ext uri="{FF2B5EF4-FFF2-40B4-BE49-F238E27FC236}">
                <a16:creationId xmlns:a16="http://schemas.microsoft.com/office/drawing/2014/main" id="{166FC675-77FE-4FDB-BFF9-61AB8C78C94B}"/>
              </a:ext>
            </a:extLst>
          </p:cNvPr>
          <p:cNvSpPr txBox="1"/>
          <p:nvPr/>
        </p:nvSpPr>
        <p:spPr>
          <a:xfrm>
            <a:off x="8569778" y="0"/>
            <a:ext cx="699407" cy="369332"/>
          </a:xfrm>
          <a:prstGeom prst="rect">
            <a:avLst/>
          </a:prstGeom>
          <a:noFill/>
        </p:spPr>
        <p:txBody>
          <a:bodyPr wrap="square">
            <a:spAutoFit/>
          </a:bodyPr>
          <a:lstStyle/>
          <a:p>
            <a:r>
              <a:rPr lang="en-US" dirty="0"/>
              <a:t>31</a:t>
            </a:r>
          </a:p>
        </p:txBody>
      </p:sp>
    </p:spTree>
    <p:extLst>
      <p:ext uri="{BB962C8B-B14F-4D97-AF65-F5344CB8AC3E}">
        <p14:creationId xmlns:p14="http://schemas.microsoft.com/office/powerpoint/2010/main" val="35891045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93557"/>
            <a:ext cx="8229600" cy="990600"/>
          </a:xfrm>
        </p:spPr>
        <p:txBody>
          <a:bodyPr/>
          <a:lstStyle/>
          <a:p>
            <a:r>
              <a:rPr lang="en-US" b="1" dirty="0"/>
              <a:t>Rigorous Instruction</a:t>
            </a:r>
          </a:p>
        </p:txBody>
      </p:sp>
      <p:sp>
        <p:nvSpPr>
          <p:cNvPr id="3" name="Content Placeholder 2"/>
          <p:cNvSpPr>
            <a:spLocks noGrp="1"/>
          </p:cNvSpPr>
          <p:nvPr>
            <p:ph idx="1"/>
          </p:nvPr>
        </p:nvSpPr>
        <p:spPr>
          <a:xfrm>
            <a:off x="457200" y="1344118"/>
            <a:ext cx="8229600" cy="4876800"/>
          </a:xfrm>
        </p:spPr>
        <p:txBody>
          <a:bodyPr>
            <a:noAutofit/>
          </a:bodyPr>
          <a:lstStyle/>
          <a:p>
            <a:r>
              <a:rPr lang="en-US" sz="2400" dirty="0">
                <a:solidFill>
                  <a:schemeClr val="tx2"/>
                </a:solidFill>
              </a:rPr>
              <a:t>Great Schools are not only built from strong, internal organizational structures. </a:t>
            </a:r>
          </a:p>
          <a:p>
            <a:endParaRPr lang="en-US" sz="2400" dirty="0">
              <a:solidFill>
                <a:schemeClr val="tx2"/>
              </a:solidFill>
            </a:endParaRPr>
          </a:p>
          <a:p>
            <a:r>
              <a:rPr lang="en-US" sz="2400" dirty="0">
                <a:solidFill>
                  <a:schemeClr val="tx2"/>
                </a:solidFill>
              </a:rPr>
              <a:t>Students can only perform to the assignments they are given; therefore, thinking about how effective our curriculum is, alongside our school-wide framework, is essential to building a Great School.</a:t>
            </a:r>
          </a:p>
          <a:p>
            <a:endParaRPr lang="en-US" sz="2400" dirty="0">
              <a:solidFill>
                <a:schemeClr val="tx2"/>
              </a:solidFill>
            </a:endParaRPr>
          </a:p>
          <a:p>
            <a:r>
              <a:rPr lang="en-US" sz="2400" dirty="0">
                <a:solidFill>
                  <a:schemeClr val="tx2"/>
                </a:solidFill>
              </a:rPr>
              <a:t>We must think about both curriculum and pedagogy together; the equation, then, changes.</a:t>
            </a:r>
          </a:p>
          <a:p>
            <a:endParaRPr lang="en-US" sz="2400" dirty="0">
              <a:solidFill>
                <a:schemeClr val="tx2"/>
              </a:solidFill>
            </a:endParaRPr>
          </a:p>
          <a:p>
            <a:r>
              <a:rPr lang="en-US" sz="2400" b="1" i="1" dirty="0">
                <a:solidFill>
                  <a:schemeClr val="tx2"/>
                </a:solidFill>
              </a:rPr>
              <a:t>Effective Teachers + Supportive Leaders + A Viable Curriculum = Great Schools</a:t>
            </a:r>
            <a:br>
              <a:rPr lang="en-US" sz="2400" i="1" dirty="0">
                <a:solidFill>
                  <a:schemeClr val="tx2"/>
                </a:solidFill>
              </a:rPr>
            </a:br>
            <a:br>
              <a:rPr lang="en-US" sz="2400" dirty="0">
                <a:solidFill>
                  <a:schemeClr val="tx2"/>
                </a:solidFill>
              </a:rPr>
            </a:br>
            <a:br>
              <a:rPr lang="en-US" sz="2400" dirty="0"/>
            </a:br>
            <a:br>
              <a:rPr lang="en-US" sz="2400" dirty="0"/>
            </a:br>
            <a:endParaRPr lang="en-US" sz="2400" dirty="0"/>
          </a:p>
        </p:txBody>
      </p:sp>
      <p:cxnSp>
        <p:nvCxnSpPr>
          <p:cNvPr id="4" name="Straight Connector 3">
            <a:extLst>
              <a:ext uri="{FF2B5EF4-FFF2-40B4-BE49-F238E27FC236}">
                <a16:creationId xmlns:a16="http://schemas.microsoft.com/office/drawing/2014/main" id="{4C7DB109-20C0-42D4-838E-CB81424EA6D8}"/>
              </a:ext>
            </a:extLst>
          </p:cNvPr>
          <p:cNvCxnSpPr/>
          <p:nvPr/>
        </p:nvCxnSpPr>
        <p:spPr>
          <a:xfrm>
            <a:off x="512165" y="1281159"/>
            <a:ext cx="4743558" cy="0"/>
          </a:xfrm>
          <a:prstGeom prst="line">
            <a:avLst/>
          </a:prstGeom>
        </p:spPr>
        <p:style>
          <a:lnRef idx="3">
            <a:schemeClr val="accent1"/>
          </a:lnRef>
          <a:fillRef idx="0">
            <a:schemeClr val="accent1"/>
          </a:fillRef>
          <a:effectRef idx="2">
            <a:schemeClr val="accent1"/>
          </a:effectRef>
          <a:fontRef idx="minor">
            <a:schemeClr val="tx1"/>
          </a:fontRef>
        </p:style>
      </p:cxnSp>
      <p:pic>
        <p:nvPicPr>
          <p:cNvPr id="5" name="Picture 4">
            <a:extLst>
              <a:ext uri="{FF2B5EF4-FFF2-40B4-BE49-F238E27FC236}">
                <a16:creationId xmlns:a16="http://schemas.microsoft.com/office/drawing/2014/main" id="{202D51FA-8953-4D09-A2B2-B26667FB2A67}"/>
              </a:ext>
            </a:extLst>
          </p:cNvPr>
          <p:cNvPicPr>
            <a:picLocks noChangeAspect="1"/>
          </p:cNvPicPr>
          <p:nvPr/>
        </p:nvPicPr>
        <p:blipFill>
          <a:blip r:embed="rId3"/>
          <a:stretch>
            <a:fillRect/>
          </a:stretch>
        </p:blipFill>
        <p:spPr>
          <a:xfrm>
            <a:off x="7991756" y="6351865"/>
            <a:ext cx="1152244" cy="390178"/>
          </a:xfrm>
          <a:prstGeom prst="rect">
            <a:avLst/>
          </a:prstGeom>
        </p:spPr>
      </p:pic>
      <p:sp>
        <p:nvSpPr>
          <p:cNvPr id="6" name="TextBox 5">
            <a:extLst>
              <a:ext uri="{FF2B5EF4-FFF2-40B4-BE49-F238E27FC236}">
                <a16:creationId xmlns:a16="http://schemas.microsoft.com/office/drawing/2014/main" id="{221B6E88-41F7-477E-85BD-8F708A811DBA}"/>
              </a:ext>
            </a:extLst>
          </p:cNvPr>
          <p:cNvSpPr txBox="1"/>
          <p:nvPr/>
        </p:nvSpPr>
        <p:spPr>
          <a:xfrm>
            <a:off x="8444593" y="0"/>
            <a:ext cx="699407" cy="369332"/>
          </a:xfrm>
          <a:prstGeom prst="rect">
            <a:avLst/>
          </a:prstGeom>
          <a:noFill/>
        </p:spPr>
        <p:txBody>
          <a:bodyPr wrap="square">
            <a:spAutoFit/>
          </a:bodyPr>
          <a:lstStyle/>
          <a:p>
            <a:r>
              <a:rPr lang="en-US" dirty="0"/>
              <a:t>32</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CF11A0-88DE-4C13-BCA4-CA20F767F89A}"/>
              </a:ext>
            </a:extLst>
          </p:cNvPr>
          <p:cNvSpPr>
            <a:spLocks noGrp="1"/>
          </p:cNvSpPr>
          <p:nvPr>
            <p:ph type="title"/>
          </p:nvPr>
        </p:nvSpPr>
        <p:spPr/>
        <p:txBody>
          <a:bodyPr/>
          <a:lstStyle/>
          <a:p>
            <a:r>
              <a:rPr lang="en-US" dirty="0"/>
              <a:t>Thoughts on Rigorous Instruction</a:t>
            </a:r>
          </a:p>
        </p:txBody>
      </p:sp>
      <p:pic>
        <p:nvPicPr>
          <p:cNvPr id="6" name="Content Placeholder 5">
            <a:extLst>
              <a:ext uri="{FF2B5EF4-FFF2-40B4-BE49-F238E27FC236}">
                <a16:creationId xmlns:a16="http://schemas.microsoft.com/office/drawing/2014/main" id="{8DBA9FC5-F4E5-4CFC-86C1-884B8F0FC71B}"/>
              </a:ext>
            </a:extLst>
          </p:cNvPr>
          <p:cNvPicPr>
            <a:picLocks noGrp="1" noChangeAspect="1"/>
          </p:cNvPicPr>
          <p:nvPr>
            <p:ph idx="1"/>
          </p:nvPr>
        </p:nvPicPr>
        <p:blipFill>
          <a:blip r:embed="rId2" cstate="email">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2754084" y="1823357"/>
            <a:ext cx="3739243" cy="3739243"/>
          </a:xfrm>
        </p:spPr>
      </p:pic>
      <p:sp>
        <p:nvSpPr>
          <p:cNvPr id="4" name="Footer Placeholder 3">
            <a:extLst>
              <a:ext uri="{FF2B5EF4-FFF2-40B4-BE49-F238E27FC236}">
                <a16:creationId xmlns:a16="http://schemas.microsoft.com/office/drawing/2014/main" id="{65589CC8-3C98-4A77-A14D-7F3F5DA9CB22}"/>
              </a:ext>
            </a:extLst>
          </p:cNvPr>
          <p:cNvSpPr>
            <a:spLocks noGrp="1"/>
          </p:cNvSpPr>
          <p:nvPr>
            <p:ph type="ftr" sz="quarter" idx="11"/>
          </p:nvPr>
        </p:nvSpPr>
        <p:spPr/>
        <p:txBody>
          <a:bodyPr/>
          <a:lstStyle/>
          <a:p>
            <a:endParaRPr lang="en-US"/>
          </a:p>
        </p:txBody>
      </p:sp>
      <p:sp>
        <p:nvSpPr>
          <p:cNvPr id="8" name="TextBox 7">
            <a:extLst>
              <a:ext uri="{FF2B5EF4-FFF2-40B4-BE49-F238E27FC236}">
                <a16:creationId xmlns:a16="http://schemas.microsoft.com/office/drawing/2014/main" id="{A1316FA4-DD9E-487D-9820-DC41A5D81030}"/>
              </a:ext>
            </a:extLst>
          </p:cNvPr>
          <p:cNvSpPr txBox="1"/>
          <p:nvPr/>
        </p:nvSpPr>
        <p:spPr>
          <a:xfrm>
            <a:off x="8569778" y="0"/>
            <a:ext cx="699407" cy="369332"/>
          </a:xfrm>
          <a:prstGeom prst="rect">
            <a:avLst/>
          </a:prstGeom>
          <a:noFill/>
        </p:spPr>
        <p:txBody>
          <a:bodyPr wrap="square">
            <a:spAutoFit/>
          </a:bodyPr>
          <a:lstStyle/>
          <a:p>
            <a:r>
              <a:rPr lang="en-US" dirty="0"/>
              <a:t>33</a:t>
            </a:r>
          </a:p>
        </p:txBody>
      </p:sp>
    </p:spTree>
    <p:extLst>
      <p:ext uri="{BB962C8B-B14F-4D97-AF65-F5344CB8AC3E}">
        <p14:creationId xmlns:p14="http://schemas.microsoft.com/office/powerpoint/2010/main" val="136508366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What is a Viable Curriculum?</a:t>
            </a:r>
            <a:br>
              <a:rPr lang="en-US" dirty="0"/>
            </a:br>
            <a:endParaRPr lang="en-US" dirty="0"/>
          </a:p>
        </p:txBody>
      </p:sp>
      <p:sp>
        <p:nvSpPr>
          <p:cNvPr id="3" name="Content Placeholder 2"/>
          <p:cNvSpPr>
            <a:spLocks noGrp="1"/>
          </p:cNvSpPr>
          <p:nvPr>
            <p:ph idx="1"/>
          </p:nvPr>
        </p:nvSpPr>
        <p:spPr>
          <a:xfrm>
            <a:off x="457200" y="1382842"/>
            <a:ext cx="8229600" cy="4876800"/>
          </a:xfrm>
        </p:spPr>
        <p:txBody>
          <a:bodyPr/>
          <a:lstStyle/>
          <a:p>
            <a:r>
              <a:rPr lang="en-US" dirty="0">
                <a:solidFill>
                  <a:schemeClr val="tx2"/>
                </a:solidFill>
              </a:rPr>
              <a:t>Curriculum is not the end all, it is the </a:t>
            </a:r>
            <a:r>
              <a:rPr lang="en-US" b="1" dirty="0">
                <a:solidFill>
                  <a:schemeClr val="tx2"/>
                </a:solidFill>
              </a:rPr>
              <a:t>delivery of instruction via in-person or remote</a:t>
            </a:r>
            <a:r>
              <a:rPr lang="en-US" dirty="0">
                <a:solidFill>
                  <a:schemeClr val="tx2"/>
                </a:solidFill>
              </a:rPr>
              <a:t>.</a:t>
            </a:r>
          </a:p>
          <a:p>
            <a:r>
              <a:rPr lang="en-US" dirty="0">
                <a:solidFill>
                  <a:schemeClr val="tx2"/>
                </a:solidFill>
              </a:rPr>
              <a:t>Curriculum must be adapted to meet the needs of the learners and continues to be challenging.</a:t>
            </a:r>
          </a:p>
          <a:p>
            <a:r>
              <a:rPr lang="en-US" dirty="0">
                <a:solidFill>
                  <a:schemeClr val="tx2"/>
                </a:solidFill>
              </a:rPr>
              <a:t>A solid curriculum is both tight and loose, meaning there are non-negotiable items, but room for flexibility.  </a:t>
            </a:r>
          </a:p>
          <a:p>
            <a:r>
              <a:rPr lang="en-US" dirty="0">
                <a:solidFill>
                  <a:schemeClr val="tx2"/>
                </a:solidFill>
              </a:rPr>
              <a:t>Consider:</a:t>
            </a:r>
            <a:endParaRPr lang="en-US" sz="2800" dirty="0">
              <a:solidFill>
                <a:schemeClr val="tx2"/>
              </a:solidFill>
            </a:endParaRPr>
          </a:p>
          <a:p>
            <a:pPr lvl="1"/>
            <a:r>
              <a:rPr lang="en-US" sz="2400" dirty="0">
                <a:solidFill>
                  <a:schemeClr val="tx2"/>
                </a:solidFill>
              </a:rPr>
              <a:t>What do we want to achieve?</a:t>
            </a:r>
            <a:endParaRPr lang="en-US" sz="3200" dirty="0">
              <a:solidFill>
                <a:schemeClr val="tx2"/>
              </a:solidFill>
            </a:endParaRPr>
          </a:p>
          <a:p>
            <a:pPr lvl="1"/>
            <a:r>
              <a:rPr lang="en-US" sz="2400" dirty="0">
                <a:solidFill>
                  <a:schemeClr val="tx2"/>
                </a:solidFill>
              </a:rPr>
              <a:t>How do we plan to achieve our goal? </a:t>
            </a:r>
            <a:endParaRPr lang="en-US" sz="3200" dirty="0">
              <a:solidFill>
                <a:schemeClr val="tx2"/>
              </a:solidFill>
            </a:endParaRPr>
          </a:p>
          <a:p>
            <a:pPr lvl="1"/>
            <a:r>
              <a:rPr lang="en-US" sz="2400" dirty="0">
                <a:solidFill>
                  <a:schemeClr val="tx2"/>
                </a:solidFill>
              </a:rPr>
              <a:t>How will we know we have achieved our goal?  </a:t>
            </a:r>
            <a:endParaRPr lang="en-US" sz="3200" dirty="0">
              <a:solidFill>
                <a:schemeClr val="tx2"/>
              </a:solidFill>
            </a:endParaRPr>
          </a:p>
          <a:p>
            <a:endParaRPr lang="en-US" dirty="0"/>
          </a:p>
        </p:txBody>
      </p:sp>
      <p:cxnSp>
        <p:nvCxnSpPr>
          <p:cNvPr id="4" name="Straight Connector 3">
            <a:extLst>
              <a:ext uri="{FF2B5EF4-FFF2-40B4-BE49-F238E27FC236}">
                <a16:creationId xmlns:a16="http://schemas.microsoft.com/office/drawing/2014/main" id="{EAB51C52-2221-4945-B32B-DBA2E41BD449}"/>
              </a:ext>
            </a:extLst>
          </p:cNvPr>
          <p:cNvCxnSpPr/>
          <p:nvPr/>
        </p:nvCxnSpPr>
        <p:spPr>
          <a:xfrm>
            <a:off x="579621" y="1203710"/>
            <a:ext cx="4743558" cy="0"/>
          </a:xfrm>
          <a:prstGeom prst="line">
            <a:avLst/>
          </a:prstGeom>
        </p:spPr>
        <p:style>
          <a:lnRef idx="3">
            <a:schemeClr val="accent1"/>
          </a:lnRef>
          <a:fillRef idx="0">
            <a:schemeClr val="accent1"/>
          </a:fillRef>
          <a:effectRef idx="2">
            <a:schemeClr val="accent1"/>
          </a:effectRef>
          <a:fontRef idx="minor">
            <a:schemeClr val="tx1"/>
          </a:fontRef>
        </p:style>
      </p:cxnSp>
      <p:pic>
        <p:nvPicPr>
          <p:cNvPr id="5" name="Picture 4">
            <a:extLst>
              <a:ext uri="{FF2B5EF4-FFF2-40B4-BE49-F238E27FC236}">
                <a16:creationId xmlns:a16="http://schemas.microsoft.com/office/drawing/2014/main" id="{EACB9D21-1F18-4396-9D6E-60934A81A030}"/>
              </a:ext>
            </a:extLst>
          </p:cNvPr>
          <p:cNvPicPr>
            <a:picLocks noChangeAspect="1"/>
          </p:cNvPicPr>
          <p:nvPr/>
        </p:nvPicPr>
        <p:blipFill>
          <a:blip r:embed="rId3"/>
          <a:stretch>
            <a:fillRect/>
          </a:stretch>
        </p:blipFill>
        <p:spPr>
          <a:xfrm>
            <a:off x="7855845" y="6329380"/>
            <a:ext cx="1152244" cy="390178"/>
          </a:xfrm>
          <a:prstGeom prst="rect">
            <a:avLst/>
          </a:prstGeom>
        </p:spPr>
      </p:pic>
      <p:sp>
        <p:nvSpPr>
          <p:cNvPr id="6" name="TextBox 5">
            <a:extLst>
              <a:ext uri="{FF2B5EF4-FFF2-40B4-BE49-F238E27FC236}">
                <a16:creationId xmlns:a16="http://schemas.microsoft.com/office/drawing/2014/main" id="{2A517A98-17F5-48E0-9F85-77ACD5314AEC}"/>
              </a:ext>
            </a:extLst>
          </p:cNvPr>
          <p:cNvSpPr txBox="1"/>
          <p:nvPr/>
        </p:nvSpPr>
        <p:spPr>
          <a:xfrm>
            <a:off x="8569778" y="0"/>
            <a:ext cx="699407" cy="369332"/>
          </a:xfrm>
          <a:prstGeom prst="rect">
            <a:avLst/>
          </a:prstGeom>
          <a:noFill/>
        </p:spPr>
        <p:txBody>
          <a:bodyPr wrap="square">
            <a:spAutoFit/>
          </a:bodyPr>
          <a:lstStyle/>
          <a:p>
            <a:r>
              <a:rPr lang="en-US" dirty="0"/>
              <a:t>34</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88C34B-E12C-4D1A-9E08-4CB3C6F38E38}"/>
              </a:ext>
            </a:extLst>
          </p:cNvPr>
          <p:cNvSpPr>
            <a:spLocks noGrp="1"/>
          </p:cNvSpPr>
          <p:nvPr>
            <p:ph type="title"/>
          </p:nvPr>
        </p:nvSpPr>
        <p:spPr/>
        <p:txBody>
          <a:bodyPr/>
          <a:lstStyle/>
          <a:p>
            <a:r>
              <a:rPr lang="en-US" dirty="0"/>
              <a:t>What is a Viable Curriculum?</a:t>
            </a:r>
          </a:p>
        </p:txBody>
      </p:sp>
      <p:pic>
        <p:nvPicPr>
          <p:cNvPr id="5" name="Content Placeholder 4">
            <a:extLst>
              <a:ext uri="{FF2B5EF4-FFF2-40B4-BE49-F238E27FC236}">
                <a16:creationId xmlns:a16="http://schemas.microsoft.com/office/drawing/2014/main" id="{F3308230-665C-40DE-A81B-5CAC6F1DB1FA}"/>
              </a:ext>
            </a:extLst>
          </p:cNvPr>
          <p:cNvPicPr>
            <a:picLocks noGrp="1" noChangeAspect="1"/>
          </p:cNvPicPr>
          <p:nvPr>
            <p:ph idx="1"/>
          </p:nvPr>
        </p:nvPicPr>
        <p:blipFill>
          <a:blip r:embed="rId2"/>
          <a:stretch>
            <a:fillRect/>
          </a:stretch>
        </p:blipFill>
        <p:spPr>
          <a:xfrm>
            <a:off x="2703414" y="2166966"/>
            <a:ext cx="3737172" cy="3743268"/>
          </a:xfrm>
          <a:prstGeom prst="rect">
            <a:avLst/>
          </a:prstGeom>
        </p:spPr>
      </p:pic>
      <p:sp>
        <p:nvSpPr>
          <p:cNvPr id="4" name="Footer Placeholder 3">
            <a:extLst>
              <a:ext uri="{FF2B5EF4-FFF2-40B4-BE49-F238E27FC236}">
                <a16:creationId xmlns:a16="http://schemas.microsoft.com/office/drawing/2014/main" id="{87C56524-628C-479A-8E83-79F4400CB5A3}"/>
              </a:ext>
            </a:extLst>
          </p:cNvPr>
          <p:cNvSpPr>
            <a:spLocks noGrp="1"/>
          </p:cNvSpPr>
          <p:nvPr>
            <p:ph type="ftr" sz="quarter" idx="11"/>
          </p:nvPr>
        </p:nvSpPr>
        <p:spPr/>
        <p:txBody>
          <a:bodyPr/>
          <a:lstStyle/>
          <a:p>
            <a:endParaRPr lang="en-US"/>
          </a:p>
        </p:txBody>
      </p:sp>
      <p:sp>
        <p:nvSpPr>
          <p:cNvPr id="6" name="TextBox 5">
            <a:extLst>
              <a:ext uri="{FF2B5EF4-FFF2-40B4-BE49-F238E27FC236}">
                <a16:creationId xmlns:a16="http://schemas.microsoft.com/office/drawing/2014/main" id="{4C55D115-1F01-4E26-A6F1-EE4169036289}"/>
              </a:ext>
            </a:extLst>
          </p:cNvPr>
          <p:cNvSpPr txBox="1"/>
          <p:nvPr/>
        </p:nvSpPr>
        <p:spPr>
          <a:xfrm>
            <a:off x="8569778" y="0"/>
            <a:ext cx="699407" cy="369332"/>
          </a:xfrm>
          <a:prstGeom prst="rect">
            <a:avLst/>
          </a:prstGeom>
          <a:noFill/>
        </p:spPr>
        <p:txBody>
          <a:bodyPr wrap="square">
            <a:spAutoFit/>
          </a:bodyPr>
          <a:lstStyle/>
          <a:p>
            <a:r>
              <a:rPr lang="en-US" dirty="0"/>
              <a:t>35</a:t>
            </a:r>
          </a:p>
        </p:txBody>
      </p:sp>
    </p:spTree>
    <p:extLst>
      <p:ext uri="{BB962C8B-B14F-4D97-AF65-F5344CB8AC3E}">
        <p14:creationId xmlns:p14="http://schemas.microsoft.com/office/powerpoint/2010/main" val="39320794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2249" y="301053"/>
            <a:ext cx="8229600" cy="990600"/>
          </a:xfrm>
        </p:spPr>
        <p:txBody>
          <a:bodyPr/>
          <a:lstStyle/>
          <a:p>
            <a:r>
              <a:rPr lang="en-US" b="1" dirty="0"/>
              <a:t>What do We Want to Achieve?</a:t>
            </a:r>
            <a:endParaRPr lang="en-US" dirty="0"/>
          </a:p>
        </p:txBody>
      </p:sp>
      <p:sp>
        <p:nvSpPr>
          <p:cNvPr id="3" name="Content Placeholder 2"/>
          <p:cNvSpPr>
            <a:spLocks noGrp="1"/>
          </p:cNvSpPr>
          <p:nvPr>
            <p:ph idx="1"/>
          </p:nvPr>
        </p:nvSpPr>
        <p:spPr>
          <a:xfrm>
            <a:off x="382249" y="1397833"/>
            <a:ext cx="8229600" cy="4876800"/>
          </a:xfrm>
        </p:spPr>
        <p:txBody>
          <a:bodyPr>
            <a:normAutofit lnSpcReduction="10000"/>
          </a:bodyPr>
          <a:lstStyle/>
          <a:p>
            <a:r>
              <a:rPr lang="en-US" dirty="0">
                <a:solidFill>
                  <a:schemeClr val="tx2"/>
                </a:solidFill>
              </a:rPr>
              <a:t>Create a year-long plan - the foundation for the coursework.  </a:t>
            </a:r>
          </a:p>
          <a:p>
            <a:r>
              <a:rPr lang="en-US" dirty="0">
                <a:solidFill>
                  <a:schemeClr val="tx2"/>
                </a:solidFill>
              </a:rPr>
              <a:t>Not specific enough to include daily lesson plans or even weekly calendars, but rather establishes:</a:t>
            </a:r>
          </a:p>
          <a:p>
            <a:pPr lvl="1"/>
            <a:r>
              <a:rPr lang="en-US" dirty="0">
                <a:solidFill>
                  <a:schemeClr val="tx2"/>
                </a:solidFill>
              </a:rPr>
              <a:t>the standards that will be addressed over the course of the year;</a:t>
            </a:r>
          </a:p>
          <a:p>
            <a:pPr lvl="1"/>
            <a:r>
              <a:rPr lang="en-US" dirty="0">
                <a:solidFill>
                  <a:schemeClr val="tx2"/>
                </a:solidFill>
              </a:rPr>
              <a:t>the number of units that will be addressed within the year;</a:t>
            </a:r>
          </a:p>
          <a:p>
            <a:pPr lvl="1"/>
            <a:r>
              <a:rPr lang="en-US" dirty="0">
                <a:solidFill>
                  <a:schemeClr val="tx2"/>
                </a:solidFill>
              </a:rPr>
              <a:t>the length of each unit;</a:t>
            </a:r>
          </a:p>
          <a:p>
            <a:pPr lvl="1"/>
            <a:r>
              <a:rPr lang="en-US" dirty="0">
                <a:solidFill>
                  <a:schemeClr val="tx2"/>
                </a:solidFill>
              </a:rPr>
              <a:t>the standards that will be addressed within each unit;</a:t>
            </a:r>
          </a:p>
          <a:p>
            <a:pPr lvl="1"/>
            <a:r>
              <a:rPr lang="en-US" dirty="0">
                <a:solidFill>
                  <a:schemeClr val="tx2"/>
                </a:solidFill>
              </a:rPr>
              <a:t>the texts, topics, or concepts that will be addressed within each unit; </a:t>
            </a:r>
          </a:p>
          <a:p>
            <a:pPr lvl="1"/>
            <a:r>
              <a:rPr lang="en-US" dirty="0">
                <a:solidFill>
                  <a:schemeClr val="tx2"/>
                </a:solidFill>
              </a:rPr>
              <a:t>the products or processes that will demonstrate the knowledge gained as a result of engaging with the identified text, topic, or concept, as well as mastery of the standards addressed; and</a:t>
            </a:r>
          </a:p>
          <a:p>
            <a:pPr lvl="1"/>
            <a:r>
              <a:rPr lang="en-US" b="1" dirty="0">
                <a:solidFill>
                  <a:schemeClr val="tx2"/>
                </a:solidFill>
              </a:rPr>
              <a:t>the integrations across the content areas of each unit.</a:t>
            </a:r>
          </a:p>
          <a:p>
            <a:pPr lvl="1"/>
            <a:endParaRPr lang="en-US" dirty="0">
              <a:solidFill>
                <a:schemeClr val="tx2"/>
              </a:solidFill>
            </a:endParaRPr>
          </a:p>
          <a:p>
            <a:pPr>
              <a:buNone/>
            </a:pPr>
            <a:endParaRPr lang="en-US" dirty="0"/>
          </a:p>
          <a:p>
            <a:endParaRPr lang="en-US" dirty="0"/>
          </a:p>
        </p:txBody>
      </p:sp>
      <p:cxnSp>
        <p:nvCxnSpPr>
          <p:cNvPr id="4" name="Straight Connector 3">
            <a:extLst>
              <a:ext uri="{FF2B5EF4-FFF2-40B4-BE49-F238E27FC236}">
                <a16:creationId xmlns:a16="http://schemas.microsoft.com/office/drawing/2014/main" id="{56F701F6-8027-4FA4-9B64-DE2D55DBF398}"/>
              </a:ext>
            </a:extLst>
          </p:cNvPr>
          <p:cNvCxnSpPr/>
          <p:nvPr/>
        </p:nvCxnSpPr>
        <p:spPr>
          <a:xfrm>
            <a:off x="534651" y="1281160"/>
            <a:ext cx="4743558" cy="0"/>
          </a:xfrm>
          <a:prstGeom prst="line">
            <a:avLst/>
          </a:prstGeom>
        </p:spPr>
        <p:style>
          <a:lnRef idx="3">
            <a:schemeClr val="accent1"/>
          </a:lnRef>
          <a:fillRef idx="0">
            <a:schemeClr val="accent1"/>
          </a:fillRef>
          <a:effectRef idx="2">
            <a:schemeClr val="accent1"/>
          </a:effectRef>
          <a:fontRef idx="minor">
            <a:schemeClr val="tx1"/>
          </a:fontRef>
        </p:style>
      </p:cxnSp>
      <p:pic>
        <p:nvPicPr>
          <p:cNvPr id="5" name="Picture 4">
            <a:extLst>
              <a:ext uri="{FF2B5EF4-FFF2-40B4-BE49-F238E27FC236}">
                <a16:creationId xmlns:a16="http://schemas.microsoft.com/office/drawing/2014/main" id="{19220EA9-DB58-489E-83C6-06B45179B99D}"/>
              </a:ext>
            </a:extLst>
          </p:cNvPr>
          <p:cNvPicPr>
            <a:picLocks noChangeAspect="1"/>
          </p:cNvPicPr>
          <p:nvPr/>
        </p:nvPicPr>
        <p:blipFill>
          <a:blip r:embed="rId3"/>
          <a:stretch>
            <a:fillRect/>
          </a:stretch>
        </p:blipFill>
        <p:spPr>
          <a:xfrm>
            <a:off x="7878330" y="6359360"/>
            <a:ext cx="1152244" cy="390178"/>
          </a:xfrm>
          <a:prstGeom prst="rect">
            <a:avLst/>
          </a:prstGeom>
        </p:spPr>
      </p:pic>
      <p:sp>
        <p:nvSpPr>
          <p:cNvPr id="6" name="TextBox 5">
            <a:extLst>
              <a:ext uri="{FF2B5EF4-FFF2-40B4-BE49-F238E27FC236}">
                <a16:creationId xmlns:a16="http://schemas.microsoft.com/office/drawing/2014/main" id="{3F631D0B-C165-497E-892F-1CA447F7FB03}"/>
              </a:ext>
            </a:extLst>
          </p:cNvPr>
          <p:cNvSpPr txBox="1"/>
          <p:nvPr/>
        </p:nvSpPr>
        <p:spPr>
          <a:xfrm>
            <a:off x="8569778" y="0"/>
            <a:ext cx="699407" cy="369332"/>
          </a:xfrm>
          <a:prstGeom prst="rect">
            <a:avLst/>
          </a:prstGeom>
          <a:noFill/>
        </p:spPr>
        <p:txBody>
          <a:bodyPr wrap="square">
            <a:spAutoFit/>
          </a:bodyPr>
          <a:lstStyle/>
          <a:p>
            <a:r>
              <a:rPr lang="en-US" dirty="0"/>
              <a:t>36</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How Do We Plan to Achieve Our Goal?</a:t>
            </a:r>
            <a:endParaRPr lang="en-US" dirty="0"/>
          </a:p>
        </p:txBody>
      </p:sp>
      <p:sp>
        <p:nvSpPr>
          <p:cNvPr id="3" name="Content Placeholder 2"/>
          <p:cNvSpPr>
            <a:spLocks noGrp="1"/>
          </p:cNvSpPr>
          <p:nvPr>
            <p:ph idx="1"/>
          </p:nvPr>
        </p:nvSpPr>
        <p:spPr/>
        <p:txBody>
          <a:bodyPr>
            <a:normAutofit/>
          </a:bodyPr>
          <a:lstStyle/>
          <a:p>
            <a:r>
              <a:rPr lang="en-US" dirty="0">
                <a:solidFill>
                  <a:schemeClr val="tx2"/>
                </a:solidFill>
              </a:rPr>
              <a:t>Break down instruction into manageable chunks.</a:t>
            </a:r>
          </a:p>
          <a:p>
            <a:r>
              <a:rPr lang="en-US" dirty="0">
                <a:solidFill>
                  <a:schemeClr val="tx2"/>
                </a:solidFill>
              </a:rPr>
              <a:t>Consider:</a:t>
            </a:r>
          </a:p>
          <a:p>
            <a:pPr lvl="1"/>
            <a:r>
              <a:rPr lang="en-US" dirty="0">
                <a:solidFill>
                  <a:schemeClr val="tx2"/>
                </a:solidFill>
              </a:rPr>
              <a:t>What are the essential questions with which students will grapple throughout the unit?</a:t>
            </a:r>
          </a:p>
          <a:p>
            <a:pPr lvl="1"/>
            <a:r>
              <a:rPr lang="en-US" dirty="0">
                <a:solidFill>
                  <a:schemeClr val="tx2"/>
                </a:solidFill>
              </a:rPr>
              <a:t>What are the guiding questions that will allow students to explore and better grapple with the essential questions?</a:t>
            </a:r>
          </a:p>
          <a:p>
            <a:pPr lvl="1"/>
            <a:r>
              <a:rPr lang="en-US" dirty="0">
                <a:solidFill>
                  <a:schemeClr val="tx2"/>
                </a:solidFill>
              </a:rPr>
              <a:t>How can the guiding questions shape our daily lesson plans, ensuring a clear focus and aligned activities?</a:t>
            </a:r>
            <a:br>
              <a:rPr lang="en-US" dirty="0"/>
            </a:br>
            <a:endParaRPr lang="en-US" dirty="0"/>
          </a:p>
        </p:txBody>
      </p:sp>
      <p:pic>
        <p:nvPicPr>
          <p:cNvPr id="4" name="Picture 3">
            <a:extLst>
              <a:ext uri="{FF2B5EF4-FFF2-40B4-BE49-F238E27FC236}">
                <a16:creationId xmlns:a16="http://schemas.microsoft.com/office/drawing/2014/main" id="{6F243824-B6FF-4456-8849-8B79859E629C}"/>
              </a:ext>
            </a:extLst>
          </p:cNvPr>
          <p:cNvPicPr>
            <a:picLocks noChangeAspect="1"/>
          </p:cNvPicPr>
          <p:nvPr/>
        </p:nvPicPr>
        <p:blipFill>
          <a:blip r:embed="rId3"/>
          <a:stretch>
            <a:fillRect/>
          </a:stretch>
        </p:blipFill>
        <p:spPr>
          <a:xfrm>
            <a:off x="7833360" y="6281911"/>
            <a:ext cx="1152244" cy="390178"/>
          </a:xfrm>
          <a:prstGeom prst="rect">
            <a:avLst/>
          </a:prstGeom>
        </p:spPr>
      </p:pic>
      <p:cxnSp>
        <p:nvCxnSpPr>
          <p:cNvPr id="5" name="Straight Connector 4">
            <a:extLst>
              <a:ext uri="{FF2B5EF4-FFF2-40B4-BE49-F238E27FC236}">
                <a16:creationId xmlns:a16="http://schemas.microsoft.com/office/drawing/2014/main" id="{3685D64B-C5C7-47DE-8B48-341EFB4AF48D}"/>
              </a:ext>
            </a:extLst>
          </p:cNvPr>
          <p:cNvCxnSpPr/>
          <p:nvPr/>
        </p:nvCxnSpPr>
        <p:spPr>
          <a:xfrm>
            <a:off x="534651" y="1468537"/>
            <a:ext cx="4743558" cy="0"/>
          </a:xfrm>
          <a:prstGeom prst="line">
            <a:avLst/>
          </a:prstGeom>
        </p:spPr>
        <p:style>
          <a:lnRef idx="3">
            <a:schemeClr val="accent1"/>
          </a:lnRef>
          <a:fillRef idx="0">
            <a:schemeClr val="accent1"/>
          </a:fillRef>
          <a:effectRef idx="2">
            <a:schemeClr val="accent1"/>
          </a:effectRef>
          <a:fontRef idx="minor">
            <a:schemeClr val="tx1"/>
          </a:fontRef>
        </p:style>
      </p:cxnSp>
      <p:sp>
        <p:nvSpPr>
          <p:cNvPr id="6" name="TextBox 5">
            <a:extLst>
              <a:ext uri="{FF2B5EF4-FFF2-40B4-BE49-F238E27FC236}">
                <a16:creationId xmlns:a16="http://schemas.microsoft.com/office/drawing/2014/main" id="{CAD9F8DA-2E52-4343-983E-46A1D45DD73F}"/>
              </a:ext>
            </a:extLst>
          </p:cNvPr>
          <p:cNvSpPr txBox="1"/>
          <p:nvPr/>
        </p:nvSpPr>
        <p:spPr>
          <a:xfrm>
            <a:off x="8569778" y="0"/>
            <a:ext cx="699407" cy="369332"/>
          </a:xfrm>
          <a:prstGeom prst="rect">
            <a:avLst/>
          </a:prstGeom>
          <a:noFill/>
        </p:spPr>
        <p:txBody>
          <a:bodyPr wrap="square">
            <a:spAutoFit/>
          </a:bodyPr>
          <a:lstStyle/>
          <a:p>
            <a:r>
              <a:rPr lang="en-US" dirty="0"/>
              <a:t>37</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idx="4294967295"/>
          </p:nvPr>
        </p:nvSpPr>
        <p:spPr>
          <a:xfrm>
            <a:off x="685800" y="198120"/>
            <a:ext cx="7772400" cy="2200275"/>
          </a:xfrm>
        </p:spPr>
        <p:txBody>
          <a:bodyPr/>
          <a:lstStyle/>
          <a:p>
            <a:r>
              <a:rPr lang="en-US" dirty="0"/>
              <a:t>Reaching Our Goal</a:t>
            </a:r>
          </a:p>
        </p:txBody>
      </p:sp>
      <p:sp>
        <p:nvSpPr>
          <p:cNvPr id="5" name="Text Placeholder 4"/>
          <p:cNvSpPr>
            <a:spLocks noGrp="1"/>
          </p:cNvSpPr>
          <p:nvPr>
            <p:ph type="body" idx="1"/>
          </p:nvPr>
        </p:nvSpPr>
        <p:spPr>
          <a:xfrm>
            <a:off x="722313" y="2838704"/>
            <a:ext cx="7772400" cy="1957484"/>
          </a:xfrm>
        </p:spPr>
        <p:txBody>
          <a:bodyPr>
            <a:normAutofit fontScale="92500" lnSpcReduction="10000"/>
          </a:bodyPr>
          <a:lstStyle/>
          <a:p>
            <a:r>
              <a:rPr lang="en-US" sz="2200" b="1" i="1" dirty="0"/>
              <a:t>Effective practices are designed to achieve desired results. As educators expand their expectations for student learning to focus more on conceptual understandings and problem-solving skills, the instructional strategies used must correspondingly change. </a:t>
            </a:r>
          </a:p>
          <a:p>
            <a:pPr algn="r"/>
            <a:r>
              <a:rPr lang="en-US" sz="2200" b="1" dirty="0"/>
              <a:t>-Charlotte Danielson</a:t>
            </a:r>
          </a:p>
          <a:p>
            <a:endParaRPr lang="en-US" dirty="0"/>
          </a:p>
          <a:p>
            <a:endParaRPr lang="en-US" dirty="0"/>
          </a:p>
        </p:txBody>
      </p:sp>
      <p:sp>
        <p:nvSpPr>
          <p:cNvPr id="6" name="TextBox 5">
            <a:extLst>
              <a:ext uri="{FF2B5EF4-FFF2-40B4-BE49-F238E27FC236}">
                <a16:creationId xmlns:a16="http://schemas.microsoft.com/office/drawing/2014/main" id="{0105928B-1C7E-40FB-939A-D3323D195D3F}"/>
              </a:ext>
            </a:extLst>
          </p:cNvPr>
          <p:cNvSpPr txBox="1"/>
          <p:nvPr/>
        </p:nvSpPr>
        <p:spPr>
          <a:xfrm>
            <a:off x="2338190" y="6564616"/>
            <a:ext cx="4907113"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white"/>
                </a:solidFill>
                <a:effectLst/>
                <a:uLnTx/>
                <a:uFillTx/>
                <a:latin typeface="Arial"/>
                <a:ea typeface="+mn-ea"/>
                <a:cs typeface="+mn-cs"/>
              </a:rPr>
              <a:t>SHN PROPRIETARY, NOT FOR DISTRIBUTION WITHOUT PERMISSION</a:t>
            </a:r>
          </a:p>
        </p:txBody>
      </p:sp>
      <p:pic>
        <p:nvPicPr>
          <p:cNvPr id="3" name="Picture 2">
            <a:extLst>
              <a:ext uri="{FF2B5EF4-FFF2-40B4-BE49-F238E27FC236}">
                <a16:creationId xmlns:a16="http://schemas.microsoft.com/office/drawing/2014/main" id="{1C5479D5-8320-4743-8CE9-61D435BBD34C}"/>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221602" y="2205446"/>
            <a:ext cx="8731897" cy="3667397"/>
          </a:xfrm>
          <a:prstGeom prst="rect">
            <a:avLst/>
          </a:prstGeom>
        </p:spPr>
      </p:pic>
    </p:spTree>
    <p:extLst>
      <p:ext uri="{BB962C8B-B14F-4D97-AF65-F5344CB8AC3E}">
        <p14:creationId xmlns:p14="http://schemas.microsoft.com/office/powerpoint/2010/main" val="98934422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533566"/>
            <a:ext cx="9890760" cy="990600"/>
          </a:xfrm>
        </p:spPr>
        <p:txBody>
          <a:bodyPr>
            <a:normAutofit fontScale="90000"/>
          </a:bodyPr>
          <a:lstStyle/>
          <a:p>
            <a:r>
              <a:rPr lang="en-US" sz="3600" b="1" dirty="0"/>
              <a:t>How Will We Know We Have Achieved Our Goal?</a:t>
            </a:r>
            <a:br>
              <a:rPr lang="en-US" dirty="0"/>
            </a:br>
            <a:endParaRPr lang="en-US" dirty="0"/>
          </a:p>
        </p:txBody>
      </p:sp>
      <p:sp>
        <p:nvSpPr>
          <p:cNvPr id="3" name="Content Placeholder 2"/>
          <p:cNvSpPr>
            <a:spLocks noGrp="1"/>
          </p:cNvSpPr>
          <p:nvPr>
            <p:ph idx="1"/>
          </p:nvPr>
        </p:nvSpPr>
        <p:spPr>
          <a:xfrm>
            <a:off x="92441" y="1548316"/>
            <a:ext cx="8229600" cy="4876800"/>
          </a:xfrm>
        </p:spPr>
        <p:txBody>
          <a:bodyPr>
            <a:normAutofit/>
          </a:bodyPr>
          <a:lstStyle/>
          <a:p>
            <a:r>
              <a:rPr lang="en-US" dirty="0">
                <a:solidFill>
                  <a:schemeClr val="tx2"/>
                </a:solidFill>
              </a:rPr>
              <a:t>Establish learning metrics and track student progress:</a:t>
            </a:r>
          </a:p>
          <a:p>
            <a:pPr marL="0" indent="0">
              <a:buNone/>
            </a:pPr>
            <a:endParaRPr lang="en-US" dirty="0">
              <a:solidFill>
                <a:schemeClr val="tx2"/>
              </a:solidFill>
            </a:endParaRPr>
          </a:p>
          <a:p>
            <a:pPr lvl="1"/>
            <a:r>
              <a:rPr lang="en-US" dirty="0">
                <a:solidFill>
                  <a:schemeClr val="tx2"/>
                </a:solidFill>
              </a:rPr>
              <a:t>This ensures we do not reach the end of the unit and learn then that our students have not mastered the standards addressed.  </a:t>
            </a:r>
          </a:p>
          <a:p>
            <a:pPr lvl="1"/>
            <a:endParaRPr lang="en-US" dirty="0">
              <a:solidFill>
                <a:schemeClr val="tx2"/>
              </a:solidFill>
            </a:endParaRPr>
          </a:p>
          <a:p>
            <a:pPr lvl="1"/>
            <a:r>
              <a:rPr lang="en-US" dirty="0">
                <a:solidFill>
                  <a:schemeClr val="tx2"/>
                </a:solidFill>
              </a:rPr>
              <a:t>Helps us determine:</a:t>
            </a:r>
          </a:p>
          <a:p>
            <a:pPr lvl="2"/>
            <a:r>
              <a:rPr lang="en-US" dirty="0">
                <a:solidFill>
                  <a:schemeClr val="tx2"/>
                </a:solidFill>
              </a:rPr>
              <a:t>Were we clear about our expectations?  </a:t>
            </a:r>
          </a:p>
          <a:p>
            <a:pPr lvl="2"/>
            <a:r>
              <a:rPr lang="en-US" dirty="0">
                <a:solidFill>
                  <a:schemeClr val="tx2"/>
                </a:solidFill>
              </a:rPr>
              <a:t>Did we explicitly impart to students the knowledge and skills necessary for them to complete the task?  </a:t>
            </a:r>
          </a:p>
          <a:p>
            <a:pPr lvl="2"/>
            <a:r>
              <a:rPr lang="en-US" dirty="0">
                <a:solidFill>
                  <a:schemeClr val="tx2"/>
                </a:solidFill>
              </a:rPr>
              <a:t>Did we design interim checkpoints to ensure that students were understanding and able to apply their learning?  </a:t>
            </a:r>
          </a:p>
          <a:p>
            <a:pPr lvl="2"/>
            <a:r>
              <a:rPr lang="en-US" dirty="0">
                <a:solidFill>
                  <a:schemeClr val="tx2"/>
                </a:solidFill>
              </a:rPr>
              <a:t>Did students didn't learn or accomplish what we wanted them to learn or accomplish?</a:t>
            </a:r>
            <a:br>
              <a:rPr lang="en-US" dirty="0">
                <a:solidFill>
                  <a:schemeClr val="tx2"/>
                </a:solidFill>
              </a:rPr>
            </a:br>
            <a:endParaRPr lang="en-US" dirty="0">
              <a:solidFill>
                <a:schemeClr val="tx2"/>
              </a:solidFill>
            </a:endParaRPr>
          </a:p>
        </p:txBody>
      </p:sp>
      <p:pic>
        <p:nvPicPr>
          <p:cNvPr id="4" name="Picture 3">
            <a:extLst>
              <a:ext uri="{FF2B5EF4-FFF2-40B4-BE49-F238E27FC236}">
                <a16:creationId xmlns:a16="http://schemas.microsoft.com/office/drawing/2014/main" id="{B52358D5-B6B0-4BA5-B60A-6462EFE86BFA}"/>
              </a:ext>
            </a:extLst>
          </p:cNvPr>
          <p:cNvPicPr>
            <a:picLocks noChangeAspect="1"/>
          </p:cNvPicPr>
          <p:nvPr/>
        </p:nvPicPr>
        <p:blipFill>
          <a:blip r:embed="rId3"/>
          <a:stretch>
            <a:fillRect/>
          </a:stretch>
        </p:blipFill>
        <p:spPr>
          <a:xfrm>
            <a:off x="7878330" y="6359360"/>
            <a:ext cx="1152244" cy="390178"/>
          </a:xfrm>
          <a:prstGeom prst="rect">
            <a:avLst/>
          </a:prstGeom>
        </p:spPr>
      </p:pic>
      <p:cxnSp>
        <p:nvCxnSpPr>
          <p:cNvPr id="5" name="Straight Connector 4">
            <a:extLst>
              <a:ext uri="{FF2B5EF4-FFF2-40B4-BE49-F238E27FC236}">
                <a16:creationId xmlns:a16="http://schemas.microsoft.com/office/drawing/2014/main" id="{2D589C5B-D735-403D-B09E-DC98F4714911}"/>
              </a:ext>
            </a:extLst>
          </p:cNvPr>
          <p:cNvCxnSpPr/>
          <p:nvPr/>
        </p:nvCxnSpPr>
        <p:spPr>
          <a:xfrm>
            <a:off x="92441" y="1281160"/>
            <a:ext cx="4743558" cy="0"/>
          </a:xfrm>
          <a:prstGeom prst="line">
            <a:avLst/>
          </a:prstGeom>
        </p:spPr>
        <p:style>
          <a:lnRef idx="3">
            <a:schemeClr val="accent1"/>
          </a:lnRef>
          <a:fillRef idx="0">
            <a:schemeClr val="accent1"/>
          </a:fillRef>
          <a:effectRef idx="2">
            <a:schemeClr val="accent1"/>
          </a:effectRef>
          <a:fontRef idx="minor">
            <a:schemeClr val="tx1"/>
          </a:fontRef>
        </p:style>
      </p:cxnSp>
      <p:sp>
        <p:nvSpPr>
          <p:cNvPr id="6" name="TextBox 5">
            <a:extLst>
              <a:ext uri="{FF2B5EF4-FFF2-40B4-BE49-F238E27FC236}">
                <a16:creationId xmlns:a16="http://schemas.microsoft.com/office/drawing/2014/main" id="{39F13718-D83A-4A10-BB48-3FA6A0D6106E}"/>
              </a:ext>
            </a:extLst>
          </p:cNvPr>
          <p:cNvSpPr txBox="1"/>
          <p:nvPr/>
        </p:nvSpPr>
        <p:spPr>
          <a:xfrm>
            <a:off x="8569778" y="0"/>
            <a:ext cx="699407" cy="369332"/>
          </a:xfrm>
          <a:prstGeom prst="rect">
            <a:avLst/>
          </a:prstGeom>
          <a:noFill/>
        </p:spPr>
        <p:txBody>
          <a:bodyPr wrap="square">
            <a:spAutoFit/>
          </a:bodyPr>
          <a:lstStyle/>
          <a:p>
            <a:r>
              <a:rPr lang="en-US" dirty="0"/>
              <a:t>39</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7000" y="375920"/>
            <a:ext cx="8229600" cy="990600"/>
          </a:xfrm>
        </p:spPr>
        <p:txBody>
          <a:bodyPr/>
          <a:lstStyle/>
          <a:p>
            <a:r>
              <a:rPr lang="en-US" dirty="0"/>
              <a:t>Month-By-Month Guide</a:t>
            </a:r>
          </a:p>
        </p:txBody>
      </p:sp>
      <p:graphicFrame>
        <p:nvGraphicFramePr>
          <p:cNvPr id="3" name="Table 2"/>
          <p:cNvGraphicFramePr>
            <a:graphicFrameLocks noGrp="1"/>
          </p:cNvGraphicFramePr>
          <p:nvPr>
            <p:extLst>
              <p:ext uri="{D42A27DB-BD31-4B8C-83A1-F6EECF244321}">
                <p14:modId xmlns:p14="http://schemas.microsoft.com/office/powerpoint/2010/main" val="4247025708"/>
              </p:ext>
            </p:extLst>
          </p:nvPr>
        </p:nvGraphicFramePr>
        <p:xfrm>
          <a:off x="172720" y="1290315"/>
          <a:ext cx="8803640" cy="4358640"/>
        </p:xfrm>
        <a:graphic>
          <a:graphicData uri="http://schemas.openxmlformats.org/drawingml/2006/table">
            <a:tbl>
              <a:tblPr firstRow="1" bandRow="1">
                <a:tableStyleId>{5C22544A-7EE6-4342-B048-85BDC9FD1C3A}</a:tableStyleId>
              </a:tblPr>
              <a:tblGrid>
                <a:gridCol w="914400">
                  <a:extLst>
                    <a:ext uri="{9D8B030D-6E8A-4147-A177-3AD203B41FA5}">
                      <a16:colId xmlns:a16="http://schemas.microsoft.com/office/drawing/2014/main" val="20000"/>
                    </a:ext>
                  </a:extLst>
                </a:gridCol>
                <a:gridCol w="1834155">
                  <a:extLst>
                    <a:ext uri="{9D8B030D-6E8A-4147-A177-3AD203B41FA5}">
                      <a16:colId xmlns:a16="http://schemas.microsoft.com/office/drawing/2014/main" val="20001"/>
                    </a:ext>
                  </a:extLst>
                </a:gridCol>
                <a:gridCol w="2808965">
                  <a:extLst>
                    <a:ext uri="{9D8B030D-6E8A-4147-A177-3AD203B41FA5}">
                      <a16:colId xmlns:a16="http://schemas.microsoft.com/office/drawing/2014/main" val="1058279855"/>
                    </a:ext>
                  </a:extLst>
                </a:gridCol>
                <a:gridCol w="1574800">
                  <a:extLst>
                    <a:ext uri="{9D8B030D-6E8A-4147-A177-3AD203B41FA5}">
                      <a16:colId xmlns:a16="http://schemas.microsoft.com/office/drawing/2014/main" val="952278038"/>
                    </a:ext>
                  </a:extLst>
                </a:gridCol>
                <a:gridCol w="1671320">
                  <a:extLst>
                    <a:ext uri="{9D8B030D-6E8A-4147-A177-3AD203B41FA5}">
                      <a16:colId xmlns:a16="http://schemas.microsoft.com/office/drawing/2014/main" val="2860808278"/>
                    </a:ext>
                  </a:extLst>
                </a:gridCol>
              </a:tblGrid>
              <a:tr h="172728">
                <a:tc>
                  <a:txBody>
                    <a:bodyPr/>
                    <a:lstStyle/>
                    <a:p>
                      <a:pPr algn="ctr"/>
                      <a:r>
                        <a:rPr lang="en-US" sz="1800" dirty="0">
                          <a:solidFill>
                            <a:srgbClr val="000000"/>
                          </a:solidFill>
                        </a:rPr>
                        <a:t>Month</a:t>
                      </a:r>
                    </a:p>
                    <a:p>
                      <a:pPr algn="ctr"/>
                      <a:endParaRPr lang="en-US" sz="1800" b="1" kern="1200" dirty="0">
                        <a:solidFill>
                          <a:schemeClr val="dk1"/>
                        </a:solidFill>
                        <a:effectLst/>
                        <a:latin typeface="+mn-lt"/>
                        <a:ea typeface="+mn-ea"/>
                        <a:cs typeface="+mn-cs"/>
                      </a:endParaRPr>
                    </a:p>
                  </a:txBody>
                  <a:tcPr>
                    <a:solidFill>
                      <a:schemeClr val="bg1">
                        <a:lumMod val="8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1" kern="1200" dirty="0">
                          <a:solidFill>
                            <a:schemeClr val="tx1"/>
                          </a:solidFill>
                          <a:effectLst/>
                          <a:latin typeface="+mn-lt"/>
                          <a:ea typeface="+mn-ea"/>
                          <a:cs typeface="+mn-cs"/>
                        </a:rPr>
                        <a:t>Focus Area (s)</a:t>
                      </a:r>
                      <a:endParaRPr lang="en-US" sz="1800" dirty="0">
                        <a:solidFill>
                          <a:schemeClr val="tx1"/>
                        </a:solidFill>
                      </a:endParaRPr>
                    </a:p>
                    <a:p>
                      <a:pPr algn="ctr"/>
                      <a:endParaRPr lang="en-US" sz="1800" dirty="0">
                        <a:solidFill>
                          <a:schemeClr val="tx1"/>
                        </a:solidFill>
                      </a:endParaRPr>
                    </a:p>
                  </a:txBody>
                  <a:tcPr>
                    <a:solidFill>
                      <a:schemeClr val="accent1">
                        <a:lumMod val="40000"/>
                        <a:lumOff val="60000"/>
                      </a:schemeClr>
                    </a:solidFill>
                  </a:tcPr>
                </a:tc>
                <a:tc>
                  <a:txBody>
                    <a:bodyPr/>
                    <a:lstStyle/>
                    <a:p>
                      <a:pPr algn="ctr"/>
                      <a:r>
                        <a:rPr lang="en-US" sz="1800" dirty="0">
                          <a:solidFill>
                            <a:schemeClr val="tx1"/>
                          </a:solidFill>
                        </a:rPr>
                        <a:t>Description</a:t>
                      </a:r>
                    </a:p>
                  </a:txBody>
                  <a:tcPr>
                    <a:solidFill>
                      <a:schemeClr val="accent1">
                        <a:lumMod val="40000"/>
                        <a:lumOff val="60000"/>
                      </a:schemeClr>
                    </a:solidFill>
                  </a:tcPr>
                </a:tc>
                <a:tc>
                  <a:txBody>
                    <a:bodyPr/>
                    <a:lstStyle/>
                    <a:p>
                      <a:pPr algn="ctr"/>
                      <a:r>
                        <a:rPr lang="en-US" sz="1800" dirty="0">
                          <a:solidFill>
                            <a:schemeClr val="tx1"/>
                          </a:solidFill>
                        </a:rPr>
                        <a:t>Products/</a:t>
                      </a:r>
                    </a:p>
                    <a:p>
                      <a:pPr algn="ctr"/>
                      <a:r>
                        <a:rPr lang="en-US" sz="1800" dirty="0">
                          <a:solidFill>
                            <a:schemeClr val="tx1"/>
                          </a:solidFill>
                        </a:rPr>
                        <a:t>Outcomes</a:t>
                      </a:r>
                    </a:p>
                  </a:txBody>
                  <a:tcPr>
                    <a:solidFill>
                      <a:schemeClr val="accent1">
                        <a:lumMod val="40000"/>
                        <a:lumOff val="60000"/>
                      </a:schemeClr>
                    </a:solidFill>
                  </a:tcPr>
                </a:tc>
                <a:tc>
                  <a:txBody>
                    <a:bodyPr/>
                    <a:lstStyle/>
                    <a:p>
                      <a:pPr algn="ctr"/>
                      <a:r>
                        <a:rPr lang="en-US" sz="1800" dirty="0">
                          <a:solidFill>
                            <a:schemeClr val="tx1"/>
                          </a:solidFill>
                        </a:rPr>
                        <a:t>Follow Up/ Next Steps</a:t>
                      </a:r>
                    </a:p>
                  </a:txBody>
                  <a:tcPr>
                    <a:solidFill>
                      <a:schemeClr val="accent1">
                        <a:lumMod val="40000"/>
                        <a:lumOff val="60000"/>
                      </a:schemeClr>
                    </a:solidFill>
                  </a:tcPr>
                </a:tc>
                <a:extLst>
                  <a:ext uri="{0D108BD9-81ED-4DB2-BD59-A6C34878D82A}">
                    <a16:rowId xmlns:a16="http://schemas.microsoft.com/office/drawing/2014/main" val="10000"/>
                  </a:ext>
                </a:extLst>
              </a:tr>
              <a:tr h="109051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1" kern="1200" dirty="0">
                          <a:solidFill>
                            <a:schemeClr val="dk1"/>
                          </a:solidFill>
                          <a:effectLst/>
                          <a:latin typeface="+mn-lt"/>
                          <a:ea typeface="+mn-ea"/>
                          <a:cs typeface="+mn-cs"/>
                        </a:rPr>
                        <a:t>July</a:t>
                      </a:r>
                      <a:endParaRPr lang="en-US" dirty="0">
                        <a:effectLst/>
                      </a:endParaRPr>
                    </a:p>
                    <a:p>
                      <a:endParaRPr lang="en-US" dirty="0"/>
                    </a:p>
                  </a:txBody>
                  <a:tcPr>
                    <a:solidFill>
                      <a:schemeClr val="bg1">
                        <a:lumMod val="85000"/>
                      </a:schemeClr>
                    </a:solidFill>
                  </a:tcPr>
                </a:tc>
                <a:tc>
                  <a:txBody>
                    <a:bodyPr/>
                    <a:lstStyle/>
                    <a:p>
                      <a:r>
                        <a:rPr lang="en-US" sz="1800" b="1" kern="1200" dirty="0">
                          <a:solidFill>
                            <a:schemeClr val="tx1"/>
                          </a:solidFill>
                          <a:effectLst/>
                          <a:latin typeface="+mn-lt"/>
                          <a:ea typeface="+mn-ea"/>
                          <a:cs typeface="+mn-cs"/>
                        </a:rPr>
                        <a:t>Assessment</a:t>
                      </a:r>
                      <a:endParaRPr lang="en-US" sz="2000" b="1" kern="1200" dirty="0">
                        <a:solidFill>
                          <a:schemeClr val="tx1"/>
                        </a:solidFill>
                        <a:effectLst/>
                        <a:latin typeface="+mn-lt"/>
                        <a:ea typeface="+mn-ea"/>
                        <a:cs typeface="+mn-cs"/>
                      </a:endParaRPr>
                    </a:p>
                  </a:txBody>
                  <a:tcPr>
                    <a:solidFill>
                      <a:schemeClr val="accent1">
                        <a:lumMod val="40000"/>
                        <a:lumOff val="60000"/>
                      </a:schemeClr>
                    </a:solidFill>
                  </a:tcPr>
                </a:tc>
                <a:tc>
                  <a:txBody>
                    <a:bodyPr/>
                    <a:lstStyle/>
                    <a:p>
                      <a:r>
                        <a:rPr lang="en-US" sz="1800" b="1" kern="1200" dirty="0">
                          <a:solidFill>
                            <a:schemeClr val="tx1"/>
                          </a:solidFill>
                          <a:effectLst/>
                          <a:latin typeface="+mn-lt"/>
                          <a:ea typeface="+mn-ea"/>
                          <a:cs typeface="+mn-cs"/>
                        </a:rPr>
                        <a:t>Assessment:</a:t>
                      </a:r>
                    </a:p>
                    <a:p>
                      <a:r>
                        <a:rPr lang="en-US" sz="1800" b="0" kern="1200" dirty="0">
                          <a:solidFill>
                            <a:schemeClr val="tx1"/>
                          </a:solidFill>
                          <a:effectLst/>
                          <a:latin typeface="+mn-lt"/>
                          <a:ea typeface="+mn-ea"/>
                          <a:cs typeface="+mn-cs"/>
                        </a:rPr>
                        <a:t>Teachers engage in the second round of data discussions, revisiting their student learning goals and assessing progress in order to revise/set new goals.  Teacher will provide leaders with sample student work and an analysis of assessment data. </a:t>
                      </a:r>
                    </a:p>
                  </a:txBody>
                  <a:tcPr>
                    <a:solidFill>
                      <a:schemeClr val="accent1">
                        <a:lumMod val="40000"/>
                        <a:lumOff val="60000"/>
                      </a:schemeClr>
                    </a:solidFill>
                  </a:tcPr>
                </a:tc>
                <a:tc>
                  <a:txBody>
                    <a:bodyPr/>
                    <a:lstStyle/>
                    <a:p>
                      <a:pPr marL="91440" indent="-91440">
                        <a:buFont typeface="Arial" panose="020B0604020202020204" pitchFamily="34" charset="0"/>
                        <a:buChar char="•"/>
                      </a:pPr>
                      <a:r>
                        <a:rPr lang="en-US" sz="1700" b="0" kern="1200" dirty="0">
                          <a:solidFill>
                            <a:schemeClr val="tx1"/>
                          </a:solidFill>
                          <a:effectLst/>
                          <a:latin typeface="+mn-lt"/>
                          <a:ea typeface="+mn-ea"/>
                          <a:cs typeface="+mn-cs"/>
                        </a:rPr>
                        <a:t>Student Data Analysis- Goals and Action Plans</a:t>
                      </a:r>
                    </a:p>
                    <a:p>
                      <a:pPr marL="91440" indent="-91440">
                        <a:buFont typeface="Arial" panose="020B0604020202020204" pitchFamily="34" charset="0"/>
                        <a:buChar char="•"/>
                      </a:pPr>
                      <a:r>
                        <a:rPr lang="en-US" sz="1700" b="0" kern="1200" dirty="0">
                          <a:solidFill>
                            <a:schemeClr val="tx1"/>
                          </a:solidFill>
                          <a:effectLst/>
                          <a:latin typeface="+mn-lt"/>
                          <a:ea typeface="+mn-ea"/>
                          <a:cs typeface="+mn-cs"/>
                        </a:rPr>
                        <a:t>Data Discussion Notes</a:t>
                      </a:r>
                    </a:p>
                    <a:p>
                      <a:pPr marL="91440" indent="-91440">
                        <a:buFont typeface="Arial" panose="020B0604020202020204" pitchFamily="34" charset="0"/>
                        <a:buChar char="•"/>
                      </a:pPr>
                      <a:r>
                        <a:rPr lang="en-US" sz="1700" b="0" kern="1200" dirty="0">
                          <a:solidFill>
                            <a:schemeClr val="tx1"/>
                          </a:solidFill>
                          <a:effectLst/>
                          <a:latin typeface="+mn-lt"/>
                          <a:ea typeface="+mn-ea"/>
                          <a:cs typeface="+mn-cs"/>
                        </a:rPr>
                        <a:t>Meeting Agenda and Minutes</a:t>
                      </a:r>
                    </a:p>
                    <a:p>
                      <a:pPr marL="91440" indent="-91440">
                        <a:buFont typeface="Arial" panose="020B0604020202020204" pitchFamily="34" charset="0"/>
                        <a:buChar char="•"/>
                      </a:pPr>
                      <a:r>
                        <a:rPr lang="en-US" sz="1700" b="0" kern="1200" dirty="0">
                          <a:solidFill>
                            <a:schemeClr val="tx1"/>
                          </a:solidFill>
                          <a:effectLst/>
                          <a:latin typeface="+mn-lt"/>
                          <a:ea typeface="+mn-ea"/>
                          <a:cs typeface="+mn-cs"/>
                        </a:rPr>
                        <a:t>Revised Professional Learning Plan</a:t>
                      </a:r>
                    </a:p>
                  </a:txBody>
                  <a:tcPr>
                    <a:solidFill>
                      <a:schemeClr val="accent1">
                        <a:lumMod val="40000"/>
                        <a:lumOff val="60000"/>
                      </a:schemeClr>
                    </a:solidFill>
                  </a:tcPr>
                </a:tc>
                <a:tc>
                  <a:txBody>
                    <a:bodyPr/>
                    <a:lstStyle/>
                    <a:p>
                      <a:pPr marL="91440" indent="-91440">
                        <a:buFont typeface="Arial" panose="020B0604020202020204" pitchFamily="34" charset="0"/>
                        <a:buChar char="•"/>
                      </a:pPr>
                      <a:r>
                        <a:rPr lang="en-US" sz="1700" b="0" kern="1200" dirty="0">
                          <a:solidFill>
                            <a:schemeClr val="tx1"/>
                          </a:solidFill>
                          <a:effectLst/>
                          <a:latin typeface="+mn-lt"/>
                          <a:ea typeface="+mn-ea"/>
                          <a:cs typeface="+mn-cs"/>
                        </a:rPr>
                        <a:t>Classroom Instruction- Observations, Feedback and Next Steps</a:t>
                      </a:r>
                    </a:p>
                    <a:p>
                      <a:pPr marL="91440" indent="-91440">
                        <a:buFont typeface="Arial" panose="020B0604020202020204" pitchFamily="34" charset="0"/>
                        <a:buChar char="•"/>
                      </a:pPr>
                      <a:r>
                        <a:rPr lang="en-US" sz="1700" b="0" kern="1200" dirty="0">
                          <a:solidFill>
                            <a:schemeClr val="tx1"/>
                          </a:solidFill>
                          <a:effectLst/>
                          <a:latin typeface="+mn-lt"/>
                          <a:ea typeface="+mn-ea"/>
                          <a:cs typeface="+mn-cs"/>
                        </a:rPr>
                        <a:t>Aligning Observation Feedback to PD Offerings</a:t>
                      </a:r>
                    </a:p>
                    <a:p>
                      <a:endParaRPr lang="en-US" sz="1800" b="1" kern="1200" dirty="0">
                        <a:solidFill>
                          <a:schemeClr val="tx1"/>
                        </a:solidFill>
                        <a:effectLst/>
                        <a:latin typeface="+mn-lt"/>
                        <a:ea typeface="+mn-ea"/>
                        <a:cs typeface="+mn-cs"/>
                      </a:endParaRPr>
                    </a:p>
                  </a:txBody>
                  <a:tcPr>
                    <a:solidFill>
                      <a:schemeClr val="accent1">
                        <a:lumMod val="40000"/>
                        <a:lumOff val="60000"/>
                      </a:schemeClr>
                    </a:solidFill>
                  </a:tcPr>
                </a:tc>
                <a:extLst>
                  <a:ext uri="{0D108BD9-81ED-4DB2-BD59-A6C34878D82A}">
                    <a16:rowId xmlns:a16="http://schemas.microsoft.com/office/drawing/2014/main" val="10001"/>
                  </a:ext>
                </a:extLst>
              </a:tr>
            </a:tbl>
          </a:graphicData>
        </a:graphic>
      </p:graphicFrame>
      <p:sp>
        <p:nvSpPr>
          <p:cNvPr id="4" name="TextBox 3">
            <a:extLst>
              <a:ext uri="{FF2B5EF4-FFF2-40B4-BE49-F238E27FC236}">
                <a16:creationId xmlns:a16="http://schemas.microsoft.com/office/drawing/2014/main" id="{9B28A6C2-9B62-4C50-8143-941B9406ECE1}"/>
              </a:ext>
            </a:extLst>
          </p:cNvPr>
          <p:cNvSpPr txBox="1"/>
          <p:nvPr/>
        </p:nvSpPr>
        <p:spPr>
          <a:xfrm>
            <a:off x="2338190" y="6564616"/>
            <a:ext cx="4907113" cy="261610"/>
          </a:xfrm>
          <a:prstGeom prst="rect">
            <a:avLst/>
          </a:prstGeom>
          <a:noFill/>
        </p:spPr>
        <p:txBody>
          <a:bodyPr wrap="none" rtlCol="0">
            <a:spAutoFit/>
          </a:bodyPr>
          <a:lstStyle/>
          <a:p>
            <a:r>
              <a:rPr lang="en-US" sz="1100" dirty="0">
                <a:solidFill>
                  <a:schemeClr val="bg1">
                    <a:lumMod val="50000"/>
                  </a:schemeClr>
                </a:solidFill>
              </a:rPr>
              <a:t>SHN PROPRIETARY, NOT FOR DISTRIBUTION WITHOUT PERMISSION</a:t>
            </a:r>
          </a:p>
        </p:txBody>
      </p:sp>
    </p:spTree>
    <p:extLst>
      <p:ext uri="{BB962C8B-B14F-4D97-AF65-F5344CB8AC3E}">
        <p14:creationId xmlns:p14="http://schemas.microsoft.com/office/powerpoint/2010/main" val="377450563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Revising the Framework Over Time</a:t>
            </a:r>
            <a:br>
              <a:rPr lang="en-US" dirty="0"/>
            </a:br>
            <a:endParaRPr lang="en-US" dirty="0"/>
          </a:p>
        </p:txBody>
      </p:sp>
      <p:sp>
        <p:nvSpPr>
          <p:cNvPr id="3" name="Content Placeholder 2"/>
          <p:cNvSpPr>
            <a:spLocks noGrp="1"/>
          </p:cNvSpPr>
          <p:nvPr>
            <p:ph idx="1"/>
          </p:nvPr>
        </p:nvSpPr>
        <p:spPr>
          <a:xfrm>
            <a:off x="449705" y="1171732"/>
            <a:ext cx="7467600" cy="5407152"/>
          </a:xfrm>
        </p:spPr>
        <p:txBody>
          <a:bodyPr>
            <a:normAutofit/>
          </a:bodyPr>
          <a:lstStyle/>
          <a:p>
            <a:r>
              <a:rPr lang="en-US" dirty="0">
                <a:solidFill>
                  <a:schemeClr val="tx2"/>
                </a:solidFill>
              </a:rPr>
              <a:t>Needs will change over time.</a:t>
            </a:r>
          </a:p>
          <a:p>
            <a:r>
              <a:rPr lang="en-US" dirty="0">
                <a:solidFill>
                  <a:schemeClr val="tx2"/>
                </a:solidFill>
              </a:rPr>
              <a:t>Engage in assessing and reflecting on the framework itself to ensure that it continues to support work and lead us to even greater schools.  </a:t>
            </a:r>
          </a:p>
          <a:p>
            <a:r>
              <a:rPr lang="en-US" dirty="0">
                <a:solidFill>
                  <a:schemeClr val="tx2"/>
                </a:solidFill>
              </a:rPr>
              <a:t>Consider:</a:t>
            </a:r>
          </a:p>
          <a:p>
            <a:pPr lvl="1"/>
            <a:r>
              <a:rPr lang="en-US" dirty="0">
                <a:solidFill>
                  <a:schemeClr val="tx2"/>
                </a:solidFill>
              </a:rPr>
              <a:t>What are our needs?</a:t>
            </a:r>
            <a:endParaRPr lang="en-US" sz="2500" dirty="0">
              <a:solidFill>
                <a:schemeClr val="tx2"/>
              </a:solidFill>
            </a:endParaRPr>
          </a:p>
          <a:p>
            <a:pPr lvl="1"/>
            <a:r>
              <a:rPr lang="en-US" dirty="0">
                <a:solidFill>
                  <a:schemeClr val="tx2"/>
                </a:solidFill>
              </a:rPr>
              <a:t>What is our capacity to move things forward? </a:t>
            </a:r>
            <a:endParaRPr lang="en-US" sz="2500" dirty="0">
              <a:solidFill>
                <a:schemeClr val="tx2"/>
              </a:solidFill>
            </a:endParaRPr>
          </a:p>
          <a:p>
            <a:pPr lvl="1"/>
            <a:r>
              <a:rPr lang="en-US" dirty="0">
                <a:solidFill>
                  <a:schemeClr val="tx2"/>
                </a:solidFill>
              </a:rPr>
              <a:t>How can we move from theory to practice?</a:t>
            </a:r>
            <a:endParaRPr lang="en-US" sz="2200" dirty="0">
              <a:solidFill>
                <a:schemeClr val="tx2"/>
              </a:solidFill>
            </a:endParaRPr>
          </a:p>
          <a:p>
            <a:pPr lvl="2"/>
            <a:r>
              <a:rPr lang="en-US" dirty="0">
                <a:solidFill>
                  <a:schemeClr val="tx2"/>
                </a:solidFill>
              </a:rPr>
              <a:t>What does this concept look like in practice?</a:t>
            </a:r>
            <a:endParaRPr lang="en-US" sz="2500" dirty="0">
              <a:solidFill>
                <a:schemeClr val="tx2"/>
              </a:solidFill>
            </a:endParaRPr>
          </a:p>
          <a:p>
            <a:pPr lvl="2"/>
            <a:r>
              <a:rPr lang="en-US" dirty="0">
                <a:solidFill>
                  <a:schemeClr val="tx2"/>
                </a:solidFill>
              </a:rPr>
              <a:t>How do we know when we see it</a:t>
            </a:r>
          </a:p>
          <a:p>
            <a:pPr lvl="2"/>
            <a:r>
              <a:rPr lang="en-US" dirty="0">
                <a:solidFill>
                  <a:schemeClr val="tx2"/>
                </a:solidFill>
              </a:rPr>
              <a:t>How is it defined at our school, across levels?</a:t>
            </a:r>
            <a:endParaRPr lang="en-US" sz="2500" dirty="0">
              <a:solidFill>
                <a:schemeClr val="tx2"/>
              </a:solidFill>
            </a:endParaRPr>
          </a:p>
          <a:p>
            <a:pPr lvl="2"/>
            <a:r>
              <a:rPr lang="en-US" dirty="0">
                <a:solidFill>
                  <a:schemeClr val="tx2"/>
                </a:solidFill>
              </a:rPr>
              <a:t>How can it be improved upon over time?  </a:t>
            </a:r>
            <a:endParaRPr lang="en-US" sz="2500" dirty="0">
              <a:solidFill>
                <a:schemeClr val="tx2"/>
              </a:solidFill>
            </a:endParaRPr>
          </a:p>
          <a:p>
            <a:endParaRPr lang="en-US" dirty="0"/>
          </a:p>
          <a:p>
            <a:endParaRPr lang="en-US" dirty="0"/>
          </a:p>
        </p:txBody>
      </p:sp>
      <p:cxnSp>
        <p:nvCxnSpPr>
          <p:cNvPr id="4" name="Straight Connector 3">
            <a:extLst>
              <a:ext uri="{FF2B5EF4-FFF2-40B4-BE49-F238E27FC236}">
                <a16:creationId xmlns:a16="http://schemas.microsoft.com/office/drawing/2014/main" id="{DF33D50F-BD17-49FC-B4F4-1D4A3A6F7EA0}"/>
              </a:ext>
            </a:extLst>
          </p:cNvPr>
          <p:cNvCxnSpPr/>
          <p:nvPr/>
        </p:nvCxnSpPr>
        <p:spPr>
          <a:xfrm>
            <a:off x="534651" y="1066800"/>
            <a:ext cx="4743558" cy="0"/>
          </a:xfrm>
          <a:prstGeom prst="line">
            <a:avLst/>
          </a:prstGeom>
        </p:spPr>
        <p:style>
          <a:lnRef idx="3">
            <a:schemeClr val="accent1"/>
          </a:lnRef>
          <a:fillRef idx="0">
            <a:schemeClr val="accent1"/>
          </a:fillRef>
          <a:effectRef idx="2">
            <a:schemeClr val="accent1"/>
          </a:effectRef>
          <a:fontRef idx="minor">
            <a:schemeClr val="tx1"/>
          </a:fontRef>
        </p:style>
      </p:cxnSp>
      <p:pic>
        <p:nvPicPr>
          <p:cNvPr id="5" name="Picture 4">
            <a:extLst>
              <a:ext uri="{FF2B5EF4-FFF2-40B4-BE49-F238E27FC236}">
                <a16:creationId xmlns:a16="http://schemas.microsoft.com/office/drawing/2014/main" id="{DBF10C5E-AEB0-466F-A76A-D10E2E0E39AB}"/>
              </a:ext>
            </a:extLst>
          </p:cNvPr>
          <p:cNvPicPr>
            <a:picLocks noChangeAspect="1"/>
          </p:cNvPicPr>
          <p:nvPr/>
        </p:nvPicPr>
        <p:blipFill>
          <a:blip r:embed="rId3"/>
          <a:stretch>
            <a:fillRect/>
          </a:stretch>
        </p:blipFill>
        <p:spPr>
          <a:xfrm>
            <a:off x="7878330" y="6359360"/>
            <a:ext cx="1152244" cy="390178"/>
          </a:xfrm>
          <a:prstGeom prst="rect">
            <a:avLst/>
          </a:prstGeom>
        </p:spPr>
      </p:pic>
      <p:sp>
        <p:nvSpPr>
          <p:cNvPr id="6" name="TextBox 5">
            <a:extLst>
              <a:ext uri="{FF2B5EF4-FFF2-40B4-BE49-F238E27FC236}">
                <a16:creationId xmlns:a16="http://schemas.microsoft.com/office/drawing/2014/main" id="{5B981E14-7D0E-448C-BFD5-6159B9D1B0E5}"/>
              </a:ext>
            </a:extLst>
          </p:cNvPr>
          <p:cNvSpPr txBox="1"/>
          <p:nvPr/>
        </p:nvSpPr>
        <p:spPr>
          <a:xfrm>
            <a:off x="8569778" y="0"/>
            <a:ext cx="699407" cy="369332"/>
          </a:xfrm>
          <a:prstGeom prst="rect">
            <a:avLst/>
          </a:prstGeom>
          <a:noFill/>
        </p:spPr>
        <p:txBody>
          <a:bodyPr wrap="square">
            <a:spAutoFit/>
          </a:bodyPr>
          <a:lstStyle/>
          <a:p>
            <a:r>
              <a:rPr lang="en-US" dirty="0"/>
              <a:t>41</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Summary	</a:t>
            </a:r>
            <a:br>
              <a:rPr lang="en-US" dirty="0"/>
            </a:br>
            <a:endParaRPr lang="en-US" dirty="0"/>
          </a:p>
        </p:txBody>
      </p:sp>
      <p:sp>
        <p:nvSpPr>
          <p:cNvPr id="3" name="Content Placeholder 2"/>
          <p:cNvSpPr>
            <a:spLocks noGrp="1"/>
          </p:cNvSpPr>
          <p:nvPr>
            <p:ph idx="1"/>
          </p:nvPr>
        </p:nvSpPr>
        <p:spPr/>
        <p:txBody>
          <a:bodyPr/>
          <a:lstStyle/>
          <a:p>
            <a:r>
              <a:rPr lang="en-US" dirty="0">
                <a:solidFill>
                  <a:schemeClr val="tx2"/>
                </a:solidFill>
              </a:rPr>
              <a:t>Developing a framework of assessment, reflection, and support is an ongoing process. </a:t>
            </a:r>
          </a:p>
          <a:p>
            <a:pPr marL="0" indent="0">
              <a:buNone/>
            </a:pPr>
            <a:r>
              <a:rPr lang="en-US" dirty="0">
                <a:solidFill>
                  <a:schemeClr val="tx2"/>
                </a:solidFill>
              </a:rPr>
              <a:t> </a:t>
            </a:r>
          </a:p>
          <a:p>
            <a:r>
              <a:rPr lang="en-US" dirty="0">
                <a:solidFill>
                  <a:schemeClr val="tx2"/>
                </a:solidFill>
              </a:rPr>
              <a:t>It requires reflection, discussion, collaboration, and goal-directed thinking.  </a:t>
            </a:r>
          </a:p>
          <a:p>
            <a:pPr marL="0" indent="0">
              <a:buNone/>
            </a:pPr>
            <a:endParaRPr lang="en-US" dirty="0">
              <a:solidFill>
                <a:schemeClr val="tx2"/>
              </a:solidFill>
            </a:endParaRPr>
          </a:p>
          <a:p>
            <a:r>
              <a:rPr lang="en-US" dirty="0">
                <a:solidFill>
                  <a:schemeClr val="tx2"/>
                </a:solidFill>
              </a:rPr>
              <a:t>Working together, we can all improve our practice and ultimately move closer to our common goal:  building great schools.  </a:t>
            </a:r>
          </a:p>
          <a:p>
            <a:endParaRPr lang="en-US" dirty="0"/>
          </a:p>
        </p:txBody>
      </p:sp>
      <p:pic>
        <p:nvPicPr>
          <p:cNvPr id="4" name="Picture 3">
            <a:extLst>
              <a:ext uri="{FF2B5EF4-FFF2-40B4-BE49-F238E27FC236}">
                <a16:creationId xmlns:a16="http://schemas.microsoft.com/office/drawing/2014/main" id="{8DB8EAC2-3317-40D5-AAB1-88D5509FCAF5}"/>
              </a:ext>
            </a:extLst>
          </p:cNvPr>
          <p:cNvPicPr>
            <a:picLocks noChangeAspect="1"/>
          </p:cNvPicPr>
          <p:nvPr/>
        </p:nvPicPr>
        <p:blipFill>
          <a:blip r:embed="rId3"/>
          <a:stretch>
            <a:fillRect/>
          </a:stretch>
        </p:blipFill>
        <p:spPr>
          <a:xfrm>
            <a:off x="7878330" y="6359360"/>
            <a:ext cx="1152244" cy="390178"/>
          </a:xfrm>
          <a:prstGeom prst="rect">
            <a:avLst/>
          </a:prstGeom>
        </p:spPr>
      </p:pic>
      <p:sp>
        <p:nvSpPr>
          <p:cNvPr id="5" name="TextBox 4">
            <a:extLst>
              <a:ext uri="{FF2B5EF4-FFF2-40B4-BE49-F238E27FC236}">
                <a16:creationId xmlns:a16="http://schemas.microsoft.com/office/drawing/2014/main" id="{C423CFAC-E9A2-4F76-8999-E036EFFD5C2B}"/>
              </a:ext>
            </a:extLst>
          </p:cNvPr>
          <p:cNvSpPr txBox="1"/>
          <p:nvPr/>
        </p:nvSpPr>
        <p:spPr>
          <a:xfrm>
            <a:off x="8569778" y="0"/>
            <a:ext cx="699407" cy="369332"/>
          </a:xfrm>
          <a:prstGeom prst="rect">
            <a:avLst/>
          </a:prstGeom>
          <a:noFill/>
        </p:spPr>
        <p:txBody>
          <a:bodyPr wrap="square">
            <a:spAutoFit/>
          </a:bodyPr>
          <a:lstStyle/>
          <a:p>
            <a:r>
              <a:rPr lang="en-US" dirty="0"/>
              <a:t>42</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br>
              <a:rPr lang="en-US" sz="2400" dirty="0"/>
            </a:br>
            <a:br>
              <a:rPr lang="en-US" sz="2400" dirty="0"/>
            </a:br>
            <a:r>
              <a:rPr lang="en-US" sz="2400" i="1" dirty="0"/>
              <a:t> </a:t>
            </a:r>
            <a:br>
              <a:rPr lang="en-US" dirty="0"/>
            </a:br>
            <a:br>
              <a:rPr lang="en-US" dirty="0"/>
            </a:br>
            <a:endParaRPr lang="en-US" dirty="0"/>
          </a:p>
        </p:txBody>
      </p:sp>
      <p:sp>
        <p:nvSpPr>
          <p:cNvPr id="3" name="Text Placeholder 2"/>
          <p:cNvSpPr>
            <a:spLocks noGrp="1"/>
          </p:cNvSpPr>
          <p:nvPr>
            <p:ph type="body" idx="1"/>
          </p:nvPr>
        </p:nvSpPr>
        <p:spPr>
          <a:xfrm>
            <a:off x="1600200" y="4876800"/>
            <a:ext cx="7086600" cy="1676400"/>
          </a:xfrm>
        </p:spPr>
        <p:txBody>
          <a:bodyPr>
            <a:normAutofit fontScale="92500" lnSpcReduction="10000"/>
          </a:bodyPr>
          <a:lstStyle/>
          <a:p>
            <a:r>
              <a:rPr lang="en-US" dirty="0"/>
              <a:t>And will you succeed?</a:t>
            </a:r>
            <a:br>
              <a:rPr lang="en-US" dirty="0"/>
            </a:br>
            <a:r>
              <a:rPr lang="en-US" dirty="0"/>
              <a:t>Yes!  You will, indeed!</a:t>
            </a:r>
            <a:br>
              <a:rPr lang="en-US" dirty="0"/>
            </a:br>
            <a:r>
              <a:rPr lang="en-US" dirty="0"/>
              <a:t>(98 and ¾ percent guaranteed.)</a:t>
            </a:r>
            <a:br>
              <a:rPr lang="en-US" dirty="0"/>
            </a:br>
            <a:br>
              <a:rPr lang="en-US" dirty="0"/>
            </a:br>
            <a:r>
              <a:rPr lang="en-US" dirty="0"/>
              <a:t>~ Dr. Seuss, </a:t>
            </a:r>
            <a:r>
              <a:rPr lang="en-US" i="1" dirty="0"/>
              <a:t>Oh the Places You’ll Go!</a:t>
            </a:r>
            <a:br>
              <a:rPr lang="en-US" dirty="0"/>
            </a:br>
            <a:endParaRPr lang="en-US" dirty="0"/>
          </a:p>
        </p:txBody>
      </p:sp>
      <p:pic>
        <p:nvPicPr>
          <p:cNvPr id="11" name="Picture 10">
            <a:extLst>
              <a:ext uri="{FF2B5EF4-FFF2-40B4-BE49-F238E27FC236}">
                <a16:creationId xmlns:a16="http://schemas.microsoft.com/office/drawing/2014/main" id="{BE032AD4-8CE0-4EED-AFF0-3588FCCE537B}"/>
              </a:ext>
            </a:extLst>
          </p:cNvPr>
          <p:cNvPicPr>
            <a:picLocks noChangeAspect="1"/>
          </p:cNvPicPr>
          <p:nvPr/>
        </p:nvPicPr>
        <p:blipFill>
          <a:blip r:embed="rId3"/>
          <a:stretch>
            <a:fillRect/>
          </a:stretch>
        </p:blipFill>
        <p:spPr>
          <a:xfrm>
            <a:off x="1600200" y="527185"/>
            <a:ext cx="5718748" cy="4239022"/>
          </a:xfrm>
          <a:prstGeom prst="rect">
            <a:avLst/>
          </a:prstGeom>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3EABFC1-30F8-4AB3-8282-154E700F75CB}"/>
              </a:ext>
            </a:extLst>
          </p:cNvPr>
          <p:cNvSpPr>
            <a:spLocks noGrp="1"/>
          </p:cNvSpPr>
          <p:nvPr>
            <p:ph type="title"/>
          </p:nvPr>
        </p:nvSpPr>
        <p:spPr>
          <a:xfrm>
            <a:off x="381964" y="255607"/>
            <a:ext cx="8229600" cy="990600"/>
          </a:xfrm>
        </p:spPr>
        <p:txBody>
          <a:bodyPr>
            <a:normAutofit fontScale="90000"/>
          </a:bodyPr>
          <a:lstStyle/>
          <a:p>
            <a:br>
              <a:rPr lang="en-US" sz="4000" b="1" dirty="0">
                <a:solidFill>
                  <a:schemeClr val="accent1">
                    <a:lumMod val="75000"/>
                  </a:schemeClr>
                </a:solidFill>
                <a:latin typeface="Times New Roman"/>
                <a:cs typeface="Times New Roman"/>
              </a:rPr>
            </a:br>
            <a:endParaRPr lang="en-US" dirty="0">
              <a:solidFill>
                <a:schemeClr val="accent1">
                  <a:lumMod val="75000"/>
                </a:schemeClr>
              </a:solidFill>
            </a:endParaRPr>
          </a:p>
        </p:txBody>
      </p:sp>
      <p:sp>
        <p:nvSpPr>
          <p:cNvPr id="3" name="Content Placeholder 2"/>
          <p:cNvSpPr>
            <a:spLocks noGrp="1"/>
          </p:cNvSpPr>
          <p:nvPr>
            <p:ph type="body" idx="4294967295"/>
          </p:nvPr>
        </p:nvSpPr>
        <p:spPr>
          <a:xfrm>
            <a:off x="642395" y="1274280"/>
            <a:ext cx="8839200" cy="2800350"/>
          </a:xfrm>
        </p:spPr>
        <p:txBody>
          <a:bodyPr>
            <a:normAutofit fontScale="25000" lnSpcReduction="20000"/>
          </a:bodyPr>
          <a:lstStyle/>
          <a:p>
            <a:pPr marL="0" indent="0">
              <a:buNone/>
            </a:pPr>
            <a:endParaRPr lang="en-US" sz="9600" b="1" dirty="0">
              <a:latin typeface="Times New Roman"/>
              <a:cs typeface="Times New Roman"/>
            </a:endParaRPr>
          </a:p>
          <a:p>
            <a:pPr marL="0" indent="0">
              <a:spcBef>
                <a:spcPts val="1200"/>
              </a:spcBef>
              <a:buNone/>
            </a:pPr>
            <a:r>
              <a:rPr lang="en-US" sz="8000" b="1" dirty="0">
                <a:solidFill>
                  <a:schemeClr val="tx2"/>
                </a:solidFill>
                <a:latin typeface="Calibri" panose="020F0502020204030204" pitchFamily="34" charset="0"/>
                <a:cs typeface="Calibri" panose="020F0502020204030204" pitchFamily="34" charset="0"/>
              </a:rPr>
              <a:t>Indicator 1: Use of STEM/Science Note booking</a:t>
            </a:r>
          </a:p>
          <a:p>
            <a:pPr marL="0" indent="0">
              <a:spcBef>
                <a:spcPts val="1200"/>
              </a:spcBef>
              <a:buNone/>
            </a:pPr>
            <a:endParaRPr lang="en-US" sz="8000" b="1" dirty="0">
              <a:solidFill>
                <a:schemeClr val="tx2"/>
              </a:solidFill>
              <a:latin typeface="Calibri" panose="020F0502020204030204" pitchFamily="34" charset="0"/>
              <a:cs typeface="Calibri" panose="020F0502020204030204" pitchFamily="34" charset="0"/>
            </a:endParaRPr>
          </a:p>
          <a:p>
            <a:pPr marL="0" indent="0">
              <a:spcBef>
                <a:spcPts val="1200"/>
              </a:spcBef>
              <a:buNone/>
            </a:pPr>
            <a:r>
              <a:rPr lang="en-US" sz="8000" b="1" dirty="0">
                <a:solidFill>
                  <a:schemeClr val="tx2"/>
                </a:solidFill>
                <a:latin typeface="Calibri" panose="020F0502020204030204" pitchFamily="34" charset="0"/>
                <a:cs typeface="Calibri" panose="020F0502020204030204" pitchFamily="34" charset="0"/>
              </a:rPr>
              <a:t>Indicator 2: Teacher as the Facilitator</a:t>
            </a:r>
          </a:p>
          <a:p>
            <a:pPr marL="0" indent="0">
              <a:spcBef>
                <a:spcPts val="1200"/>
              </a:spcBef>
              <a:buNone/>
            </a:pPr>
            <a:endParaRPr lang="en-US" sz="8000" b="1" dirty="0">
              <a:solidFill>
                <a:schemeClr val="tx2"/>
              </a:solidFill>
              <a:latin typeface="Calibri" panose="020F0502020204030204" pitchFamily="34" charset="0"/>
              <a:cs typeface="Calibri" panose="020F0502020204030204" pitchFamily="34" charset="0"/>
            </a:endParaRPr>
          </a:p>
          <a:p>
            <a:pPr marL="0" indent="0">
              <a:spcBef>
                <a:spcPts val="1200"/>
              </a:spcBef>
              <a:buNone/>
            </a:pPr>
            <a:r>
              <a:rPr lang="en-US" sz="8000" b="1" dirty="0">
                <a:solidFill>
                  <a:schemeClr val="tx2"/>
                </a:solidFill>
                <a:latin typeface="Calibri" panose="020F0502020204030204" pitchFamily="34" charset="0"/>
                <a:cs typeface="Calibri" panose="020F0502020204030204" pitchFamily="34" charset="0"/>
              </a:rPr>
              <a:t>Indicator 3: Accuracy of Content</a:t>
            </a:r>
          </a:p>
          <a:p>
            <a:pPr marL="0" indent="0">
              <a:spcBef>
                <a:spcPts val="1200"/>
              </a:spcBef>
              <a:buNone/>
            </a:pPr>
            <a:endParaRPr lang="en-US" sz="8000" b="1" dirty="0">
              <a:solidFill>
                <a:schemeClr val="tx2"/>
              </a:solidFill>
              <a:latin typeface="Calibri" panose="020F0502020204030204" pitchFamily="34" charset="0"/>
              <a:cs typeface="Calibri" panose="020F0502020204030204" pitchFamily="34" charset="0"/>
            </a:endParaRPr>
          </a:p>
          <a:p>
            <a:pPr marL="0" indent="0">
              <a:spcBef>
                <a:spcPts val="1200"/>
              </a:spcBef>
              <a:buNone/>
            </a:pPr>
            <a:r>
              <a:rPr lang="en-US" sz="8000" b="1" dirty="0">
                <a:solidFill>
                  <a:schemeClr val="tx2"/>
                </a:solidFill>
                <a:latin typeface="Calibri" panose="020F0502020204030204" pitchFamily="34" charset="0"/>
                <a:cs typeface="Calibri" panose="020F0502020204030204" pitchFamily="34" charset="0"/>
              </a:rPr>
              <a:t>Indicator 4: Creating Explanations and Arguing from Evidence</a:t>
            </a:r>
          </a:p>
          <a:p>
            <a:pPr marL="0" indent="0">
              <a:spcBef>
                <a:spcPts val="1200"/>
              </a:spcBef>
              <a:buNone/>
            </a:pPr>
            <a:endParaRPr lang="en-US" sz="8000" b="1" dirty="0">
              <a:solidFill>
                <a:schemeClr val="tx2"/>
              </a:solidFill>
              <a:latin typeface="Calibri" panose="020F0502020204030204" pitchFamily="34" charset="0"/>
              <a:cs typeface="Calibri" panose="020F0502020204030204" pitchFamily="34" charset="0"/>
            </a:endParaRPr>
          </a:p>
          <a:p>
            <a:pPr marL="0" indent="0">
              <a:spcBef>
                <a:spcPts val="1200"/>
              </a:spcBef>
              <a:buNone/>
            </a:pPr>
            <a:r>
              <a:rPr lang="en-US" sz="8000" b="1" dirty="0">
                <a:solidFill>
                  <a:schemeClr val="tx2"/>
                </a:solidFill>
                <a:latin typeface="Calibri" panose="020F0502020204030204" pitchFamily="34" charset="0"/>
                <a:cs typeface="Calibri" panose="020F0502020204030204" pitchFamily="34" charset="0"/>
              </a:rPr>
              <a:t>Indicator 5: Small Group Work and Discussion</a:t>
            </a:r>
          </a:p>
          <a:p>
            <a:pPr marL="0" indent="0">
              <a:spcBef>
                <a:spcPts val="1200"/>
              </a:spcBef>
              <a:buNone/>
            </a:pPr>
            <a:endParaRPr lang="en-US" sz="8000" b="1" dirty="0">
              <a:solidFill>
                <a:schemeClr val="tx2"/>
              </a:solidFill>
              <a:latin typeface="Calibri" panose="020F0502020204030204" pitchFamily="34" charset="0"/>
              <a:cs typeface="Calibri" panose="020F0502020204030204" pitchFamily="34" charset="0"/>
            </a:endParaRPr>
          </a:p>
          <a:p>
            <a:pPr marL="0" indent="0">
              <a:spcBef>
                <a:spcPts val="1200"/>
              </a:spcBef>
              <a:buNone/>
            </a:pPr>
            <a:r>
              <a:rPr lang="en-US" sz="8000" b="1" dirty="0">
                <a:solidFill>
                  <a:schemeClr val="tx2"/>
                </a:solidFill>
                <a:latin typeface="Calibri" panose="020F0502020204030204" pitchFamily="34" charset="0"/>
                <a:cs typeface="Calibri" panose="020F0502020204030204" pitchFamily="34" charset="0"/>
              </a:rPr>
              <a:t>Indicator 6: Whole Class Presentations</a:t>
            </a:r>
          </a:p>
          <a:p>
            <a:pPr marL="0" indent="0">
              <a:spcBef>
                <a:spcPts val="1200"/>
              </a:spcBef>
              <a:buNone/>
            </a:pPr>
            <a:endParaRPr lang="en-US" sz="8000" b="1" dirty="0">
              <a:solidFill>
                <a:schemeClr val="tx2"/>
              </a:solidFill>
              <a:latin typeface="Calibri" panose="020F0502020204030204" pitchFamily="34" charset="0"/>
              <a:cs typeface="Calibri" panose="020F0502020204030204" pitchFamily="34" charset="0"/>
            </a:endParaRPr>
          </a:p>
          <a:p>
            <a:pPr marL="0" indent="0">
              <a:spcBef>
                <a:spcPts val="1200"/>
              </a:spcBef>
              <a:buNone/>
            </a:pPr>
            <a:r>
              <a:rPr lang="en-US" sz="8000" b="1" dirty="0">
                <a:solidFill>
                  <a:schemeClr val="tx2"/>
                </a:solidFill>
                <a:latin typeface="Calibri" panose="020F0502020204030204" pitchFamily="34" charset="0"/>
                <a:cs typeface="Calibri" panose="020F0502020204030204" pitchFamily="34" charset="0"/>
              </a:rPr>
              <a:t>Indicator 7:  Integrated Lesson Plan Connections</a:t>
            </a:r>
          </a:p>
          <a:p>
            <a:pPr marL="0" indent="0">
              <a:buNone/>
            </a:pPr>
            <a:endParaRPr lang="en-US" sz="8000" b="1" dirty="0">
              <a:solidFill>
                <a:schemeClr val="tx2"/>
              </a:solidFill>
              <a:latin typeface="Times New Roman"/>
              <a:cs typeface="Times New Roman"/>
            </a:endParaRPr>
          </a:p>
          <a:p>
            <a:pPr marL="0" indent="0">
              <a:buNone/>
            </a:pPr>
            <a:endParaRPr lang="en-US" sz="3000" b="1" dirty="0">
              <a:latin typeface="Times New Roman"/>
              <a:cs typeface="Times New Roman"/>
            </a:endParaRPr>
          </a:p>
        </p:txBody>
      </p:sp>
      <p:sp>
        <p:nvSpPr>
          <p:cNvPr id="2" name="TextBox 1"/>
          <p:cNvSpPr txBox="1"/>
          <p:nvPr/>
        </p:nvSpPr>
        <p:spPr>
          <a:xfrm>
            <a:off x="517368" y="468765"/>
            <a:ext cx="8229600" cy="954107"/>
          </a:xfrm>
          <a:prstGeom prst="rect">
            <a:avLst/>
          </a:prstGeom>
          <a:noFill/>
        </p:spPr>
        <p:txBody>
          <a:bodyPr wrap="square" rtlCol="0">
            <a:spAutoFit/>
          </a:bodyPr>
          <a:lstStyle/>
          <a:p>
            <a:pPr algn="ctr"/>
            <a:r>
              <a:rPr lang="en-US" sz="2800" b="1" dirty="0">
                <a:solidFill>
                  <a:srgbClr val="4478B6"/>
                </a:solidFill>
                <a:latin typeface="Calibri" panose="020F0502020204030204" pitchFamily="34" charset="0"/>
                <a:cs typeface="Calibri" panose="020F0502020204030204" pitchFamily="34" charset="0"/>
              </a:rPr>
              <a:t>Preview of Next Webinar:</a:t>
            </a:r>
          </a:p>
          <a:p>
            <a:pPr algn="ctr"/>
            <a:r>
              <a:rPr lang="en-US" sz="2800" b="1" dirty="0">
                <a:solidFill>
                  <a:srgbClr val="4478B6"/>
                </a:solidFill>
                <a:latin typeface="Calibri" panose="020F0502020204030204" pitchFamily="34" charset="0"/>
                <a:cs typeface="Calibri" panose="020F0502020204030204" pitchFamily="34" charset="0"/>
              </a:rPr>
              <a:t>The “Look </a:t>
            </a:r>
            <a:r>
              <a:rPr lang="en-US" sz="2800" b="1" dirty="0" err="1">
                <a:solidFill>
                  <a:srgbClr val="4478B6"/>
                </a:solidFill>
                <a:latin typeface="Calibri" panose="020F0502020204030204" pitchFamily="34" charset="0"/>
                <a:cs typeface="Calibri" panose="020F0502020204030204" pitchFamily="34" charset="0"/>
              </a:rPr>
              <a:t>Fors</a:t>
            </a:r>
            <a:r>
              <a:rPr lang="en-US" sz="2800" b="1" dirty="0">
                <a:solidFill>
                  <a:srgbClr val="4478B6"/>
                </a:solidFill>
                <a:latin typeface="Calibri" panose="020F0502020204030204" pitchFamily="34" charset="0"/>
                <a:cs typeface="Calibri" panose="020F0502020204030204" pitchFamily="34" charset="0"/>
              </a:rPr>
              <a:t>” in an Integrated STEM Classroom</a:t>
            </a:r>
          </a:p>
        </p:txBody>
      </p:sp>
      <p:sp>
        <p:nvSpPr>
          <p:cNvPr id="5" name="TextBox 4">
            <a:extLst>
              <a:ext uri="{FF2B5EF4-FFF2-40B4-BE49-F238E27FC236}">
                <a16:creationId xmlns:a16="http://schemas.microsoft.com/office/drawing/2014/main" id="{4753013E-DB5B-4C11-B281-11BCBCBA8AC4}"/>
              </a:ext>
            </a:extLst>
          </p:cNvPr>
          <p:cNvSpPr txBox="1"/>
          <p:nvPr/>
        </p:nvSpPr>
        <p:spPr>
          <a:xfrm>
            <a:off x="8569778" y="0"/>
            <a:ext cx="699407" cy="369332"/>
          </a:xfrm>
          <a:prstGeom prst="rect">
            <a:avLst/>
          </a:prstGeom>
          <a:noFill/>
        </p:spPr>
        <p:txBody>
          <a:bodyPr wrap="square">
            <a:spAutoFit/>
          </a:bodyPr>
          <a:lstStyle/>
          <a:p>
            <a:r>
              <a:rPr lang="en-US" dirty="0"/>
              <a:t>44</a:t>
            </a:r>
          </a:p>
        </p:txBody>
      </p:sp>
    </p:spTree>
    <p:extLst>
      <p:ext uri="{BB962C8B-B14F-4D97-AF65-F5344CB8AC3E}">
        <p14:creationId xmlns:p14="http://schemas.microsoft.com/office/powerpoint/2010/main" val="199089478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3D682D-B4BE-4259-8C93-F07407814B29}"/>
              </a:ext>
            </a:extLst>
          </p:cNvPr>
          <p:cNvSpPr>
            <a:spLocks noGrp="1"/>
          </p:cNvSpPr>
          <p:nvPr>
            <p:ph type="title"/>
          </p:nvPr>
        </p:nvSpPr>
        <p:spPr>
          <a:xfrm>
            <a:off x="162560" y="2687321"/>
            <a:ext cx="8818880" cy="990600"/>
          </a:xfrm>
        </p:spPr>
        <p:txBody>
          <a:bodyPr>
            <a:normAutofit fontScale="90000"/>
          </a:bodyPr>
          <a:lstStyle/>
          <a:p>
            <a:pPr algn="ctr">
              <a:lnSpc>
                <a:spcPct val="150000"/>
              </a:lnSpc>
            </a:pPr>
            <a:br>
              <a:rPr lang="en-US" sz="4900" dirty="0"/>
            </a:br>
            <a:r>
              <a:rPr lang="en-US" sz="4900" dirty="0"/>
              <a:t>THANK YOU!</a:t>
            </a:r>
            <a:br>
              <a:rPr lang="en-US" dirty="0"/>
            </a:br>
            <a:r>
              <a:rPr lang="en-US" sz="2700" dirty="0"/>
              <a:t>Dr. Salvador A. Fernandez</a:t>
            </a:r>
            <a:br>
              <a:rPr lang="en-US" sz="2700" dirty="0"/>
            </a:br>
            <a:r>
              <a:rPr lang="en-US" sz="2700" dirty="0">
                <a:hlinkClick r:id="rId2"/>
              </a:rPr>
              <a:t>SFernandez@STEMHappensNetwork.com</a:t>
            </a:r>
            <a:br>
              <a:rPr lang="en-US" sz="2700" dirty="0"/>
            </a:br>
            <a:r>
              <a:rPr lang="en-US" sz="2700" dirty="0"/>
              <a:t>Mr. Roy Harris</a:t>
            </a:r>
            <a:br>
              <a:rPr lang="en-US" sz="2700" dirty="0"/>
            </a:br>
            <a:r>
              <a:rPr lang="en-US" sz="2700" dirty="0">
                <a:hlinkClick r:id="rId3"/>
              </a:rPr>
              <a:t>RoyHarris.SHN@gmail.com</a:t>
            </a:r>
            <a:br>
              <a:rPr lang="en-US" sz="2700" dirty="0"/>
            </a:br>
            <a:r>
              <a:rPr lang="en-US" sz="2700" dirty="0"/>
              <a:t>Ms. Kelli List Wells</a:t>
            </a:r>
            <a:br>
              <a:rPr lang="en-US" sz="2700" dirty="0"/>
            </a:br>
            <a:r>
              <a:rPr lang="en-US" sz="2700" dirty="0">
                <a:hlinkClick r:id="rId4"/>
              </a:rPr>
              <a:t>KelliListWells.SHN@gmail.com</a:t>
            </a:r>
            <a:br>
              <a:rPr lang="en-US" sz="2700" dirty="0"/>
            </a:br>
            <a:r>
              <a:rPr lang="en-US" dirty="0"/>
              <a:t>@STEMHappens</a:t>
            </a:r>
            <a:br>
              <a:rPr lang="en-US" dirty="0"/>
            </a:br>
            <a:r>
              <a:rPr lang="en-US" dirty="0"/>
              <a:t>www.STEMHappensNetwork.com</a:t>
            </a:r>
          </a:p>
        </p:txBody>
      </p:sp>
      <p:pic>
        <p:nvPicPr>
          <p:cNvPr id="3" name="Picture 2">
            <a:extLst>
              <a:ext uri="{FF2B5EF4-FFF2-40B4-BE49-F238E27FC236}">
                <a16:creationId xmlns:a16="http://schemas.microsoft.com/office/drawing/2014/main" id="{96ED7C51-0A4D-4A07-9A9C-F4FD1A50AF38}"/>
              </a:ext>
            </a:extLst>
          </p:cNvPr>
          <p:cNvPicPr>
            <a:picLocks noChangeAspect="1"/>
          </p:cNvPicPr>
          <p:nvPr/>
        </p:nvPicPr>
        <p:blipFill>
          <a:blip r:embed="rId5"/>
          <a:stretch>
            <a:fillRect/>
          </a:stretch>
        </p:blipFill>
        <p:spPr>
          <a:xfrm>
            <a:off x="2206178" y="5259253"/>
            <a:ext cx="579566" cy="459740"/>
          </a:xfrm>
          <a:prstGeom prst="rect">
            <a:avLst/>
          </a:prstGeom>
        </p:spPr>
      </p:pic>
    </p:spTree>
    <p:extLst>
      <p:ext uri="{BB962C8B-B14F-4D97-AF65-F5344CB8AC3E}">
        <p14:creationId xmlns:p14="http://schemas.microsoft.com/office/powerpoint/2010/main" val="303778589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larity">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15402</TotalTime>
  <Words>3380</Words>
  <Application>Microsoft Office PowerPoint</Application>
  <PresentationFormat>On-screen Show (4:3)</PresentationFormat>
  <Paragraphs>437</Paragraphs>
  <Slides>45</Slides>
  <Notes>22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45</vt:i4>
      </vt:variant>
    </vt:vector>
  </HeadingPairs>
  <TitlesOfParts>
    <vt:vector size="52" baseType="lpstr">
      <vt:lpstr>Arial</vt:lpstr>
      <vt:lpstr>Calibri</vt:lpstr>
      <vt:lpstr>Century Gothic</vt:lpstr>
      <vt:lpstr>Helvetica</vt:lpstr>
      <vt:lpstr>PlantinStd</vt:lpstr>
      <vt:lpstr>Times New Roman</vt:lpstr>
      <vt:lpstr>Clarity</vt:lpstr>
      <vt:lpstr>SCHOOL HAPPENS! </vt:lpstr>
      <vt:lpstr>AGENDA</vt:lpstr>
      <vt:lpstr>PowerPoint Presentation</vt:lpstr>
      <vt:lpstr>PowerPoint Presentation</vt:lpstr>
      <vt:lpstr> What Makes a Great School? </vt:lpstr>
      <vt:lpstr>Moving from Good to Great</vt:lpstr>
      <vt:lpstr>3 Pillars for School Achievement</vt:lpstr>
      <vt:lpstr>PowerPoint Presentation</vt:lpstr>
      <vt:lpstr>In short, we need…</vt:lpstr>
      <vt:lpstr>Let’s Discuss the Three Pillars</vt:lpstr>
      <vt:lpstr>Effective Leadership</vt:lpstr>
      <vt:lpstr>Remember the Administration? </vt:lpstr>
      <vt:lpstr>When “School Happens” </vt:lpstr>
      <vt:lpstr>What Do We Believe and Why?  </vt:lpstr>
      <vt:lpstr>Where Do You Want To Go?</vt:lpstr>
      <vt:lpstr>STEP 1: Establish Well-Defined, Shared Values</vt:lpstr>
      <vt:lpstr>Framework for Teaching</vt:lpstr>
      <vt:lpstr>STEP 2: Develop Tools Aligned to Values </vt:lpstr>
      <vt:lpstr>STEP 3: Design a System to Assess Implementation of Values </vt:lpstr>
      <vt:lpstr>Sample Informal Observation Process </vt:lpstr>
      <vt:lpstr>Sample Interclass Visitation Process </vt:lpstr>
      <vt:lpstr>STEP 4: Design a System to Reflect Implementation of Values </vt:lpstr>
      <vt:lpstr>Yearlong Plan Sample Worksheet:  Complete the following charts that will help you develop a framework for your school vision and the goals you wish to achieve for instruction.  </vt:lpstr>
      <vt:lpstr> What goals will you set to support you in achieving your school’s mission and vision, and staying aligned to your instructional focus?  </vt:lpstr>
      <vt:lpstr>Weekly Check-In</vt:lpstr>
      <vt:lpstr>Collaborative Teachers</vt:lpstr>
      <vt:lpstr>Phases of a Professional Learning Plan:</vt:lpstr>
      <vt:lpstr>Setting the Stage  for PLC’s </vt:lpstr>
      <vt:lpstr>PLC Planning Document </vt:lpstr>
      <vt:lpstr>Rigorous Instruction</vt:lpstr>
      <vt:lpstr>Students as Leaders    …….Own Their Learning</vt:lpstr>
      <vt:lpstr>Rigorous Instruction</vt:lpstr>
      <vt:lpstr>Thoughts on Rigorous Instruction</vt:lpstr>
      <vt:lpstr>What is a Viable Curriculum? </vt:lpstr>
      <vt:lpstr>What is a Viable Curriculum?</vt:lpstr>
      <vt:lpstr>What do We Want to Achieve?</vt:lpstr>
      <vt:lpstr>How Do We Plan to Achieve Our Goal?</vt:lpstr>
      <vt:lpstr>Reaching Our Goal</vt:lpstr>
      <vt:lpstr>How Will We Know We Have Achieved Our Goal? </vt:lpstr>
      <vt:lpstr>Month-By-Month Guide</vt:lpstr>
      <vt:lpstr>Revising the Framework Over Time </vt:lpstr>
      <vt:lpstr>Summary  </vt:lpstr>
      <vt:lpstr>     </vt:lpstr>
      <vt:lpstr> </vt:lpstr>
      <vt:lpstr> THANK YOU! Dr. Salvador A. Fernandez SFernandez@STEMHappensNetwork.com Mr. Roy Harris RoyHarris.SHN@gmail.com Ms. Kelli List Wells KelliListWells.SHN@gmail.com @STEMHappens www.STEMHappensNetwork.com</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School happens!</dc:title>
  <dc:creator>Lindsay Timmington</dc:creator>
  <cp:lastModifiedBy>KLW</cp:lastModifiedBy>
  <cp:revision>74</cp:revision>
  <dcterms:created xsi:type="dcterms:W3CDTF">2018-09-19T14:49:18Z</dcterms:created>
  <dcterms:modified xsi:type="dcterms:W3CDTF">2021-03-24T18:26:32Z</dcterms:modified>
</cp:coreProperties>
</file>