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0" r:id="rId1"/>
  </p:sldMasterIdLst>
  <p:notesMasterIdLst>
    <p:notesMasterId r:id="rId34"/>
  </p:notesMasterIdLst>
  <p:sldIdLst>
    <p:sldId id="256" r:id="rId2"/>
    <p:sldId id="438" r:id="rId3"/>
    <p:sldId id="294" r:id="rId4"/>
    <p:sldId id="418" r:id="rId5"/>
    <p:sldId id="427" r:id="rId6"/>
    <p:sldId id="428" r:id="rId7"/>
    <p:sldId id="429" r:id="rId8"/>
    <p:sldId id="430" r:id="rId9"/>
    <p:sldId id="431" r:id="rId10"/>
    <p:sldId id="432" r:id="rId11"/>
    <p:sldId id="433" r:id="rId12"/>
    <p:sldId id="424" r:id="rId13"/>
    <p:sldId id="420" r:id="rId14"/>
    <p:sldId id="439" r:id="rId15"/>
    <p:sldId id="260" r:id="rId16"/>
    <p:sldId id="261" r:id="rId17"/>
    <p:sldId id="262" r:id="rId18"/>
    <p:sldId id="263" r:id="rId19"/>
    <p:sldId id="326" r:id="rId20"/>
    <p:sldId id="265" r:id="rId21"/>
    <p:sldId id="266" r:id="rId22"/>
    <p:sldId id="268" r:id="rId23"/>
    <p:sldId id="269" r:id="rId24"/>
    <p:sldId id="271" r:id="rId25"/>
    <p:sldId id="267" r:id="rId26"/>
    <p:sldId id="274" r:id="rId27"/>
    <p:sldId id="276" r:id="rId28"/>
    <p:sldId id="278" r:id="rId29"/>
    <p:sldId id="303" r:id="rId30"/>
    <p:sldId id="307" r:id="rId31"/>
    <p:sldId id="437" r:id="rId32"/>
    <p:sldId id="322"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46" autoAdjust="0"/>
    <p:restoredTop sz="94660"/>
  </p:normalViewPr>
  <p:slideViewPr>
    <p:cSldViewPr snapToGrid="0">
      <p:cViewPr varScale="1">
        <p:scale>
          <a:sx n="84" d="100"/>
          <a:sy n="84" d="100"/>
        </p:scale>
        <p:origin x="667" y="36"/>
      </p:cViewPr>
      <p:guideLst/>
    </p:cSldViewPr>
  </p:slideViewPr>
  <p:notesTextViewPr>
    <p:cViewPr>
      <p:scale>
        <a:sx n="1" d="1"/>
        <a:sy n="1" d="1"/>
      </p:scale>
      <p:origin x="0" y="0"/>
    </p:cViewPr>
  </p:notesTextViewPr>
  <p:sorterViewPr>
    <p:cViewPr varScale="1">
      <p:scale>
        <a:sx n="100" d="100"/>
        <a:sy n="100" d="100"/>
      </p:scale>
      <p:origin x="0" y="-46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F1CA2-33A2-42CA-8B8C-B26E68CD7ABB}" type="datetimeFigureOut">
              <a:rPr lang="en-US" smtClean="0"/>
              <a:t>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6E1A3C-71AA-498D-9780-BD420C389EFE}" type="slidenum">
              <a:rPr lang="en-US" smtClean="0"/>
              <a:t>‹#›</a:t>
            </a:fld>
            <a:endParaRPr lang="en-US"/>
          </a:p>
        </p:txBody>
      </p:sp>
    </p:spTree>
    <p:extLst>
      <p:ext uri="{BB962C8B-B14F-4D97-AF65-F5344CB8AC3E}">
        <p14:creationId xmlns:p14="http://schemas.microsoft.com/office/powerpoint/2010/main" val="1522247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71" name="Google Shape;171;p1:notes"/>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©2017 Milwaukee Public Schools</a:t>
            </a:r>
            <a:endParaRPr/>
          </a:p>
        </p:txBody>
      </p:sp>
      <p:sp>
        <p:nvSpPr>
          <p:cNvPr id="172" name="Google Shape;172;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
        <p:nvSpPr>
          <p:cNvPr id="217" name="Google Shape;217;p6:notes"/>
          <p:cNvSpPr>
            <a:spLocks noGrp="1" noRot="1" noChangeAspect="1"/>
          </p:cNvSpPr>
          <p:nvPr>
            <p:ph type="sldImg" idx="2"/>
          </p:nvPr>
        </p:nvSpPr>
        <p:spPr>
          <a:xfrm>
            <a:off x="3825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8" name="Google Shape;218;p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Cover will emerge for you as you take this notebook with you from place to place.  Some people will doodle, some will cover the cover, some will leave it just the way it is, some will add stickers.  Perhaps do the camouflage activity now.</a:t>
            </a:r>
            <a:endParaRPr/>
          </a:p>
          <a:p>
            <a:pPr marL="0" lvl="0" indent="0" algn="l" rtl="0">
              <a:spcBef>
                <a:spcPts val="0"/>
              </a:spcBef>
              <a:spcAft>
                <a:spcPts val="0"/>
              </a:spcAft>
              <a:buNone/>
            </a:pPr>
            <a:r>
              <a:rPr lang="en-US"/>
              <a:t>Cover decorating activity.  Camouflage Frog.</a:t>
            </a:r>
            <a:endParaRPr/>
          </a:p>
          <a:p>
            <a:pPr marL="0" lvl="0" indent="0" algn="l" rtl="0">
              <a:spcBef>
                <a:spcPts val="0"/>
              </a:spcBef>
              <a:spcAft>
                <a:spcPts val="0"/>
              </a:spcAft>
              <a:buNone/>
            </a:pPr>
            <a:endParaRPr/>
          </a:p>
          <a:p>
            <a:pPr marL="0" lvl="0" indent="0" algn="l" rtl="0">
              <a:spcBef>
                <a:spcPts val="0"/>
              </a:spcBef>
              <a:spcAft>
                <a:spcPts val="0"/>
              </a:spcAft>
              <a:buNone/>
            </a:pPr>
            <a:r>
              <a:rPr lang="en-US"/>
              <a:t>It is yours and you can express yourself through the cover, if you so desire.</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
        <p:nvSpPr>
          <p:cNvPr id="229" name="Google Shape;229;p7: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0" name="Google Shape;230;p7: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The Table of Contents, IF YOU AS A TEACHER DECIDE TO USE ONE, can appear in a number of forms from teacher generated to student generated…</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NOTE:  The Table of Contents should be the first thing done before moving to the daily page. </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676091" lvl="1" indent="-160825" algn="l" rtl="0">
              <a:lnSpc>
                <a:spcPct val="90000"/>
              </a:lnSpc>
              <a:spcBef>
                <a:spcPts val="0"/>
              </a:spcBef>
              <a:spcAft>
                <a:spcPts val="0"/>
              </a:spcAft>
              <a:buClr>
                <a:schemeClr val="dk1"/>
              </a:buClr>
              <a:buSzPts val="1000"/>
              <a:buFont typeface="Calibri"/>
              <a:buNone/>
            </a:pPr>
            <a:endParaRPr sz="1000">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
        <p:nvSpPr>
          <p:cNvPr id="293" name="Google Shape;293;p14:notes"/>
          <p:cNvSpPr>
            <a:spLocks noGrp="1" noRot="1" noChangeAspect="1"/>
          </p:cNvSpPr>
          <p:nvPr>
            <p:ph type="sldImg" idx="2"/>
          </p:nvPr>
        </p:nvSpPr>
        <p:spPr>
          <a:xfrm>
            <a:off x="3825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4" name="Google Shape;294;p14: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take a few moments only to number your pages.  You will notice that the #1 is on the right hand side.  This is a convention you will find in any published material.  </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
        <p:nvSpPr>
          <p:cNvPr id="348" name="Google Shape;348;p16:notes"/>
          <p:cNvSpPr>
            <a:spLocks noGrp="1" noRot="1" noChangeAspect="1"/>
          </p:cNvSpPr>
          <p:nvPr>
            <p:ph type="sldImg" idx="2"/>
          </p:nvPr>
        </p:nvSpPr>
        <p:spPr>
          <a:xfrm>
            <a:off x="3825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9" name="Google Shape;349;p1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Continue to number your pages through page 10.</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297809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8622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757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4213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3920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8925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9459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89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0468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961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46869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9433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385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1631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6914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62876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2488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7" name="Google Shape;17;p2"/>
          <p:cNvSpPr txBox="1">
            <a:spLocks noGrp="1"/>
          </p:cNvSpPr>
          <p:nvPr>
            <p:ph type="ctrTitle"/>
          </p:nvPr>
        </p:nvSpPr>
        <p:spPr>
          <a:xfrm>
            <a:off x="891823" y="3057542"/>
            <a:ext cx="10363200" cy="1470025"/>
          </a:xfrm>
          <a:prstGeom prst="rect">
            <a:avLst/>
          </a:prstGeom>
          <a:noFill/>
          <a:ln>
            <a:noFill/>
          </a:ln>
        </p:spPr>
        <p:txBody>
          <a:bodyPr spcFirstLastPara="1" wrap="square" lIns="91425" tIns="91425" rIns="91425" bIns="91425" anchor="t" anchorCtr="0">
            <a:noAutofit/>
          </a:bodyPr>
          <a:lstStyle>
            <a:lvl1pPr marR="0" lvl="0" algn="l">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 name="Picture 2">
            <a:extLst>
              <a:ext uri="{FF2B5EF4-FFF2-40B4-BE49-F238E27FC236}">
                <a16:creationId xmlns:a16="http://schemas.microsoft.com/office/drawing/2014/main" id="{E64D9D7A-9A57-4CA0-8360-F87E4A666082}"/>
              </a:ext>
            </a:extLst>
          </p:cNvPr>
          <p:cNvPicPr>
            <a:picLocks noChangeAspect="1"/>
          </p:cNvPicPr>
          <p:nvPr userDrawn="1"/>
        </p:nvPicPr>
        <p:blipFill>
          <a:blip r:embed="rId2"/>
          <a:stretch>
            <a:fillRect/>
          </a:stretch>
        </p:blipFill>
        <p:spPr>
          <a:xfrm>
            <a:off x="47813" y="0"/>
            <a:ext cx="12144188" cy="6858000"/>
          </a:xfrm>
          <a:prstGeom prst="rect">
            <a:avLst/>
          </a:prstGeom>
        </p:spPr>
      </p:pic>
    </p:spTree>
    <p:extLst>
      <p:ext uri="{BB962C8B-B14F-4D97-AF65-F5344CB8AC3E}">
        <p14:creationId xmlns:p14="http://schemas.microsoft.com/office/powerpoint/2010/main" val="2668823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3/1/2022</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EAC7A6EE-FA70-4B92-BD17-BE8DDF4D3C19}"/>
              </a:ext>
            </a:extLst>
          </p:cNvPr>
          <p:cNvPicPr>
            <a:picLocks noChangeAspect="1"/>
          </p:cNvPicPr>
          <p:nvPr userDrawn="1"/>
        </p:nvPicPr>
        <p:blipFill>
          <a:blip r:embed="rId20"/>
          <a:stretch>
            <a:fillRect/>
          </a:stretch>
        </p:blipFill>
        <p:spPr>
          <a:xfrm>
            <a:off x="74612" y="6248400"/>
            <a:ext cx="1457070" cy="554784"/>
          </a:xfrm>
          <a:prstGeom prst="rect">
            <a:avLst/>
          </a:prstGeom>
        </p:spPr>
      </p:pic>
    </p:spTree>
    <p:extLst>
      <p:ext uri="{BB962C8B-B14F-4D97-AF65-F5344CB8AC3E}">
        <p14:creationId xmlns:p14="http://schemas.microsoft.com/office/powerpoint/2010/main" val="1195520064"/>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flickr.com/photos/joc67/510390453/"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hyperlink" Target="https://www.flickr.com/photos/isbg6/502914728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understood.org/en/school-learning/coronavirus-latest-updates" TargetMode="External"/><Relationship Id="rId2" Type="http://schemas.openxmlformats.org/officeDocument/2006/relationships/hyperlink" Target="https://www.challengesuccess.org/resources/covid-19-resources-for-remote-learning/" TargetMode="External"/><Relationship Id="rId1" Type="http://schemas.openxmlformats.org/officeDocument/2006/relationships/slideLayout" Target="../slideLayouts/slideLayout2.xml"/><Relationship Id="rId5" Type="http://schemas.openxmlformats.org/officeDocument/2006/relationships/hyperlink" Target="https://www.nextgenscience.org/parents" TargetMode="External"/><Relationship Id="rId4" Type="http://schemas.openxmlformats.org/officeDocument/2006/relationships/hyperlink" Target="http://www.africanamericanhomeschoolmoms.com/freebies-2/"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jpg"/><Relationship Id="rId7" Type="http://schemas.openxmlformats.org/officeDocument/2006/relationships/image" Target="../media/image24.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emf"/><Relationship Id="rId5" Type="http://schemas.openxmlformats.org/officeDocument/2006/relationships/image" Target="../media/image22.emf"/><Relationship Id="rId10" Type="http://schemas.openxmlformats.org/officeDocument/2006/relationships/image" Target="../media/image27.emf"/><Relationship Id="rId4" Type="http://schemas.openxmlformats.org/officeDocument/2006/relationships/image" Target="../media/image21.jpg"/><Relationship Id="rId9" Type="http://schemas.openxmlformats.org/officeDocument/2006/relationships/image" Target="../media/image26.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1drv.ms/w/s!AmdEQEoXGOGHpWQe5O35HLmNIuz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png"/><Relationship Id="rId5" Type="http://schemas.microsoft.com/office/2007/relationships/hdphoto" Target="../media/hdphoto2.wdp"/><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heinemann.com/" TargetMode="External"/><Relationship Id="rId2" Type="http://schemas.openxmlformats.org/officeDocument/2006/relationships/hyperlink" Target="http://www.dinah.com/"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www.freeismylife.com/2014/10/lowes-portofino-bay-hotel-at-universal.html" TargetMode="External"/><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hyperlink" Target="http://www.stemleadershipalliance.org/" TargetMode="External"/><Relationship Id="rId1" Type="http://schemas.openxmlformats.org/officeDocument/2006/relationships/slideLayout" Target="../slideLayouts/slideLayout6.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32.xml.rels><?xml version="1.0" encoding="UTF-8" standalone="yes"?>
<Relationships xmlns="http://schemas.openxmlformats.org/package/2006/relationships"><Relationship Id="rId3" Type="http://schemas.openxmlformats.org/officeDocument/2006/relationships/hyperlink" Target="mailto:KelliListWells.klw@gmail.com" TargetMode="External"/><Relationship Id="rId2" Type="http://schemas.openxmlformats.org/officeDocument/2006/relationships/hyperlink" Target="mailto:Salfernandez.shn@gmail.com" TargetMode="External"/><Relationship Id="rId1" Type="http://schemas.openxmlformats.org/officeDocument/2006/relationships/slideLayout" Target="../slideLayouts/slideLayout6.xml"/><Relationship Id="rId5" Type="http://schemas.openxmlformats.org/officeDocument/2006/relationships/hyperlink" Target="http://www.stemleadershipalliance.com/" TargetMode="External"/><Relationship Id="rId4" Type="http://schemas.openxmlformats.org/officeDocument/2006/relationships/hyperlink" Target="http://www.stemhappensnetwor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1210F-30F2-44D2-9903-FE99E3584570}"/>
              </a:ext>
            </a:extLst>
          </p:cNvPr>
          <p:cNvSpPr>
            <a:spLocks noGrp="1"/>
          </p:cNvSpPr>
          <p:nvPr>
            <p:ph type="ctrTitle"/>
          </p:nvPr>
        </p:nvSpPr>
        <p:spPr/>
        <p:txBody>
          <a:bodyPr/>
          <a:lstStyle/>
          <a:p>
            <a:r>
              <a:rPr lang="en-US" dirty="0"/>
              <a:t>STEM Happens Network</a:t>
            </a:r>
          </a:p>
        </p:txBody>
      </p:sp>
      <p:sp>
        <p:nvSpPr>
          <p:cNvPr id="3" name="Subtitle 2">
            <a:extLst>
              <a:ext uri="{FF2B5EF4-FFF2-40B4-BE49-F238E27FC236}">
                <a16:creationId xmlns:a16="http://schemas.microsoft.com/office/drawing/2014/main" id="{6592B1EE-3E2A-45E9-A247-BD207A51C92A}"/>
              </a:ext>
            </a:extLst>
          </p:cNvPr>
          <p:cNvSpPr>
            <a:spLocks noGrp="1"/>
          </p:cNvSpPr>
          <p:nvPr>
            <p:ph type="subTitle" idx="1"/>
          </p:nvPr>
        </p:nvSpPr>
        <p:spPr/>
        <p:txBody>
          <a:bodyPr/>
          <a:lstStyle/>
          <a:p>
            <a:r>
              <a:rPr lang="en-US" dirty="0"/>
              <a:t>Dr. Sal Fernandez</a:t>
            </a:r>
          </a:p>
          <a:p>
            <a:r>
              <a:rPr lang="en-US" dirty="0"/>
              <a:t>Ms. Kelli list wells</a:t>
            </a:r>
          </a:p>
        </p:txBody>
      </p:sp>
    </p:spTree>
    <p:extLst>
      <p:ext uri="{BB962C8B-B14F-4D97-AF65-F5344CB8AC3E}">
        <p14:creationId xmlns:p14="http://schemas.microsoft.com/office/powerpoint/2010/main" val="4265383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15834F-13FB-4A4D-8F42-A99EDD3B293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979762" y="1779683"/>
            <a:ext cx="6096000" cy="1533525"/>
          </a:xfrm>
          <a:prstGeom prst="rect">
            <a:avLst/>
          </a:prstGeom>
          <a:ln>
            <a:noFill/>
          </a:ln>
          <a:effectLst>
            <a:softEdge rad="112500"/>
          </a:effectLst>
        </p:spPr>
      </p:pic>
    </p:spTree>
    <p:extLst>
      <p:ext uri="{BB962C8B-B14F-4D97-AF65-F5344CB8AC3E}">
        <p14:creationId xmlns:p14="http://schemas.microsoft.com/office/powerpoint/2010/main" val="1680216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D365-EF41-49AB-B6D3-1DB3535C41C4}"/>
              </a:ext>
            </a:extLst>
          </p:cNvPr>
          <p:cNvSpPr>
            <a:spLocks noGrp="1"/>
          </p:cNvSpPr>
          <p:nvPr>
            <p:ph type="title"/>
          </p:nvPr>
        </p:nvSpPr>
        <p:spPr>
          <a:xfrm>
            <a:off x="1981747" y="281670"/>
            <a:ext cx="9025467" cy="748455"/>
          </a:xfrm>
        </p:spPr>
        <p:txBody>
          <a:bodyPr>
            <a:normAutofit/>
          </a:bodyPr>
          <a:lstStyle/>
          <a:p>
            <a:r>
              <a:rPr lang="en-US" b="1" dirty="0">
                <a:latin typeface="Century Gothic" panose="020B0502020202020204" pitchFamily="34" charset="0"/>
              </a:rPr>
              <a:t>Key Principles of Integrated STEM*</a:t>
            </a:r>
          </a:p>
        </p:txBody>
      </p:sp>
      <p:sp>
        <p:nvSpPr>
          <p:cNvPr id="6" name="Rectangle 5">
            <a:extLst>
              <a:ext uri="{FF2B5EF4-FFF2-40B4-BE49-F238E27FC236}">
                <a16:creationId xmlns:a16="http://schemas.microsoft.com/office/drawing/2014/main" id="{CF3DC5A2-A4CB-411F-A975-F45517B5EBDB}"/>
              </a:ext>
            </a:extLst>
          </p:cNvPr>
          <p:cNvSpPr/>
          <p:nvPr/>
        </p:nvSpPr>
        <p:spPr>
          <a:xfrm>
            <a:off x="2433669" y="1401822"/>
            <a:ext cx="7322387" cy="2246769"/>
          </a:xfrm>
          <a:prstGeom prst="rect">
            <a:avLst/>
          </a:prstGeom>
        </p:spPr>
        <p:txBody>
          <a:bodyPr wrap="square">
            <a:spAutoFit/>
          </a:bodyPr>
          <a:lstStyle/>
          <a:p>
            <a:pPr marL="1489075" indent="-1489075" defTabSz="914400"/>
            <a:r>
              <a:rPr lang="en-US" sz="2000" b="1" dirty="0">
                <a:latin typeface="Century Gothic" panose="020B0502020202020204" pitchFamily="34" charset="0"/>
              </a:rPr>
              <a:t>Principle 1:</a:t>
            </a:r>
            <a:r>
              <a:rPr lang="en-US" sz="2000" dirty="0">
                <a:latin typeface="Century Gothic" panose="020B0502020202020204" pitchFamily="34" charset="0"/>
              </a:rPr>
              <a:t>  Integrated STEM education should advance the learning of each individual STEM discipline</a:t>
            </a:r>
          </a:p>
          <a:p>
            <a:pPr marL="1489075" indent="-1489075" defTabSz="914400"/>
            <a:r>
              <a:rPr lang="en-US" sz="2000" b="1" dirty="0">
                <a:latin typeface="Century Gothic" panose="020B0502020202020204" pitchFamily="34" charset="0"/>
              </a:rPr>
              <a:t>Principle 2:  </a:t>
            </a:r>
            <a:r>
              <a:rPr lang="en-US" sz="2000" dirty="0">
                <a:latin typeface="Century Gothic" panose="020B0502020202020204" pitchFamily="34" charset="0"/>
              </a:rPr>
              <a:t>Integrated STEM education should provide logical and authentic connections between and across the individual STEM disciplines</a:t>
            </a:r>
          </a:p>
          <a:p>
            <a:pPr marL="1489075" indent="-1489075" defTabSz="914400"/>
            <a:r>
              <a:rPr lang="en-US" sz="2000" b="1" dirty="0">
                <a:latin typeface="Century Gothic" panose="020B0502020202020204" pitchFamily="34" charset="0"/>
              </a:rPr>
              <a:t>Principle 3:</a:t>
            </a:r>
            <a:r>
              <a:rPr lang="en-US" sz="2000" dirty="0">
                <a:latin typeface="Century Gothic" panose="020B0502020202020204" pitchFamily="34" charset="0"/>
              </a:rPr>
              <a:t>  Integrated STEM education should serve as a bridge to STEM careers</a:t>
            </a:r>
          </a:p>
        </p:txBody>
      </p:sp>
      <p:sp>
        <p:nvSpPr>
          <p:cNvPr id="15" name="TextBox 14">
            <a:extLst>
              <a:ext uri="{FF2B5EF4-FFF2-40B4-BE49-F238E27FC236}">
                <a16:creationId xmlns:a16="http://schemas.microsoft.com/office/drawing/2014/main" id="{861AB34A-2534-4BDB-A218-D00C9B19D18E}"/>
              </a:ext>
            </a:extLst>
          </p:cNvPr>
          <p:cNvSpPr txBox="1"/>
          <p:nvPr/>
        </p:nvSpPr>
        <p:spPr>
          <a:xfrm>
            <a:off x="2383708" y="4411067"/>
            <a:ext cx="7490337" cy="830997"/>
          </a:xfrm>
          <a:prstGeom prst="rect">
            <a:avLst/>
          </a:prstGeom>
          <a:noFill/>
        </p:spPr>
        <p:txBody>
          <a:bodyPr wrap="square">
            <a:spAutoFit/>
          </a:bodyPr>
          <a:lstStyle/>
          <a:p>
            <a:pPr algn="ctr"/>
            <a:r>
              <a:rPr lang="en-US" sz="2400" b="1" dirty="0">
                <a:latin typeface="Gadugi" panose="020B0502040204020203" pitchFamily="34" charset="0"/>
                <a:ea typeface="Gadugi" panose="020B0502040204020203" pitchFamily="34" charset="0"/>
              </a:rPr>
              <a:t>To strengthen STEM for all students we must</a:t>
            </a:r>
            <a:br>
              <a:rPr lang="en-US" sz="2400" b="1" dirty="0">
                <a:latin typeface="Gadugi" panose="020B0502040204020203" pitchFamily="34" charset="0"/>
                <a:ea typeface="Gadugi" panose="020B0502040204020203" pitchFamily="34" charset="0"/>
              </a:rPr>
            </a:br>
            <a:r>
              <a:rPr lang="en-US" sz="2400" b="1" dirty="0">
                <a:latin typeface="Gadugi" panose="020B0502040204020203" pitchFamily="34" charset="0"/>
                <a:ea typeface="Gadugi" panose="020B0502040204020203" pitchFamily="34" charset="0"/>
              </a:rPr>
              <a:t>change perceptions around STEM</a:t>
            </a:r>
            <a:endParaRPr lang="en-US" sz="2400" dirty="0"/>
          </a:p>
        </p:txBody>
      </p:sp>
      <p:pic>
        <p:nvPicPr>
          <p:cNvPr id="7" name="Picture 6">
            <a:extLst>
              <a:ext uri="{FF2B5EF4-FFF2-40B4-BE49-F238E27FC236}">
                <a16:creationId xmlns:a16="http://schemas.microsoft.com/office/drawing/2014/main" id="{BD1E8539-B5D9-4E6B-8112-DF68A775908B}"/>
              </a:ext>
            </a:extLst>
          </p:cNvPr>
          <p:cNvPicPr>
            <a:picLocks noChangeAspect="1"/>
          </p:cNvPicPr>
          <p:nvPr/>
        </p:nvPicPr>
        <p:blipFill>
          <a:blip r:embed="rId2"/>
          <a:stretch>
            <a:fillRect/>
          </a:stretch>
        </p:blipFill>
        <p:spPr>
          <a:xfrm>
            <a:off x="9902171" y="4358743"/>
            <a:ext cx="2121592" cy="2152075"/>
          </a:xfrm>
          <a:prstGeom prst="rect">
            <a:avLst/>
          </a:prstGeom>
        </p:spPr>
      </p:pic>
      <p:sp>
        <p:nvSpPr>
          <p:cNvPr id="8" name="TextBox 7">
            <a:extLst>
              <a:ext uri="{FF2B5EF4-FFF2-40B4-BE49-F238E27FC236}">
                <a16:creationId xmlns:a16="http://schemas.microsoft.com/office/drawing/2014/main" id="{CF278BDB-6D57-439D-A3C2-3623709CDA92}"/>
              </a:ext>
            </a:extLst>
          </p:cNvPr>
          <p:cNvSpPr txBox="1"/>
          <p:nvPr/>
        </p:nvSpPr>
        <p:spPr>
          <a:xfrm>
            <a:off x="1806389" y="6081734"/>
            <a:ext cx="7624482" cy="646331"/>
          </a:xfrm>
          <a:prstGeom prst="rect">
            <a:avLst/>
          </a:prstGeom>
          <a:noFill/>
        </p:spPr>
        <p:txBody>
          <a:bodyPr wrap="square">
            <a:spAutoFit/>
          </a:bodyPr>
          <a:lstStyle/>
          <a:p>
            <a:r>
              <a:rPr lang="en-US" sz="1200" dirty="0"/>
              <a:t>*STEM4: The power of collaboration for change</a:t>
            </a:r>
          </a:p>
          <a:p>
            <a:r>
              <a:rPr lang="en-US" sz="1200" dirty="0"/>
              <a:t>A joint document authored by Advance CTE, Association of State Supervisors of Mathematics, Council of State Science Supervisors, and International Technology and Engineering Educators Association</a:t>
            </a:r>
          </a:p>
        </p:txBody>
      </p:sp>
    </p:spTree>
    <p:extLst>
      <p:ext uri="{BB962C8B-B14F-4D97-AF65-F5344CB8AC3E}">
        <p14:creationId xmlns:p14="http://schemas.microsoft.com/office/powerpoint/2010/main" val="1873599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p:cNvSpPr>
            <a:spLocks noGrp="1"/>
          </p:cNvSpPr>
          <p:nvPr>
            <p:ph type="sldNum" sz="quarter" idx="12"/>
          </p:nvPr>
        </p:nvSpPr>
        <p:spPr>
          <a:xfrm>
            <a:off x="7425344" y="6459786"/>
            <a:ext cx="984019"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05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eaLnBrk="1" hangingPunct="1">
              <a:buClr>
                <a:srgbClr val="000000"/>
              </a:buClr>
              <a:defRPr/>
            </a:pPr>
            <a:fld id="{00000000-1234-1234-1234-123412341234}" type="slidenum">
              <a:rPr lang="en-US" smtClean="0"/>
              <a:pPr algn="r" eaLnBrk="1" hangingPunct="1">
                <a:buClr>
                  <a:srgbClr val="000000"/>
                </a:buClr>
                <a:defRPr/>
              </a:pPr>
              <a:t>4</a:t>
            </a:fld>
            <a:endParaRPr lang="en-US" sz="1400" kern="0">
              <a:solidFill>
                <a:prstClr val="black"/>
              </a:solidFill>
              <a:latin typeface="Andy" charset="0"/>
              <a:sym typeface="Arial"/>
            </a:endParaRPr>
          </a:p>
        </p:txBody>
      </p:sp>
      <p:sp>
        <p:nvSpPr>
          <p:cNvPr id="22538" name="TextBox 1"/>
          <p:cNvSpPr txBox="1">
            <a:spLocks noChangeArrowheads="1"/>
          </p:cNvSpPr>
          <p:nvPr/>
        </p:nvSpPr>
        <p:spPr bwMode="auto">
          <a:xfrm>
            <a:off x="1524000" y="464206"/>
            <a:ext cx="91440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rgbClr val="000000"/>
              </a:buClr>
              <a:defRPr/>
            </a:pPr>
            <a:r>
              <a:rPr lang="en-US" sz="2800" b="1" kern="0" dirty="0">
                <a:solidFill>
                  <a:prstClr val="black"/>
                </a:solidFill>
                <a:latin typeface="+mn-lt"/>
                <a:cs typeface="Times New Roman" charset="0"/>
                <a:sym typeface="Arial"/>
              </a:rPr>
              <a:t>Interdisciplinary-Multidisciplinary-Transdisciplinary</a:t>
            </a:r>
          </a:p>
        </p:txBody>
      </p:sp>
      <p:sp>
        <p:nvSpPr>
          <p:cNvPr id="2" name="TextBox 1"/>
          <p:cNvSpPr txBox="1"/>
          <p:nvPr/>
        </p:nvSpPr>
        <p:spPr>
          <a:xfrm>
            <a:off x="3734358" y="0"/>
            <a:ext cx="7523655" cy="523220"/>
          </a:xfrm>
          <a:prstGeom prst="rect">
            <a:avLst/>
          </a:prstGeom>
          <a:noFill/>
        </p:spPr>
        <p:txBody>
          <a:bodyPr wrap="square" rtlCol="0">
            <a:spAutoFit/>
          </a:bodyPr>
          <a:lstStyle/>
          <a:p>
            <a:pPr>
              <a:buClr>
                <a:srgbClr val="000000"/>
              </a:buClr>
              <a:defRPr/>
            </a:pPr>
            <a:r>
              <a:rPr lang="en-US" sz="2800" b="1" kern="0" dirty="0">
                <a:solidFill>
                  <a:srgbClr val="000000"/>
                </a:solidFill>
                <a:cs typeface="Times New Roman"/>
                <a:sym typeface="Arial"/>
              </a:rPr>
              <a:t>The Road to Integrated STEM</a:t>
            </a:r>
            <a:r>
              <a:rPr lang="mr-IN" sz="2800" b="1" kern="0" dirty="0">
                <a:solidFill>
                  <a:srgbClr val="000000"/>
                </a:solidFill>
                <a:cs typeface="Times New Roman"/>
                <a:sym typeface="Arial"/>
              </a:rPr>
              <a:t>…</a:t>
            </a:r>
            <a:endParaRPr lang="en-US" sz="2800" b="1" kern="0" dirty="0">
              <a:solidFill>
                <a:srgbClr val="000000"/>
              </a:solidFill>
              <a:cs typeface="Times New Roman"/>
              <a:sym typeface="Arial"/>
            </a:endParaRPr>
          </a:p>
        </p:txBody>
      </p:sp>
      <p:pic>
        <p:nvPicPr>
          <p:cNvPr id="3" name="Picture 2">
            <a:extLst>
              <a:ext uri="{FF2B5EF4-FFF2-40B4-BE49-F238E27FC236}">
                <a16:creationId xmlns:a16="http://schemas.microsoft.com/office/drawing/2014/main" id="{4FEF7F82-5DDA-4D0C-B060-601CBD0963B1}"/>
              </a:ext>
            </a:extLst>
          </p:cNvPr>
          <p:cNvPicPr>
            <a:picLocks noChangeAspect="1"/>
          </p:cNvPicPr>
          <p:nvPr/>
        </p:nvPicPr>
        <p:blipFill>
          <a:blip r:embed="rId2"/>
          <a:stretch>
            <a:fillRect/>
          </a:stretch>
        </p:blipFill>
        <p:spPr>
          <a:xfrm>
            <a:off x="2725103" y="1155371"/>
            <a:ext cx="6615691" cy="5315064"/>
          </a:xfrm>
          <a:prstGeom prst="rect">
            <a:avLst/>
          </a:prstGeom>
        </p:spPr>
      </p:pic>
      <p:sp>
        <p:nvSpPr>
          <p:cNvPr id="5" name="Rectangle 4">
            <a:extLst>
              <a:ext uri="{FF2B5EF4-FFF2-40B4-BE49-F238E27FC236}">
                <a16:creationId xmlns:a16="http://schemas.microsoft.com/office/drawing/2014/main" id="{37A486BC-F13B-4608-A6FD-7528B059AA38}"/>
              </a:ext>
            </a:extLst>
          </p:cNvPr>
          <p:cNvSpPr/>
          <p:nvPr/>
        </p:nvSpPr>
        <p:spPr>
          <a:xfrm>
            <a:off x="2786583" y="6164934"/>
            <a:ext cx="6514775" cy="280528"/>
          </a:xfrm>
          <a:prstGeom prst="rect">
            <a:avLst/>
          </a:prstGeom>
          <a:solidFill>
            <a:schemeClr val="bg1"/>
          </a:solidFill>
        </p:spPr>
        <p:txBody>
          <a:bodyPr wrap="square">
            <a:spAutoFit/>
          </a:bodyPr>
          <a:lstStyle/>
          <a:p>
            <a:pPr lvl="0"/>
            <a:r>
              <a:rPr lang="en-US" sz="1200" dirty="0"/>
              <a:t>Source: STEM Learning Essentials by Jo Anne </a:t>
            </a:r>
            <a:r>
              <a:rPr lang="en-US" sz="1200" dirty="0" err="1"/>
              <a:t>Vesquez</a:t>
            </a:r>
            <a:r>
              <a:rPr lang="en-US" sz="1200" dirty="0"/>
              <a:t>, Cary </a:t>
            </a:r>
            <a:r>
              <a:rPr lang="en-US" sz="1200" dirty="0" err="1"/>
              <a:t>Sneider</a:t>
            </a:r>
            <a:r>
              <a:rPr lang="en-US" sz="1200" dirty="0"/>
              <a:t>, and  Michael Comer</a:t>
            </a:r>
          </a:p>
        </p:txBody>
      </p:sp>
    </p:spTree>
    <p:extLst>
      <p:ext uri="{BB962C8B-B14F-4D97-AF65-F5344CB8AC3E}">
        <p14:creationId xmlns:p14="http://schemas.microsoft.com/office/powerpoint/2010/main" val="2463214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997DDDC-7F13-4281-A7E0-8E20458A52FE}"/>
              </a:ext>
            </a:extLst>
          </p:cNvPr>
          <p:cNvPicPr>
            <a:picLocks noChangeAspect="1"/>
          </p:cNvPicPr>
          <p:nvPr/>
        </p:nvPicPr>
        <p:blipFill>
          <a:blip r:embed="rId2"/>
          <a:stretch>
            <a:fillRect/>
          </a:stretch>
        </p:blipFill>
        <p:spPr>
          <a:xfrm>
            <a:off x="1882587" y="999743"/>
            <a:ext cx="8987045" cy="5553456"/>
          </a:xfrm>
          <a:prstGeom prst="rect">
            <a:avLst/>
          </a:prstGeom>
        </p:spPr>
      </p:pic>
      <p:sp>
        <p:nvSpPr>
          <p:cNvPr id="11" name="Title 1">
            <a:extLst>
              <a:ext uri="{FF2B5EF4-FFF2-40B4-BE49-F238E27FC236}">
                <a16:creationId xmlns:a16="http://schemas.microsoft.com/office/drawing/2014/main" id="{83FC8704-9FCE-430E-8820-6D07E55F6D75}"/>
              </a:ext>
            </a:extLst>
          </p:cNvPr>
          <p:cNvSpPr>
            <a:spLocks noGrp="1"/>
          </p:cNvSpPr>
          <p:nvPr>
            <p:ph type="title"/>
          </p:nvPr>
        </p:nvSpPr>
        <p:spPr>
          <a:xfrm>
            <a:off x="1864658" y="-161366"/>
            <a:ext cx="10131425" cy="1456267"/>
          </a:xfrm>
        </p:spPr>
        <p:txBody>
          <a:bodyPr/>
          <a:lstStyle/>
          <a:p>
            <a:r>
              <a:rPr lang="en-US" dirty="0"/>
              <a:t>Indicator 1: Goals/Vision</a:t>
            </a:r>
          </a:p>
        </p:txBody>
      </p:sp>
    </p:spTree>
    <p:extLst>
      <p:ext uri="{BB962C8B-B14F-4D97-AF65-F5344CB8AC3E}">
        <p14:creationId xmlns:p14="http://schemas.microsoft.com/office/powerpoint/2010/main" val="2730609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803C3-2E9D-49A9-8D20-FD3F4B279DFE}"/>
              </a:ext>
            </a:extLst>
          </p:cNvPr>
          <p:cNvSpPr>
            <a:spLocks noGrp="1"/>
          </p:cNvSpPr>
          <p:nvPr>
            <p:ph type="title"/>
          </p:nvPr>
        </p:nvSpPr>
        <p:spPr>
          <a:xfrm>
            <a:off x="1676400" y="-165848"/>
            <a:ext cx="10131425" cy="1456267"/>
          </a:xfrm>
        </p:spPr>
        <p:txBody>
          <a:bodyPr/>
          <a:lstStyle/>
          <a:p>
            <a:r>
              <a:rPr lang="en-US" dirty="0"/>
              <a:t>Indicator 2: Organization</a:t>
            </a:r>
          </a:p>
        </p:txBody>
      </p:sp>
      <p:pic>
        <p:nvPicPr>
          <p:cNvPr id="4" name="Picture 3">
            <a:extLst>
              <a:ext uri="{FF2B5EF4-FFF2-40B4-BE49-F238E27FC236}">
                <a16:creationId xmlns:a16="http://schemas.microsoft.com/office/drawing/2014/main" id="{8C0A32FC-7173-4729-8B6F-4AF04D3716E9}"/>
              </a:ext>
            </a:extLst>
          </p:cNvPr>
          <p:cNvPicPr>
            <a:picLocks noChangeAspect="1"/>
          </p:cNvPicPr>
          <p:nvPr/>
        </p:nvPicPr>
        <p:blipFill>
          <a:blip r:embed="rId2"/>
          <a:stretch>
            <a:fillRect/>
          </a:stretch>
        </p:blipFill>
        <p:spPr>
          <a:xfrm>
            <a:off x="1698813" y="1084768"/>
            <a:ext cx="9251362" cy="5329478"/>
          </a:xfrm>
          <a:prstGeom prst="rect">
            <a:avLst/>
          </a:prstGeom>
        </p:spPr>
      </p:pic>
    </p:spTree>
    <p:extLst>
      <p:ext uri="{BB962C8B-B14F-4D97-AF65-F5344CB8AC3E}">
        <p14:creationId xmlns:p14="http://schemas.microsoft.com/office/powerpoint/2010/main" val="714481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F803-949E-455A-9BFF-CDDD26E5E34F}"/>
              </a:ext>
            </a:extLst>
          </p:cNvPr>
          <p:cNvSpPr>
            <a:spLocks noGrp="1"/>
          </p:cNvSpPr>
          <p:nvPr>
            <p:ph type="title"/>
          </p:nvPr>
        </p:nvSpPr>
        <p:spPr>
          <a:xfrm>
            <a:off x="1344707" y="44824"/>
            <a:ext cx="10131425" cy="1456267"/>
          </a:xfrm>
        </p:spPr>
        <p:txBody>
          <a:bodyPr/>
          <a:lstStyle/>
          <a:p>
            <a:r>
              <a:rPr lang="en-US" dirty="0"/>
              <a:t>Indicator 3: Communication</a:t>
            </a:r>
          </a:p>
        </p:txBody>
      </p:sp>
      <p:pic>
        <p:nvPicPr>
          <p:cNvPr id="4" name="Picture 3">
            <a:extLst>
              <a:ext uri="{FF2B5EF4-FFF2-40B4-BE49-F238E27FC236}">
                <a16:creationId xmlns:a16="http://schemas.microsoft.com/office/drawing/2014/main" id="{A2D80C8E-FD70-491C-B02C-1EB6212BF76A}"/>
              </a:ext>
            </a:extLst>
          </p:cNvPr>
          <p:cNvPicPr>
            <a:picLocks noChangeAspect="1"/>
          </p:cNvPicPr>
          <p:nvPr/>
        </p:nvPicPr>
        <p:blipFill>
          <a:blip r:embed="rId2"/>
          <a:stretch>
            <a:fillRect/>
          </a:stretch>
        </p:blipFill>
        <p:spPr>
          <a:xfrm>
            <a:off x="1391139" y="1398494"/>
            <a:ext cx="9339614" cy="4478526"/>
          </a:xfrm>
          <a:prstGeom prst="rect">
            <a:avLst/>
          </a:prstGeom>
        </p:spPr>
      </p:pic>
    </p:spTree>
    <p:extLst>
      <p:ext uri="{BB962C8B-B14F-4D97-AF65-F5344CB8AC3E}">
        <p14:creationId xmlns:p14="http://schemas.microsoft.com/office/powerpoint/2010/main" val="1038336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3A93-76CA-46B6-BB7D-1EDA4FF7D6FB}"/>
              </a:ext>
            </a:extLst>
          </p:cNvPr>
          <p:cNvSpPr>
            <a:spLocks noGrp="1"/>
          </p:cNvSpPr>
          <p:nvPr>
            <p:ph type="title"/>
          </p:nvPr>
        </p:nvSpPr>
        <p:spPr>
          <a:xfrm>
            <a:off x="1788460" y="-188258"/>
            <a:ext cx="10131425" cy="1456267"/>
          </a:xfrm>
        </p:spPr>
        <p:txBody>
          <a:bodyPr/>
          <a:lstStyle/>
          <a:p>
            <a:r>
              <a:rPr lang="en-US" dirty="0"/>
              <a:t>Indicator 4: Accountability</a:t>
            </a:r>
          </a:p>
        </p:txBody>
      </p:sp>
      <p:pic>
        <p:nvPicPr>
          <p:cNvPr id="4" name="Picture 3">
            <a:extLst>
              <a:ext uri="{FF2B5EF4-FFF2-40B4-BE49-F238E27FC236}">
                <a16:creationId xmlns:a16="http://schemas.microsoft.com/office/drawing/2014/main" id="{6580BD85-2981-47AB-8C23-F384D34B80A4}"/>
              </a:ext>
            </a:extLst>
          </p:cNvPr>
          <p:cNvPicPr>
            <a:picLocks noChangeAspect="1"/>
          </p:cNvPicPr>
          <p:nvPr/>
        </p:nvPicPr>
        <p:blipFill>
          <a:blip r:embed="rId2"/>
          <a:stretch>
            <a:fillRect/>
          </a:stretch>
        </p:blipFill>
        <p:spPr>
          <a:xfrm>
            <a:off x="1810871" y="981636"/>
            <a:ext cx="8792866" cy="5307106"/>
          </a:xfrm>
          <a:prstGeom prst="rect">
            <a:avLst/>
          </a:prstGeom>
        </p:spPr>
      </p:pic>
    </p:spTree>
    <p:extLst>
      <p:ext uri="{BB962C8B-B14F-4D97-AF65-F5344CB8AC3E}">
        <p14:creationId xmlns:p14="http://schemas.microsoft.com/office/powerpoint/2010/main" val="109726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395DD-06C4-4956-96EA-FA91B7D15417}"/>
              </a:ext>
            </a:extLst>
          </p:cNvPr>
          <p:cNvSpPr>
            <a:spLocks noGrp="1"/>
          </p:cNvSpPr>
          <p:nvPr>
            <p:ph type="title"/>
          </p:nvPr>
        </p:nvSpPr>
        <p:spPr>
          <a:xfrm>
            <a:off x="1438835" y="58270"/>
            <a:ext cx="10793505" cy="1456267"/>
          </a:xfrm>
        </p:spPr>
        <p:txBody>
          <a:bodyPr/>
          <a:lstStyle/>
          <a:p>
            <a:r>
              <a:rPr lang="en-US" dirty="0"/>
              <a:t>Indicator 5: Alignment to the district standards</a:t>
            </a:r>
          </a:p>
        </p:txBody>
      </p:sp>
      <p:pic>
        <p:nvPicPr>
          <p:cNvPr id="4" name="Picture 3">
            <a:extLst>
              <a:ext uri="{FF2B5EF4-FFF2-40B4-BE49-F238E27FC236}">
                <a16:creationId xmlns:a16="http://schemas.microsoft.com/office/drawing/2014/main" id="{45B0E6E6-4AFB-40DD-AC59-F2B975D7152A}"/>
              </a:ext>
            </a:extLst>
          </p:cNvPr>
          <p:cNvPicPr>
            <a:picLocks noChangeAspect="1"/>
          </p:cNvPicPr>
          <p:nvPr/>
        </p:nvPicPr>
        <p:blipFill>
          <a:blip r:embed="rId2"/>
          <a:stretch>
            <a:fillRect/>
          </a:stretch>
        </p:blipFill>
        <p:spPr>
          <a:xfrm>
            <a:off x="1515035" y="1294240"/>
            <a:ext cx="10242176" cy="4941255"/>
          </a:xfrm>
          <a:prstGeom prst="rect">
            <a:avLst/>
          </a:prstGeom>
        </p:spPr>
      </p:pic>
    </p:spTree>
    <p:extLst>
      <p:ext uri="{BB962C8B-B14F-4D97-AF65-F5344CB8AC3E}">
        <p14:creationId xmlns:p14="http://schemas.microsoft.com/office/powerpoint/2010/main" val="3474638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DCBFFE-7850-4305-895D-113C0276342C}"/>
              </a:ext>
            </a:extLst>
          </p:cNvPr>
          <p:cNvSpPr/>
          <p:nvPr/>
        </p:nvSpPr>
        <p:spPr>
          <a:xfrm>
            <a:off x="9659468" y="4805082"/>
            <a:ext cx="506506" cy="19587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7D8E54C-3CC2-4E50-A9D2-D4D18C9346D4}"/>
              </a:ext>
            </a:extLst>
          </p:cNvPr>
          <p:cNvSpPr/>
          <p:nvPr/>
        </p:nvSpPr>
        <p:spPr>
          <a:xfrm>
            <a:off x="1645020" y="4805082"/>
            <a:ext cx="506506" cy="19587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364A19-A3BB-45BE-B02B-1540CC1C56FE}"/>
              </a:ext>
            </a:extLst>
          </p:cNvPr>
          <p:cNvSpPr>
            <a:spLocks noGrp="1"/>
          </p:cNvSpPr>
          <p:nvPr>
            <p:ph type="title"/>
          </p:nvPr>
        </p:nvSpPr>
        <p:spPr>
          <a:xfrm>
            <a:off x="1609166" y="-363070"/>
            <a:ext cx="10131425" cy="1456267"/>
          </a:xfrm>
        </p:spPr>
        <p:txBody>
          <a:bodyPr/>
          <a:lstStyle/>
          <a:p>
            <a:r>
              <a:rPr lang="en-US" dirty="0"/>
              <a:t>Indicator 6: Quality of instruction</a:t>
            </a:r>
          </a:p>
        </p:txBody>
      </p:sp>
      <p:pic>
        <p:nvPicPr>
          <p:cNvPr id="4" name="Picture 3">
            <a:extLst>
              <a:ext uri="{FF2B5EF4-FFF2-40B4-BE49-F238E27FC236}">
                <a16:creationId xmlns:a16="http://schemas.microsoft.com/office/drawing/2014/main" id="{0499E9E2-505A-4DFD-A901-4E9FCBAB3220}"/>
              </a:ext>
            </a:extLst>
          </p:cNvPr>
          <p:cNvPicPr>
            <a:picLocks noChangeAspect="1"/>
          </p:cNvPicPr>
          <p:nvPr/>
        </p:nvPicPr>
        <p:blipFill>
          <a:blip r:embed="rId2"/>
          <a:stretch>
            <a:fillRect/>
          </a:stretch>
        </p:blipFill>
        <p:spPr>
          <a:xfrm>
            <a:off x="1636057" y="708130"/>
            <a:ext cx="8534040" cy="4800681"/>
          </a:xfrm>
          <a:prstGeom prst="rect">
            <a:avLst/>
          </a:prstGeom>
        </p:spPr>
      </p:pic>
      <p:pic>
        <p:nvPicPr>
          <p:cNvPr id="6" name="Picture 5">
            <a:extLst>
              <a:ext uri="{FF2B5EF4-FFF2-40B4-BE49-F238E27FC236}">
                <a16:creationId xmlns:a16="http://schemas.microsoft.com/office/drawing/2014/main" id="{1E955725-D519-4430-9FD5-45043DA28930}"/>
              </a:ext>
            </a:extLst>
          </p:cNvPr>
          <p:cNvPicPr>
            <a:picLocks noChangeAspect="1"/>
          </p:cNvPicPr>
          <p:nvPr/>
        </p:nvPicPr>
        <p:blipFill>
          <a:blip r:embed="rId3"/>
          <a:stretch>
            <a:fillRect/>
          </a:stretch>
        </p:blipFill>
        <p:spPr>
          <a:xfrm>
            <a:off x="1685361" y="5273048"/>
            <a:ext cx="8417863" cy="1495929"/>
          </a:xfrm>
          <a:prstGeom prst="rect">
            <a:avLst/>
          </a:prstGeom>
        </p:spPr>
      </p:pic>
    </p:spTree>
    <p:extLst>
      <p:ext uri="{BB962C8B-B14F-4D97-AF65-F5344CB8AC3E}">
        <p14:creationId xmlns:p14="http://schemas.microsoft.com/office/powerpoint/2010/main" val="4215369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EBCD-9204-4A41-AC72-F9693540134D}"/>
              </a:ext>
            </a:extLst>
          </p:cNvPr>
          <p:cNvSpPr>
            <a:spLocks noGrp="1"/>
          </p:cNvSpPr>
          <p:nvPr>
            <p:ph type="title"/>
          </p:nvPr>
        </p:nvSpPr>
        <p:spPr>
          <a:xfrm>
            <a:off x="2026025" y="-246530"/>
            <a:ext cx="10131425" cy="1456267"/>
          </a:xfrm>
        </p:spPr>
        <p:txBody>
          <a:bodyPr/>
          <a:lstStyle/>
          <a:p>
            <a:r>
              <a:rPr lang="en-US" dirty="0"/>
              <a:t>Indicator 7: Quality of assessment </a:t>
            </a:r>
          </a:p>
        </p:txBody>
      </p:sp>
      <p:pic>
        <p:nvPicPr>
          <p:cNvPr id="7" name="Picture 6">
            <a:extLst>
              <a:ext uri="{FF2B5EF4-FFF2-40B4-BE49-F238E27FC236}">
                <a16:creationId xmlns:a16="http://schemas.microsoft.com/office/drawing/2014/main" id="{F78D82C5-400C-4BFE-AA15-C14AB450BDD5}"/>
              </a:ext>
            </a:extLst>
          </p:cNvPr>
          <p:cNvPicPr>
            <a:picLocks noChangeAspect="1"/>
          </p:cNvPicPr>
          <p:nvPr/>
        </p:nvPicPr>
        <p:blipFill>
          <a:blip r:embed="rId2"/>
          <a:stretch>
            <a:fillRect/>
          </a:stretch>
        </p:blipFill>
        <p:spPr>
          <a:xfrm>
            <a:off x="2052918" y="868004"/>
            <a:ext cx="8305800" cy="3998758"/>
          </a:xfrm>
          <a:prstGeom prst="rect">
            <a:avLst/>
          </a:prstGeom>
        </p:spPr>
      </p:pic>
      <p:pic>
        <p:nvPicPr>
          <p:cNvPr id="9" name="Picture 8">
            <a:extLst>
              <a:ext uri="{FF2B5EF4-FFF2-40B4-BE49-F238E27FC236}">
                <a16:creationId xmlns:a16="http://schemas.microsoft.com/office/drawing/2014/main" id="{4F97BF8A-2FE5-4C61-845C-2655636BA002}"/>
              </a:ext>
            </a:extLst>
          </p:cNvPr>
          <p:cNvPicPr>
            <a:picLocks noChangeAspect="1"/>
          </p:cNvPicPr>
          <p:nvPr/>
        </p:nvPicPr>
        <p:blipFill>
          <a:blip r:embed="rId3"/>
          <a:stretch>
            <a:fillRect/>
          </a:stretch>
        </p:blipFill>
        <p:spPr>
          <a:xfrm>
            <a:off x="2052918" y="4803844"/>
            <a:ext cx="8305800" cy="1947203"/>
          </a:xfrm>
          <a:prstGeom prst="rect">
            <a:avLst/>
          </a:prstGeom>
        </p:spPr>
      </p:pic>
    </p:spTree>
    <p:extLst>
      <p:ext uri="{BB962C8B-B14F-4D97-AF65-F5344CB8AC3E}">
        <p14:creationId xmlns:p14="http://schemas.microsoft.com/office/powerpoint/2010/main" val="3420739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3239D-1E5C-4AAB-8014-CD7F75807682}"/>
              </a:ext>
            </a:extLst>
          </p:cNvPr>
          <p:cNvSpPr>
            <a:spLocks noGrp="1"/>
          </p:cNvSpPr>
          <p:nvPr>
            <p:ph type="title"/>
          </p:nvPr>
        </p:nvSpPr>
        <p:spPr>
          <a:xfrm>
            <a:off x="842683" y="1116106"/>
            <a:ext cx="10131425" cy="1456267"/>
          </a:xfrm>
        </p:spPr>
        <p:txBody>
          <a:bodyPr>
            <a:normAutofit fontScale="90000"/>
          </a:bodyPr>
          <a:lstStyle/>
          <a:p>
            <a:pPr algn="ctr"/>
            <a:r>
              <a:rPr lang="en-US" dirty="0"/>
              <a:t>Working Together Creates Our Children to Be critical thinkers, problem solvers, and leaders of Today and Tomorrow!</a:t>
            </a:r>
          </a:p>
        </p:txBody>
      </p:sp>
      <p:pic>
        <p:nvPicPr>
          <p:cNvPr id="4" name="Picture 3">
            <a:extLst>
              <a:ext uri="{FF2B5EF4-FFF2-40B4-BE49-F238E27FC236}">
                <a16:creationId xmlns:a16="http://schemas.microsoft.com/office/drawing/2014/main" id="{52757311-DB33-4DFA-BF09-E2FA46BD1E7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438" r="92969">
                        <a14:foregroundMark x1="8438" y1="33750" x2="8438" y2="33750"/>
                        <a14:foregroundMark x1="92969" y1="31250" x2="92969" y2="31250"/>
                        <a14:backgroundMark x1="39688" y1="51875" x2="39844" y2="63542"/>
                        <a14:backgroundMark x1="39844" y1="63542" x2="47500" y2="65833"/>
                        <a14:backgroundMark x1="65469" y1="76458" x2="66719" y2="66458"/>
                        <a14:backgroundMark x1="74688" y1="74375" x2="74688" y2="74375"/>
                        <a14:backgroundMark x1="73594" y1="71875" x2="73594" y2="71875"/>
                        <a14:backgroundMark x1="86406" y1="26875" x2="86406" y2="26875"/>
                        <a14:backgroundMark x1="76250" y1="42500" x2="76250" y2="42500"/>
                        <a14:backgroundMark x1="11406" y1="29583" x2="11406" y2="29583"/>
                        <a14:backgroundMark x1="10313" y1="29167" x2="10313" y2="29167"/>
                        <a14:backgroundMark x1="9844" y1="28750" x2="9844" y2="28750"/>
                        <a14:backgroundMark x1="13594" y1="32083" x2="13594" y2="32083"/>
                        <a14:backgroundMark x1="14531" y1="33750" x2="19219" y2="37708"/>
                        <a14:backgroundMark x1="20000" y1="39792" x2="20000" y2="39792"/>
                        <a14:backgroundMark x1="22969" y1="56458" x2="22969" y2="56458"/>
                        <a14:backgroundMark x1="27187" y1="55000" x2="27187" y2="55000"/>
                        <a14:backgroundMark x1="45156" y1="53333" x2="45156" y2="53333"/>
                      </a14:backgroundRemoval>
                    </a14:imgEffect>
                  </a14:imgLayer>
                </a14:imgProps>
              </a:ext>
              <a:ext uri="{837473B0-CC2E-450A-ABE3-18F120FF3D39}">
                <a1611:picAttrSrcUrl xmlns:a1611="http://schemas.microsoft.com/office/drawing/2016/11/main" r:id="rId4"/>
              </a:ext>
            </a:extLst>
          </a:blip>
          <a:stretch>
            <a:fillRect/>
          </a:stretch>
        </p:blipFill>
        <p:spPr>
          <a:xfrm>
            <a:off x="2904565" y="2066364"/>
            <a:ext cx="6096000" cy="4572000"/>
          </a:xfrm>
          <a:prstGeom prst="rect">
            <a:avLst/>
          </a:prstGeom>
        </p:spPr>
      </p:pic>
    </p:spTree>
    <p:extLst>
      <p:ext uri="{BB962C8B-B14F-4D97-AF65-F5344CB8AC3E}">
        <p14:creationId xmlns:p14="http://schemas.microsoft.com/office/powerpoint/2010/main" val="4236006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647E-2E17-4261-8CE4-4E107E925287}"/>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C7044539-874A-416D-92C4-A3D33FC969B4}"/>
              </a:ext>
            </a:extLst>
          </p:cNvPr>
          <p:cNvSpPr>
            <a:spLocks noGrp="1"/>
          </p:cNvSpPr>
          <p:nvPr>
            <p:ph idx="1"/>
          </p:nvPr>
        </p:nvSpPr>
        <p:spPr/>
        <p:txBody>
          <a:bodyPr/>
          <a:lstStyle/>
          <a:p>
            <a:r>
              <a:rPr lang="en-US" dirty="0">
                <a:hlinkClick r:id="rId2"/>
              </a:rPr>
              <a:t>https://www.challengesuccess.org/resources/covid-19-resources-for-remote-learning/</a:t>
            </a:r>
            <a:endParaRPr lang="en-US" dirty="0"/>
          </a:p>
          <a:p>
            <a:r>
              <a:rPr lang="en-US" dirty="0">
                <a:hlinkClick r:id="rId3"/>
              </a:rPr>
              <a:t>https://www.understood.org/en/school-learning/coronavirus-latest-updates</a:t>
            </a:r>
            <a:endParaRPr lang="en-US" dirty="0"/>
          </a:p>
          <a:p>
            <a:r>
              <a:rPr lang="en-US" dirty="0">
                <a:hlinkClick r:id="rId4"/>
              </a:rPr>
              <a:t>http://www.africanamericanhomeschoolmoms.com/freebies-2/</a:t>
            </a:r>
            <a:endParaRPr lang="en-US" dirty="0"/>
          </a:p>
          <a:p>
            <a:r>
              <a:rPr lang="en-US" dirty="0">
                <a:hlinkClick r:id="rId5"/>
              </a:rPr>
              <a:t>https://www.nextgenscience.org/parents</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523810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p:nvPr/>
        </p:nvSpPr>
        <p:spPr>
          <a:xfrm>
            <a:off x="1752600" y="649877"/>
            <a:ext cx="8686800" cy="838199"/>
          </a:xfrm>
          <a:prstGeom prst="rect">
            <a:avLst/>
          </a:prstGeom>
          <a:noFill/>
          <a:ln>
            <a:noFill/>
          </a:ln>
        </p:spPr>
        <p:txBody>
          <a:bodyPr spcFirstLastPara="1" wrap="square" lIns="91425" tIns="45700" rIns="91425" bIns="45700" anchor="ctr" anchorCtr="0">
            <a:noAutofit/>
          </a:bodyPr>
          <a:lstStyle/>
          <a:p>
            <a:pPr algn="ctr">
              <a:lnSpc>
                <a:spcPct val="90000"/>
              </a:lnSpc>
            </a:pPr>
            <a:r>
              <a:rPr lang="en-US" sz="4800" b="1" dirty="0">
                <a:solidFill>
                  <a:schemeClr val="lt1"/>
                </a:solidFill>
                <a:ea typeface="Times New Roman"/>
                <a:cs typeface="Times New Roman"/>
                <a:sym typeface="Times New Roman"/>
              </a:rPr>
              <a:t>Science Note Booking and Using </a:t>
            </a:r>
            <a:endParaRPr sz="4800" b="1" dirty="0"/>
          </a:p>
          <a:p>
            <a:pPr algn="ctr">
              <a:lnSpc>
                <a:spcPct val="90000"/>
              </a:lnSpc>
            </a:pPr>
            <a:r>
              <a:rPr lang="en-US" sz="4800" b="1" dirty="0">
                <a:solidFill>
                  <a:schemeClr val="lt1"/>
                </a:solidFill>
                <a:ea typeface="Times New Roman"/>
                <a:cs typeface="Times New Roman"/>
                <a:sym typeface="Times New Roman"/>
              </a:rPr>
              <a:t>Phenomena Based Investigations</a:t>
            </a:r>
            <a:endParaRPr sz="4800" b="1" dirty="0"/>
          </a:p>
        </p:txBody>
      </p:sp>
      <p:sp>
        <p:nvSpPr>
          <p:cNvPr id="176" name="Google Shape;176;p27"/>
          <p:cNvSpPr/>
          <p:nvPr/>
        </p:nvSpPr>
        <p:spPr>
          <a:xfrm>
            <a:off x="1409700" y="6340785"/>
            <a:ext cx="9372600" cy="596280"/>
          </a:xfrm>
          <a:prstGeom prst="rect">
            <a:avLst/>
          </a:prstGeom>
          <a:solidFill>
            <a:schemeClr val="dk1">
              <a:alpha val="52549"/>
            </a:scheme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algn="ctr"/>
            <a:endParaRPr>
              <a:solidFill>
                <a:schemeClr val="lt1"/>
              </a:solidFill>
              <a:latin typeface="Arial"/>
              <a:ea typeface="Arial"/>
              <a:cs typeface="Arial"/>
              <a:sym typeface="Arial"/>
            </a:endParaRPr>
          </a:p>
        </p:txBody>
      </p:sp>
      <p:sp>
        <p:nvSpPr>
          <p:cNvPr id="177" name="Google Shape;177;p27"/>
          <p:cNvSpPr/>
          <p:nvPr/>
        </p:nvSpPr>
        <p:spPr>
          <a:xfrm>
            <a:off x="1524001" y="6422160"/>
            <a:ext cx="7315200" cy="438150"/>
          </a:xfrm>
          <a:prstGeom prst="rect">
            <a:avLst/>
          </a:prstGeom>
          <a:noFill/>
          <a:ln>
            <a:noFill/>
          </a:ln>
        </p:spPr>
        <p:txBody>
          <a:bodyPr spcFirstLastPara="1" wrap="square" lIns="91425" tIns="45700" rIns="91425" bIns="45700" anchor="t" anchorCtr="0">
            <a:noAutofit/>
          </a:bodyPr>
          <a:lstStyle/>
          <a:p>
            <a:pPr>
              <a:lnSpc>
                <a:spcPct val="70000"/>
              </a:lnSpc>
            </a:pPr>
            <a:r>
              <a:rPr lang="en-US" sz="1600" b="1" i="1" dirty="0">
                <a:solidFill>
                  <a:schemeClr val="bg1"/>
                </a:solidFill>
                <a:ea typeface="Calibri"/>
                <a:cs typeface="Calibri"/>
                <a:sym typeface="Calibri"/>
              </a:rPr>
              <a:t>Presenters: Dr. Sal Fernandez</a:t>
            </a:r>
            <a:r>
              <a:rPr lang="en-US" sz="1600" dirty="0">
                <a:solidFill>
                  <a:schemeClr val="lt1"/>
                </a:solidFill>
                <a:ea typeface="Source Sans Pro"/>
                <a:cs typeface="Source Sans Pro"/>
                <a:sym typeface="Source Sans Pro"/>
              </a:rPr>
              <a:t> </a:t>
            </a:r>
            <a:r>
              <a:rPr lang="en-US" sz="1600" b="1" i="1" dirty="0">
                <a:solidFill>
                  <a:schemeClr val="lt1"/>
                </a:solidFill>
                <a:ea typeface="Source Sans Pro"/>
                <a:cs typeface="Source Sans Pro"/>
                <a:sym typeface="Source Sans Pro"/>
              </a:rPr>
              <a:t>and Ms. Kelli List Wells</a:t>
            </a:r>
            <a:endParaRPr sz="1600" b="1" i="1" dirty="0">
              <a:solidFill>
                <a:schemeClr val="lt1"/>
              </a:solidFill>
              <a:ea typeface="Source Sans Pro"/>
              <a:cs typeface="Source Sans Pro"/>
              <a:sym typeface="Source Sans Pro"/>
            </a:endParaRPr>
          </a:p>
        </p:txBody>
      </p:sp>
      <p:sp>
        <p:nvSpPr>
          <p:cNvPr id="179" name="Google Shape;179;p27"/>
          <p:cNvSpPr/>
          <p:nvPr/>
        </p:nvSpPr>
        <p:spPr>
          <a:xfrm>
            <a:off x="8953500" y="6419850"/>
            <a:ext cx="1828800" cy="438150"/>
          </a:xfrm>
          <a:prstGeom prst="rect">
            <a:avLst/>
          </a:prstGeom>
          <a:noFill/>
          <a:ln>
            <a:noFill/>
          </a:ln>
        </p:spPr>
        <p:txBody>
          <a:bodyPr spcFirstLastPara="1" wrap="square" lIns="91425" tIns="45700" rIns="91425" bIns="45700" anchor="t" anchorCtr="0">
            <a:noAutofit/>
          </a:bodyPr>
          <a:lstStyle/>
          <a:p>
            <a:pPr algn="ctr">
              <a:lnSpc>
                <a:spcPct val="70000"/>
              </a:lnSpc>
            </a:pPr>
            <a:endParaRPr dirty="0">
              <a:solidFill>
                <a:schemeClr val="dk1"/>
              </a:solidFill>
              <a:latin typeface="Source Sans Pro"/>
              <a:ea typeface="Source Sans Pro"/>
              <a:cs typeface="Source Sans Pro"/>
              <a:sym typeface="Source Sans Pro"/>
            </a:endParaRPr>
          </a:p>
        </p:txBody>
      </p:sp>
      <p:pic>
        <p:nvPicPr>
          <p:cNvPr id="2" name="Picture 1">
            <a:extLst>
              <a:ext uri="{FF2B5EF4-FFF2-40B4-BE49-F238E27FC236}">
                <a16:creationId xmlns:a16="http://schemas.microsoft.com/office/drawing/2014/main" id="{7922F31B-25E7-4BFA-ACF6-BB62E361F539}"/>
              </a:ext>
            </a:extLst>
          </p:cNvPr>
          <p:cNvPicPr>
            <a:picLocks noChangeAspect="1"/>
          </p:cNvPicPr>
          <p:nvPr/>
        </p:nvPicPr>
        <p:blipFill>
          <a:blip r:embed="rId3"/>
          <a:stretch>
            <a:fillRect/>
          </a:stretch>
        </p:blipFill>
        <p:spPr>
          <a:xfrm>
            <a:off x="9182054" y="6410879"/>
            <a:ext cx="1066892" cy="40846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1" name="Google Shape;211;p31"/>
          <p:cNvSpPr/>
          <p:nvPr/>
        </p:nvSpPr>
        <p:spPr>
          <a:xfrm>
            <a:off x="2142565" y="91889"/>
            <a:ext cx="7971025" cy="523875"/>
          </a:xfrm>
          <a:prstGeom prst="rect">
            <a:avLst/>
          </a:prstGeom>
          <a:noFill/>
          <a:ln>
            <a:noFill/>
          </a:ln>
        </p:spPr>
        <p:txBody>
          <a:bodyPr spcFirstLastPara="1" wrap="square" lIns="91425" tIns="45700" rIns="91425" bIns="45700" anchor="t" anchorCtr="0">
            <a:noAutofit/>
          </a:bodyPr>
          <a:lstStyle/>
          <a:p>
            <a:pPr algn="ctr"/>
            <a:r>
              <a:rPr lang="en-US" sz="4800" b="1" u="sng" dirty="0">
                <a:solidFill>
                  <a:schemeClr val="accent5">
                    <a:lumMod val="75000"/>
                  </a:schemeClr>
                </a:solidFill>
                <a:latin typeface="+mj-lt"/>
                <a:ea typeface="Times New Roman"/>
                <a:cs typeface="Times New Roman" panose="02020603050405020304" pitchFamily="18" charset="0"/>
                <a:sym typeface="Times New Roman"/>
              </a:rPr>
              <a:t>Setting Up a Science Notebook</a:t>
            </a:r>
            <a:endParaRPr sz="4800" b="1" dirty="0">
              <a:solidFill>
                <a:schemeClr val="accent5">
                  <a:lumMod val="75000"/>
                </a:schemeClr>
              </a:solidFill>
              <a:latin typeface="+mj-lt"/>
              <a:cs typeface="Times New Roman" panose="02020603050405020304" pitchFamily="18" charset="0"/>
            </a:endParaRPr>
          </a:p>
        </p:txBody>
      </p:sp>
      <p:pic>
        <p:nvPicPr>
          <p:cNvPr id="212" name="Google Shape;212;p31" descr="Notebook Cover.png"/>
          <p:cNvPicPr preferRelativeResize="0"/>
          <p:nvPr/>
        </p:nvPicPr>
        <p:blipFill rotWithShape="1">
          <a:blip r:embed="rId3">
            <a:alphaModFix/>
          </a:blip>
          <a:srcRect/>
          <a:stretch/>
        </p:blipFill>
        <p:spPr>
          <a:xfrm>
            <a:off x="3000375" y="1066801"/>
            <a:ext cx="3705225" cy="4981575"/>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213" name="Google Shape;213;p31"/>
          <p:cNvSpPr/>
          <p:nvPr/>
        </p:nvSpPr>
        <p:spPr>
          <a:xfrm>
            <a:off x="7010400" y="1371600"/>
            <a:ext cx="3200400" cy="4524316"/>
          </a:xfrm>
          <a:prstGeom prst="rect">
            <a:avLst/>
          </a:prstGeom>
          <a:noFill/>
          <a:ln>
            <a:noFill/>
          </a:ln>
        </p:spPr>
        <p:txBody>
          <a:bodyPr spcFirstLastPara="1" wrap="square" lIns="91425" tIns="45700" rIns="91425" bIns="45700" anchor="t" anchorCtr="0">
            <a:noAutofit/>
          </a:bodyPr>
          <a:lstStyle/>
          <a:p>
            <a:pPr algn="ctr"/>
            <a:r>
              <a:rPr lang="en-US" sz="3600" b="1" dirty="0">
                <a:latin typeface="+mj-lt"/>
                <a:ea typeface="Times New Roman"/>
                <a:cs typeface="Times New Roman" panose="02020603050405020304" pitchFamily="18" charset="0"/>
                <a:sym typeface="Times New Roman"/>
              </a:rPr>
              <a:t>Composition Books, Interactive and On-line Notebooks could all be utilized</a:t>
            </a:r>
            <a:endParaRPr lang="en-US" dirty="0">
              <a:latin typeface="+mj-lt"/>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title" idx="4294967295"/>
          </p:nvPr>
        </p:nvSpPr>
        <p:spPr>
          <a:xfrm>
            <a:off x="2438400" y="-246062"/>
            <a:ext cx="8229600" cy="1143000"/>
          </a:xfrm>
          <a:prstGeom prst="rect">
            <a:avLst/>
          </a:prstGeom>
          <a:noFill/>
          <a:ln>
            <a:noFill/>
          </a:ln>
        </p:spPr>
        <p:txBody>
          <a:bodyPr spcFirstLastPara="1" vert="horz" wrap="square" lIns="91425" tIns="45700" rIns="91425" bIns="45700" rtlCol="0" anchor="b" anchorCtr="0">
            <a:noAutofit/>
          </a:bodyPr>
          <a:lstStyle/>
          <a:p>
            <a:pPr algn="ctr">
              <a:spcBef>
                <a:spcPts val="0"/>
              </a:spcBef>
              <a:buClr>
                <a:srgbClr val="000000"/>
              </a:buClr>
              <a:buSzPts val="4600"/>
            </a:pPr>
            <a:r>
              <a:rPr lang="en-US" b="1" dirty="0">
                <a:solidFill>
                  <a:srgbClr val="000000"/>
                </a:solidFill>
                <a:ea typeface="Times New Roman"/>
                <a:cs typeface="Times New Roman" panose="02020603050405020304" pitchFamily="18" charset="0"/>
                <a:sym typeface="Times New Roman"/>
              </a:rPr>
              <a:t>LET’S GET STARTED…</a:t>
            </a:r>
            <a:r>
              <a:rPr lang="en-US" b="1" dirty="0">
                <a:solidFill>
                  <a:schemeClr val="accent2"/>
                </a:solidFill>
                <a:ea typeface="Century Gothic"/>
                <a:cs typeface="Times New Roman" panose="02020603050405020304" pitchFamily="18" charset="0"/>
                <a:sym typeface="Century Gothic"/>
              </a:rPr>
              <a:t>	</a:t>
            </a:r>
            <a:endParaRPr b="1" dirty="0">
              <a:cs typeface="Times New Roman" panose="02020603050405020304" pitchFamily="18" charset="0"/>
            </a:endParaRPr>
          </a:p>
        </p:txBody>
      </p:sp>
      <p:sp>
        <p:nvSpPr>
          <p:cNvPr id="221" name="Google Shape;221;p32"/>
          <p:cNvSpPr txBox="1">
            <a:spLocks noGrp="1"/>
          </p:cNvSpPr>
          <p:nvPr>
            <p:ph type="body" idx="4294967295"/>
          </p:nvPr>
        </p:nvSpPr>
        <p:spPr>
          <a:xfrm>
            <a:off x="3859306" y="591670"/>
            <a:ext cx="4038600" cy="3124200"/>
          </a:xfrm>
          <a:prstGeom prst="rect">
            <a:avLst/>
          </a:prstGeom>
          <a:noFill/>
          <a:ln>
            <a:noFill/>
          </a:ln>
        </p:spPr>
        <p:txBody>
          <a:bodyPr spcFirstLastPara="1" vert="horz" wrap="square" lIns="91425" tIns="45700" rIns="91425" bIns="45700" rtlCol="0" anchor="t" anchorCtr="0">
            <a:noAutofit/>
          </a:bodyPr>
          <a:lstStyle/>
          <a:p>
            <a:pPr marL="349250" indent="-349250">
              <a:lnSpc>
                <a:spcPct val="80000"/>
              </a:lnSpc>
              <a:spcAft>
                <a:spcPts val="0"/>
              </a:spcAft>
              <a:buSzPts val="2200"/>
              <a:buNone/>
            </a:pPr>
            <a:endParaRPr sz="2000" b="1" dirty="0">
              <a:solidFill>
                <a:schemeClr val="dk1"/>
              </a:solidFill>
              <a:latin typeface="+mj-lt"/>
              <a:ea typeface="Times New Roman"/>
              <a:cs typeface="Times New Roman"/>
              <a:sym typeface="Times New Roman"/>
            </a:endParaRPr>
          </a:p>
          <a:p>
            <a:pPr marL="349250" indent="-349250" algn="ctr">
              <a:lnSpc>
                <a:spcPct val="80000"/>
              </a:lnSpc>
              <a:spcBef>
                <a:spcPts val="2000"/>
              </a:spcBef>
              <a:spcAft>
                <a:spcPts val="0"/>
              </a:spcAft>
              <a:buSzPts val="2200"/>
              <a:buNone/>
            </a:pPr>
            <a:r>
              <a:rPr lang="en-US" sz="2000" b="1" dirty="0">
                <a:solidFill>
                  <a:schemeClr val="dk1"/>
                </a:solidFill>
                <a:latin typeface="+mj-lt"/>
                <a:ea typeface="Times New Roman"/>
                <a:cs typeface="Times New Roman"/>
                <a:sym typeface="Times New Roman"/>
              </a:rPr>
              <a:t>  </a:t>
            </a:r>
            <a:r>
              <a:rPr lang="en-US" sz="2000" b="1" dirty="0">
                <a:solidFill>
                  <a:schemeClr val="dk1"/>
                </a:solidFill>
                <a:latin typeface="+mj-lt"/>
                <a:ea typeface="Times New Roman"/>
                <a:cs typeface="Times New Roman" panose="02020603050405020304" pitchFamily="18" charset="0"/>
                <a:sym typeface="Times New Roman"/>
              </a:rPr>
              <a:t>Add your name to the Cover</a:t>
            </a:r>
            <a:endParaRPr dirty="0">
              <a:latin typeface="+mj-lt"/>
              <a:cs typeface="Times New Roman" panose="02020603050405020304" pitchFamily="18" charset="0"/>
            </a:endParaRPr>
          </a:p>
          <a:p>
            <a:pPr marL="349250" indent="-349250" algn="ctr">
              <a:lnSpc>
                <a:spcPct val="80000"/>
              </a:lnSpc>
              <a:spcBef>
                <a:spcPts val="2000"/>
              </a:spcBef>
              <a:spcAft>
                <a:spcPts val="0"/>
              </a:spcAft>
              <a:buSzPts val="2200"/>
              <a:buNone/>
            </a:pPr>
            <a:r>
              <a:rPr lang="en-US" sz="2000" b="1" dirty="0">
                <a:solidFill>
                  <a:schemeClr val="dk1"/>
                </a:solidFill>
                <a:latin typeface="+mj-lt"/>
                <a:ea typeface="Times New Roman"/>
                <a:cs typeface="Times New Roman" panose="02020603050405020304" pitchFamily="18" charset="0"/>
                <a:sym typeface="Times New Roman"/>
              </a:rPr>
              <a:t>Don’t forget to let your notebook reflect your…</a:t>
            </a:r>
            <a:endParaRPr sz="700" dirty="0">
              <a:latin typeface="+mj-lt"/>
              <a:ea typeface="Century Gothic"/>
              <a:cs typeface="Times New Roman" panose="02020603050405020304" pitchFamily="18" charset="0"/>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Times New Roman" panose="02020603050405020304" pitchFamily="18" charset="0"/>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Century Gothic"/>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Century Gothic"/>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Century Gothic"/>
              <a:sym typeface="Century Gothic"/>
            </a:endParaRPr>
          </a:p>
          <a:p>
            <a:pPr marL="349250" indent="-349250">
              <a:lnSpc>
                <a:spcPct val="80000"/>
              </a:lnSpc>
              <a:spcBef>
                <a:spcPts val="2000"/>
              </a:spcBef>
              <a:spcAft>
                <a:spcPts val="0"/>
              </a:spcAft>
              <a:buSzPts val="550"/>
              <a:buNone/>
            </a:pPr>
            <a:endParaRPr sz="500" dirty="0">
              <a:latin typeface="+mj-lt"/>
              <a:ea typeface="Century Gothic"/>
              <a:cs typeface="Century Gothic"/>
              <a:sym typeface="Century Gothic"/>
            </a:endParaRPr>
          </a:p>
          <a:p>
            <a:pPr marL="349250" indent="-349250">
              <a:lnSpc>
                <a:spcPct val="80000"/>
              </a:lnSpc>
              <a:spcBef>
                <a:spcPts val="2000"/>
              </a:spcBef>
              <a:spcAft>
                <a:spcPts val="0"/>
              </a:spcAft>
              <a:buSzPts val="550"/>
              <a:buNone/>
            </a:pPr>
            <a:endParaRPr sz="500" dirty="0">
              <a:latin typeface="+mj-lt"/>
              <a:ea typeface="Century Gothic"/>
              <a:cs typeface="Century Gothic"/>
              <a:sym typeface="Century Gothic"/>
            </a:endParaRPr>
          </a:p>
          <a:p>
            <a:pPr marL="349250" indent="-349250">
              <a:lnSpc>
                <a:spcPct val="80000"/>
              </a:lnSpc>
              <a:spcBef>
                <a:spcPts val="2000"/>
              </a:spcBef>
              <a:spcAft>
                <a:spcPts val="0"/>
              </a:spcAft>
              <a:buSzPts val="550"/>
              <a:buNone/>
            </a:pPr>
            <a:r>
              <a:rPr lang="en-US" sz="500" dirty="0">
                <a:latin typeface="+mj-lt"/>
                <a:ea typeface="Century Gothic"/>
                <a:cs typeface="Century Gothic"/>
                <a:sym typeface="Century Gothic"/>
              </a:rPr>
              <a:t>	</a:t>
            </a:r>
            <a:endParaRPr sz="1100" dirty="0">
              <a:latin typeface="+mj-lt"/>
              <a:ea typeface="Century Gothic"/>
              <a:cs typeface="Century Gothic"/>
              <a:sym typeface="Century Gothic"/>
            </a:endParaRPr>
          </a:p>
        </p:txBody>
      </p:sp>
      <p:pic>
        <p:nvPicPr>
          <p:cNvPr id="222" name="Google Shape;222;p32" descr="Red Marble Notebook.jpg"/>
          <p:cNvPicPr preferRelativeResize="0"/>
          <p:nvPr/>
        </p:nvPicPr>
        <p:blipFill rotWithShape="1">
          <a:blip r:embed="rId3">
            <a:alphaModFix/>
          </a:blip>
          <a:srcRect/>
          <a:stretch/>
        </p:blipFill>
        <p:spPr>
          <a:xfrm>
            <a:off x="7886496" y="1160300"/>
            <a:ext cx="2176047" cy="2925448"/>
          </a:xfrm>
          <a:prstGeom prst="rect">
            <a:avLst/>
          </a:prstGeom>
          <a:noFill/>
          <a:ln>
            <a:noFill/>
          </a:ln>
        </p:spPr>
      </p:pic>
      <p:sp>
        <p:nvSpPr>
          <p:cNvPr id="223" name="Google Shape;223;p32"/>
          <p:cNvSpPr/>
          <p:nvPr/>
        </p:nvSpPr>
        <p:spPr>
          <a:xfrm>
            <a:off x="3676651" y="3175603"/>
            <a:ext cx="4572000" cy="2057400"/>
          </a:xfrm>
          <a:prstGeom prst="rect">
            <a:avLst/>
          </a:prstGeom>
        </p:spPr>
        <p:txBody>
          <a:bodyPr>
            <a:prstTxWarp prst="textPlain">
              <a:avLst/>
            </a:prstTxWarp>
          </a:bodyPr>
          <a:lstStyle/>
          <a:p>
            <a:pPr lvl="0" algn="ct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ARTISTIC</a:t>
            </a:r>
            <a:b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b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PERSONALITY</a:t>
            </a:r>
          </a:p>
        </p:txBody>
      </p:sp>
      <p:sp>
        <p:nvSpPr>
          <p:cNvPr id="225" name="Google Shape;225;p32"/>
          <p:cNvSpPr txBox="1"/>
          <p:nvPr/>
        </p:nvSpPr>
        <p:spPr>
          <a:xfrm>
            <a:off x="2783637" y="5611478"/>
            <a:ext cx="6781325" cy="461665"/>
          </a:xfrm>
          <a:prstGeom prst="rect">
            <a:avLst/>
          </a:prstGeom>
          <a:noFill/>
          <a:ln>
            <a:noFill/>
          </a:ln>
        </p:spPr>
        <p:txBody>
          <a:bodyPr spcFirstLastPara="1" wrap="square" lIns="91425" tIns="45700" rIns="91425" bIns="45700" anchor="t" anchorCtr="0">
            <a:noAutofit/>
          </a:bodyPr>
          <a:lstStyle/>
          <a:p>
            <a:r>
              <a:rPr lang="en-US" sz="2400" b="1" dirty="0">
                <a:latin typeface="+mj-lt"/>
                <a:ea typeface="Times New Roman"/>
                <a:cs typeface="Times New Roman" panose="02020603050405020304" pitchFamily="18" charset="0"/>
                <a:sym typeface="Times New Roman"/>
              </a:rPr>
              <a:t>Why do we want to make the notebook personal?</a:t>
            </a:r>
            <a:endParaRPr sz="2400" b="1" dirty="0">
              <a:latin typeface="+mj-lt"/>
              <a:ea typeface="Times New Roman"/>
              <a:cs typeface="Times New Roman" panose="02020603050405020304" pitchFamily="18" charset="0"/>
              <a:sym typeface="Times New Roman"/>
            </a:endParaRPr>
          </a:p>
        </p:txBody>
      </p:sp>
      <p:pic>
        <p:nvPicPr>
          <p:cNvPr id="226" name="Google Shape;226;p32" descr="IMG_3095.JPG"/>
          <p:cNvPicPr preferRelativeResize="0"/>
          <p:nvPr/>
        </p:nvPicPr>
        <p:blipFill rotWithShape="1">
          <a:blip r:embed="rId4">
            <a:alphaModFix/>
          </a:blip>
          <a:srcRect/>
          <a:stretch/>
        </p:blipFill>
        <p:spPr>
          <a:xfrm rot="5400000">
            <a:off x="8743712" y="4116776"/>
            <a:ext cx="2057400" cy="1633810"/>
          </a:xfrm>
          <a:prstGeom prst="rect">
            <a:avLst/>
          </a:prstGeom>
          <a:noFill/>
          <a:ln>
            <a:noFill/>
          </a:ln>
        </p:spPr>
      </p:pic>
      <p:sp>
        <p:nvSpPr>
          <p:cNvPr id="3" name="TextBox 2">
            <a:extLst>
              <a:ext uri="{FF2B5EF4-FFF2-40B4-BE49-F238E27FC236}">
                <a16:creationId xmlns:a16="http://schemas.microsoft.com/office/drawing/2014/main" id="{FD4318B3-E578-474D-8EFE-F7E6FC38FD31}"/>
              </a:ext>
            </a:extLst>
          </p:cNvPr>
          <p:cNvSpPr txBox="1"/>
          <p:nvPr/>
        </p:nvSpPr>
        <p:spPr>
          <a:xfrm>
            <a:off x="1741017" y="1950817"/>
            <a:ext cx="1451111" cy="1754326"/>
          </a:xfrm>
          <a:prstGeom prst="rect">
            <a:avLst/>
          </a:prstGeom>
          <a:noFill/>
        </p:spPr>
        <p:txBody>
          <a:bodyPr wrap="square" rtlCol="0">
            <a:spAutoFit/>
          </a:bodyPr>
          <a:lstStyle/>
          <a:p>
            <a:r>
              <a:rPr lang="en-US" b="1" dirty="0">
                <a:latin typeface="+mj-lt"/>
                <a:cs typeface="Times New Roman" panose="02020603050405020304" pitchFamily="18" charset="0"/>
              </a:rPr>
              <a:t>Add clip art for on-line notebooks or stickies for in school notebooks </a:t>
            </a:r>
          </a:p>
        </p:txBody>
      </p:sp>
      <p:pic>
        <p:nvPicPr>
          <p:cNvPr id="4" name="Picture 3">
            <a:extLst>
              <a:ext uri="{FF2B5EF4-FFF2-40B4-BE49-F238E27FC236}">
                <a16:creationId xmlns:a16="http://schemas.microsoft.com/office/drawing/2014/main" id="{7B07905A-8615-DD42-85E9-7A62950B1C81}"/>
              </a:ext>
            </a:extLst>
          </p:cNvPr>
          <p:cNvPicPr>
            <a:picLocks noChangeAspect="1"/>
          </p:cNvPicPr>
          <p:nvPr/>
        </p:nvPicPr>
        <p:blipFill>
          <a:blip r:embed="rId5"/>
          <a:stretch>
            <a:fillRect/>
          </a:stretch>
        </p:blipFill>
        <p:spPr>
          <a:xfrm>
            <a:off x="8274828" y="3305985"/>
            <a:ext cx="1626873" cy="598996"/>
          </a:xfrm>
          <a:prstGeom prst="rect">
            <a:avLst/>
          </a:prstGeom>
        </p:spPr>
      </p:pic>
      <p:pic>
        <p:nvPicPr>
          <p:cNvPr id="5" name="Picture 4">
            <a:extLst>
              <a:ext uri="{FF2B5EF4-FFF2-40B4-BE49-F238E27FC236}">
                <a16:creationId xmlns:a16="http://schemas.microsoft.com/office/drawing/2014/main" id="{763C7D36-70FA-534F-8135-99012CD2944A}"/>
              </a:ext>
            </a:extLst>
          </p:cNvPr>
          <p:cNvPicPr>
            <a:picLocks noChangeAspect="1"/>
          </p:cNvPicPr>
          <p:nvPr/>
        </p:nvPicPr>
        <p:blipFill>
          <a:blip r:embed="rId6"/>
          <a:stretch>
            <a:fillRect/>
          </a:stretch>
        </p:blipFill>
        <p:spPr>
          <a:xfrm>
            <a:off x="8238522" y="1420724"/>
            <a:ext cx="767867" cy="507341"/>
          </a:xfrm>
          <a:prstGeom prst="rect">
            <a:avLst/>
          </a:prstGeom>
        </p:spPr>
      </p:pic>
      <p:pic>
        <p:nvPicPr>
          <p:cNvPr id="6" name="Picture 5">
            <a:extLst>
              <a:ext uri="{FF2B5EF4-FFF2-40B4-BE49-F238E27FC236}">
                <a16:creationId xmlns:a16="http://schemas.microsoft.com/office/drawing/2014/main" id="{B82C5939-94EB-4841-8B11-85927FD34704}"/>
              </a:ext>
            </a:extLst>
          </p:cNvPr>
          <p:cNvPicPr>
            <a:picLocks noChangeAspect="1"/>
          </p:cNvPicPr>
          <p:nvPr/>
        </p:nvPicPr>
        <p:blipFill>
          <a:blip r:embed="rId7"/>
          <a:stretch>
            <a:fillRect/>
          </a:stretch>
        </p:blipFill>
        <p:spPr>
          <a:xfrm>
            <a:off x="9235640" y="1420724"/>
            <a:ext cx="693660" cy="436247"/>
          </a:xfrm>
          <a:prstGeom prst="rect">
            <a:avLst/>
          </a:prstGeom>
        </p:spPr>
      </p:pic>
      <p:pic>
        <p:nvPicPr>
          <p:cNvPr id="7" name="Picture 6">
            <a:extLst>
              <a:ext uri="{FF2B5EF4-FFF2-40B4-BE49-F238E27FC236}">
                <a16:creationId xmlns:a16="http://schemas.microsoft.com/office/drawing/2014/main" id="{D7EA21E2-8A1F-0C4A-AA82-3A0A80ACBA35}"/>
              </a:ext>
            </a:extLst>
          </p:cNvPr>
          <p:cNvPicPr>
            <a:picLocks noChangeAspect="1"/>
          </p:cNvPicPr>
          <p:nvPr/>
        </p:nvPicPr>
        <p:blipFill>
          <a:blip r:embed="rId8"/>
          <a:stretch>
            <a:fillRect/>
          </a:stretch>
        </p:blipFill>
        <p:spPr>
          <a:xfrm>
            <a:off x="8390447" y="2417296"/>
            <a:ext cx="341578" cy="728009"/>
          </a:xfrm>
          <a:prstGeom prst="rect">
            <a:avLst/>
          </a:prstGeom>
        </p:spPr>
      </p:pic>
      <p:pic>
        <p:nvPicPr>
          <p:cNvPr id="8" name="Picture 7">
            <a:extLst>
              <a:ext uri="{FF2B5EF4-FFF2-40B4-BE49-F238E27FC236}">
                <a16:creationId xmlns:a16="http://schemas.microsoft.com/office/drawing/2014/main" id="{26E09696-1181-7842-A421-F8A2A5591844}"/>
              </a:ext>
            </a:extLst>
          </p:cNvPr>
          <p:cNvPicPr>
            <a:picLocks noChangeAspect="1"/>
          </p:cNvPicPr>
          <p:nvPr/>
        </p:nvPicPr>
        <p:blipFill>
          <a:blip r:embed="rId9"/>
          <a:stretch>
            <a:fillRect/>
          </a:stretch>
        </p:blipFill>
        <p:spPr>
          <a:xfrm>
            <a:off x="9343177" y="2368620"/>
            <a:ext cx="478587" cy="804896"/>
          </a:xfrm>
          <a:prstGeom prst="rect">
            <a:avLst/>
          </a:prstGeom>
        </p:spPr>
      </p:pic>
      <p:pic>
        <p:nvPicPr>
          <p:cNvPr id="10" name="Picture 9">
            <a:extLst>
              <a:ext uri="{FF2B5EF4-FFF2-40B4-BE49-F238E27FC236}">
                <a16:creationId xmlns:a16="http://schemas.microsoft.com/office/drawing/2014/main" id="{E1EFF41F-4DF0-8F4E-A4C8-CCDAD266B86A}"/>
              </a:ext>
            </a:extLst>
          </p:cNvPr>
          <p:cNvPicPr>
            <a:picLocks noChangeAspect="1"/>
          </p:cNvPicPr>
          <p:nvPr/>
        </p:nvPicPr>
        <p:blipFill>
          <a:blip r:embed="rId10"/>
          <a:stretch>
            <a:fillRect/>
          </a:stretch>
        </p:blipFill>
        <p:spPr>
          <a:xfrm>
            <a:off x="1882880" y="3769679"/>
            <a:ext cx="845031" cy="9592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3"/>
          <p:cNvSpPr txBox="1">
            <a:spLocks noGrp="1"/>
          </p:cNvSpPr>
          <p:nvPr>
            <p:ph type="title" idx="4294967295"/>
          </p:nvPr>
        </p:nvSpPr>
        <p:spPr>
          <a:xfrm>
            <a:off x="2093259" y="-294062"/>
            <a:ext cx="8229600" cy="1143001"/>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accent2"/>
              </a:buClr>
              <a:buSzPts val="4600"/>
            </a:pPr>
            <a:r>
              <a:rPr lang="en-US" b="1" u="sng" dirty="0">
                <a:solidFill>
                  <a:schemeClr val="accent5">
                    <a:lumMod val="75000"/>
                  </a:schemeClr>
                </a:solidFill>
                <a:ea typeface="Times New Roman"/>
                <a:cs typeface="Times New Roman"/>
                <a:sym typeface="Times New Roman"/>
              </a:rPr>
              <a:t>TABLE OF CONTENTS</a:t>
            </a:r>
            <a:r>
              <a:rPr lang="en-US" b="1" dirty="0">
                <a:solidFill>
                  <a:schemeClr val="accent5">
                    <a:lumMod val="75000"/>
                  </a:schemeClr>
                </a:solidFill>
                <a:ea typeface="Times New Roman"/>
                <a:cs typeface="Times New Roman"/>
                <a:sym typeface="Times New Roman"/>
              </a:rPr>
              <a:t>	</a:t>
            </a:r>
            <a:endParaRPr dirty="0">
              <a:solidFill>
                <a:schemeClr val="accent5">
                  <a:lumMod val="75000"/>
                </a:schemeClr>
              </a:solidFill>
            </a:endParaRPr>
          </a:p>
        </p:txBody>
      </p:sp>
      <p:sp>
        <p:nvSpPr>
          <p:cNvPr id="233" name="Google Shape;233;p33"/>
          <p:cNvSpPr txBox="1">
            <a:spLocks noGrp="1"/>
          </p:cNvSpPr>
          <p:nvPr>
            <p:ph idx="4294967295"/>
          </p:nvPr>
        </p:nvSpPr>
        <p:spPr>
          <a:xfrm>
            <a:off x="2362200" y="1357313"/>
            <a:ext cx="8305800" cy="4114800"/>
          </a:xfrm>
          <a:prstGeom prst="rect">
            <a:avLst/>
          </a:prstGeom>
          <a:noFill/>
          <a:ln>
            <a:noFill/>
          </a:ln>
        </p:spPr>
        <p:txBody>
          <a:bodyPr spcFirstLastPara="1" vert="horz" wrap="square" lIns="91425" tIns="45700" rIns="91425" bIns="45700" rtlCol="0" anchor="t" anchorCtr="0">
            <a:noAutofit/>
          </a:bodyPr>
          <a:lstStyle/>
          <a:p>
            <a:pPr marL="349250" indent="-349250">
              <a:spcAft>
                <a:spcPts val="0"/>
              </a:spcAft>
              <a:buSzPts val="2640"/>
              <a:buNone/>
            </a:pPr>
            <a:r>
              <a:rPr lang="en-US" sz="2400" b="1" dirty="0">
                <a:latin typeface="+mj-lt"/>
                <a:ea typeface="Times New Roman"/>
                <a:cs typeface="Times New Roman"/>
                <a:sym typeface="Times New Roman"/>
              </a:rPr>
              <a:t>Use the first </a:t>
            </a:r>
            <a:r>
              <a:rPr lang="en-US" sz="2400" b="1" dirty="0">
                <a:solidFill>
                  <a:srgbClr val="FF0000"/>
                </a:solidFill>
                <a:latin typeface="+mj-lt"/>
                <a:ea typeface="Times New Roman"/>
                <a:cs typeface="Times New Roman"/>
                <a:sym typeface="Times New Roman"/>
              </a:rPr>
              <a:t>1 to 2 </a:t>
            </a:r>
            <a:r>
              <a:rPr lang="en-US" sz="2400" b="1" dirty="0">
                <a:latin typeface="+mj-lt"/>
                <a:ea typeface="Times New Roman"/>
                <a:cs typeface="Times New Roman"/>
                <a:sym typeface="Times New Roman"/>
              </a:rPr>
              <a:t>pages for the Table of Contents </a:t>
            </a:r>
          </a:p>
          <a:p>
            <a:pPr marL="349250" indent="-349250">
              <a:spcAft>
                <a:spcPts val="0"/>
              </a:spcAft>
              <a:buSzPts val="2640"/>
              <a:buNone/>
            </a:pPr>
            <a:r>
              <a:rPr lang="en-US" sz="2400" b="1" dirty="0">
                <a:latin typeface="+mj-lt"/>
                <a:ea typeface="Times New Roman"/>
                <a:cs typeface="Times New Roman"/>
                <a:sym typeface="Times New Roman"/>
              </a:rPr>
              <a:t>         </a:t>
            </a:r>
          </a:p>
          <a:p>
            <a:pPr marL="349250" indent="-349250">
              <a:spcAft>
                <a:spcPts val="0"/>
              </a:spcAft>
              <a:buSzPts val="2640"/>
              <a:buNone/>
            </a:pPr>
            <a:r>
              <a:rPr lang="en-US" sz="2400" b="1" dirty="0">
                <a:solidFill>
                  <a:schemeClr val="accent5">
                    <a:lumMod val="75000"/>
                  </a:schemeClr>
                </a:solidFill>
                <a:latin typeface="+mj-lt"/>
                <a:ea typeface="Times New Roman"/>
                <a:cs typeface="Times New Roman"/>
                <a:sym typeface="Times New Roman"/>
              </a:rPr>
              <a:t>DATE                               ACTIVITY                                     PAGE #</a:t>
            </a:r>
            <a:endParaRPr dirty="0">
              <a:solidFill>
                <a:schemeClr val="accent5">
                  <a:lumMod val="75000"/>
                </a:schemeClr>
              </a:solidFill>
              <a:latin typeface="+mj-lt"/>
            </a:endParaRPr>
          </a:p>
        </p:txBody>
      </p:sp>
      <p:cxnSp>
        <p:nvCxnSpPr>
          <p:cNvPr id="234" name="Google Shape;234;p33"/>
          <p:cNvCxnSpPr/>
          <p:nvPr/>
        </p:nvCxnSpPr>
        <p:spPr>
          <a:xfrm>
            <a:off x="3670495"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5" name="Google Shape;235;p33"/>
          <p:cNvCxnSpPr/>
          <p:nvPr/>
        </p:nvCxnSpPr>
        <p:spPr>
          <a:xfrm>
            <a:off x="8686800"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6" name="Google Shape;236;p33"/>
          <p:cNvCxnSpPr/>
          <p:nvPr/>
        </p:nvCxnSpPr>
        <p:spPr>
          <a:xfrm>
            <a:off x="22096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33"/>
          <p:cNvCxnSpPr/>
          <p:nvPr/>
        </p:nvCxnSpPr>
        <p:spPr>
          <a:xfrm>
            <a:off x="104392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8" name="Google Shape;238;p33"/>
          <p:cNvCxnSpPr/>
          <p:nvPr/>
        </p:nvCxnSpPr>
        <p:spPr>
          <a:xfrm>
            <a:off x="2209658" y="2627263"/>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39" name="Google Shape;239;p33"/>
          <p:cNvCxnSpPr>
            <a:cxnSpLocks/>
          </p:cNvCxnSpPr>
          <p:nvPr/>
        </p:nvCxnSpPr>
        <p:spPr>
          <a:xfrm>
            <a:off x="2209658" y="3202231"/>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1" name="Google Shape;241;p33"/>
          <p:cNvCxnSpPr>
            <a:cxnSpLocks/>
          </p:cNvCxnSpPr>
          <p:nvPr/>
        </p:nvCxnSpPr>
        <p:spPr>
          <a:xfrm>
            <a:off x="2209658" y="3804350"/>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2" name="Google Shape;242;p33"/>
          <p:cNvCxnSpPr>
            <a:cxnSpLocks/>
          </p:cNvCxnSpPr>
          <p:nvPr/>
        </p:nvCxnSpPr>
        <p:spPr>
          <a:xfrm>
            <a:off x="2209658" y="4338948"/>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3" name="Google Shape;243;p33"/>
          <p:cNvCxnSpPr>
            <a:cxnSpLocks/>
          </p:cNvCxnSpPr>
          <p:nvPr/>
        </p:nvCxnSpPr>
        <p:spPr>
          <a:xfrm>
            <a:off x="2209658" y="4898205"/>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4" name="Google Shape;244;p33"/>
          <p:cNvCxnSpPr>
            <a:cxnSpLocks/>
          </p:cNvCxnSpPr>
          <p:nvPr/>
        </p:nvCxnSpPr>
        <p:spPr>
          <a:xfrm>
            <a:off x="2209800" y="5588285"/>
            <a:ext cx="8229458"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18</a:t>
            </a:fld>
            <a:endParaRPr/>
          </a:p>
        </p:txBody>
      </p:sp>
      <p:sp>
        <p:nvSpPr>
          <p:cNvPr id="251" name="Google Shape;251;p34"/>
          <p:cNvSpPr/>
          <p:nvPr/>
        </p:nvSpPr>
        <p:spPr>
          <a:xfrm>
            <a:off x="1156448" y="0"/>
            <a:ext cx="9822329" cy="523220"/>
          </a:xfrm>
          <a:prstGeom prst="rect">
            <a:avLst/>
          </a:prstGeom>
          <a:noFill/>
          <a:ln>
            <a:noFill/>
          </a:ln>
        </p:spPr>
        <p:txBody>
          <a:bodyPr spcFirstLastPara="1" wrap="square" lIns="91425" tIns="45700" rIns="91425" bIns="45700" anchor="t" anchorCtr="0">
            <a:noAutofit/>
          </a:bodyPr>
          <a:lstStyle/>
          <a:p>
            <a:pPr algn="ctr"/>
            <a:r>
              <a:rPr lang="en-US" sz="4800" b="1" u="sng" dirty="0">
                <a:solidFill>
                  <a:schemeClr val="accent2"/>
                </a:solidFill>
                <a:latin typeface="+mj-lt"/>
                <a:ea typeface="Times New Roman"/>
                <a:cs typeface="Times New Roman" panose="02020603050405020304" pitchFamily="18" charset="0"/>
                <a:sym typeface="Times New Roman"/>
              </a:rPr>
              <a:t>A Student’s Table of Contents Sample</a:t>
            </a:r>
            <a:endParaRPr lang="en-US" sz="4800" b="1" u="sng" dirty="0">
              <a:solidFill>
                <a:schemeClr val="accent2"/>
              </a:solidFill>
              <a:latin typeface="+mj-lt"/>
              <a:cs typeface="Times New Roman" panose="02020603050405020304" pitchFamily="18" charset="0"/>
            </a:endParaRPr>
          </a:p>
        </p:txBody>
      </p:sp>
      <p:pic>
        <p:nvPicPr>
          <p:cNvPr id="2" name="Picture 1">
            <a:extLst>
              <a:ext uri="{FF2B5EF4-FFF2-40B4-BE49-F238E27FC236}">
                <a16:creationId xmlns:a16="http://schemas.microsoft.com/office/drawing/2014/main" id="{98E4F16B-983B-4F0B-A38B-B60DF8D116E5}"/>
              </a:ext>
            </a:extLst>
          </p:cNvPr>
          <p:cNvPicPr>
            <a:picLocks noChangeAspect="1"/>
          </p:cNvPicPr>
          <p:nvPr/>
        </p:nvPicPr>
        <p:blipFill>
          <a:blip r:embed="rId3"/>
          <a:stretch>
            <a:fillRect/>
          </a:stretch>
        </p:blipFill>
        <p:spPr>
          <a:xfrm>
            <a:off x="1627048" y="6449534"/>
            <a:ext cx="1066892" cy="408467"/>
          </a:xfrm>
          <a:prstGeom prst="rect">
            <a:avLst/>
          </a:prstGeom>
        </p:spPr>
      </p:pic>
      <p:pic>
        <p:nvPicPr>
          <p:cNvPr id="4" name="Picture 3">
            <a:extLst>
              <a:ext uri="{FF2B5EF4-FFF2-40B4-BE49-F238E27FC236}">
                <a16:creationId xmlns:a16="http://schemas.microsoft.com/office/drawing/2014/main" id="{CA4F1C70-956B-40B5-B636-683F9637B604}"/>
              </a:ext>
            </a:extLst>
          </p:cNvPr>
          <p:cNvPicPr>
            <a:picLocks noChangeAspect="1"/>
          </p:cNvPicPr>
          <p:nvPr/>
        </p:nvPicPr>
        <p:blipFill>
          <a:blip r:embed="rId4"/>
          <a:stretch>
            <a:fillRect/>
          </a:stretch>
        </p:blipFill>
        <p:spPr>
          <a:xfrm>
            <a:off x="1524000" y="834706"/>
            <a:ext cx="9144000" cy="518858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0A642C-D9D9-114C-A43B-8F7E08C00647}"/>
              </a:ext>
            </a:extLst>
          </p:cNvPr>
          <p:cNvSpPr>
            <a:spLocks noGrp="1"/>
          </p:cNvSpPr>
          <p:nvPr>
            <p:ph type="sldNum" sz="quarter" idx="12"/>
          </p:nvPr>
        </p:nvSpPr>
        <p:spPr/>
        <p:txBody>
          <a:bodyPr/>
          <a:lstStyle/>
          <a:p>
            <a:fld id="{00000000-1234-1234-1234-123412341234}" type="slidenum">
              <a:rPr lang="en-US" smtClean="0"/>
              <a:pPr/>
              <a:t>19</a:t>
            </a:fld>
            <a:endParaRPr lang="en-US"/>
          </a:p>
        </p:txBody>
      </p:sp>
      <p:sp>
        <p:nvSpPr>
          <p:cNvPr id="2" name="Title 1">
            <a:extLst>
              <a:ext uri="{FF2B5EF4-FFF2-40B4-BE49-F238E27FC236}">
                <a16:creationId xmlns:a16="http://schemas.microsoft.com/office/drawing/2014/main" id="{BE53411F-8013-7441-BAF7-D57BF12D7BDF}"/>
              </a:ext>
            </a:extLst>
          </p:cNvPr>
          <p:cNvSpPr>
            <a:spLocks noGrp="1"/>
          </p:cNvSpPr>
          <p:nvPr>
            <p:ph type="title" idx="4294967295"/>
          </p:nvPr>
        </p:nvSpPr>
        <p:spPr>
          <a:xfrm>
            <a:off x="990571" y="101887"/>
            <a:ext cx="10501313" cy="1450975"/>
          </a:xfrm>
        </p:spPr>
        <p:txBody>
          <a:bodyPr>
            <a:noAutofit/>
          </a:bodyPr>
          <a:lstStyle/>
          <a:p>
            <a:pPr algn="ctr"/>
            <a:r>
              <a:rPr lang="en-US" sz="4000" b="1" u="sng" dirty="0">
                <a:ea typeface="Times New Roman"/>
                <a:cs typeface="Times New Roman" panose="02020603050405020304" pitchFamily="18" charset="0"/>
                <a:sym typeface="Times New Roman"/>
              </a:rPr>
              <a:t>Student Contract and/or</a:t>
            </a:r>
            <a:br>
              <a:rPr lang="en-US" sz="4000" b="1" u="sng" dirty="0">
                <a:ea typeface="Times New Roman"/>
                <a:cs typeface="Times New Roman" panose="02020603050405020304" pitchFamily="18" charset="0"/>
                <a:sym typeface="Times New Roman"/>
              </a:rPr>
            </a:br>
            <a:r>
              <a:rPr lang="en-US" sz="4000" b="1" u="sng" dirty="0">
                <a:ea typeface="Times New Roman"/>
                <a:cs typeface="Times New Roman" panose="02020603050405020304" pitchFamily="18" charset="0"/>
                <a:sym typeface="Times New Roman"/>
              </a:rPr>
              <a:t> Safety Contract</a:t>
            </a:r>
            <a:br>
              <a:rPr lang="en-US" sz="4800" b="1" dirty="0">
                <a:ea typeface="Times New Roman"/>
                <a:cs typeface="Times New Roman" panose="02020603050405020304" pitchFamily="18" charset="0"/>
                <a:sym typeface="Times New Roman"/>
              </a:rPr>
            </a:br>
            <a:r>
              <a:rPr lang="en-US" sz="2400" b="1" dirty="0">
                <a:ea typeface="Times New Roman"/>
                <a:cs typeface="Times New Roman" panose="02020603050405020304" pitchFamily="18" charset="0"/>
                <a:sym typeface="Times New Roman"/>
              </a:rPr>
              <a:t>Front Cover of the Book</a:t>
            </a:r>
            <a:endParaRPr lang="en-US" sz="2400" b="1"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234623FE-9EA6-EB46-A40B-28D57FDF2814}"/>
              </a:ext>
            </a:extLst>
          </p:cNvPr>
          <p:cNvSpPr>
            <a:spLocks noGrp="1"/>
          </p:cNvSpPr>
          <p:nvPr>
            <p:ph idx="4294967295"/>
          </p:nvPr>
        </p:nvSpPr>
        <p:spPr>
          <a:xfrm>
            <a:off x="181056" y="1692317"/>
            <a:ext cx="8276944" cy="4771839"/>
          </a:xfrm>
        </p:spPr>
        <p:txBody>
          <a:bodyPr>
            <a:noAutofit/>
          </a:bodyPr>
          <a:lstStyle/>
          <a:p>
            <a:pPr marL="0" indent="0">
              <a:lnSpc>
                <a:spcPct val="120000"/>
              </a:lnSpc>
              <a:spcBef>
                <a:spcPct val="0"/>
              </a:spcBef>
              <a:buNone/>
            </a:pPr>
            <a:r>
              <a:rPr lang="en-US" sz="2400" b="1" dirty="0">
                <a:latin typeface="+mj-lt"/>
                <a:cs typeface="Calibri" charset="0"/>
              </a:rPr>
              <a:t>How Do I Know I Did A Good Job?</a:t>
            </a:r>
          </a:p>
          <a:p>
            <a:pPr marL="0" indent="0">
              <a:lnSpc>
                <a:spcPct val="120000"/>
              </a:lnSpc>
              <a:spcBef>
                <a:spcPct val="0"/>
              </a:spcBef>
            </a:pPr>
            <a:r>
              <a:rPr lang="en-US" sz="2000" b="1" dirty="0">
                <a:latin typeface="+mj-lt"/>
                <a:cs typeface="Calibri" charset="0"/>
              </a:rPr>
              <a:t> I respected myself and others.</a:t>
            </a:r>
            <a:endParaRPr lang="en-US" sz="2000" dirty="0">
              <a:latin typeface="+mj-lt"/>
              <a:cs typeface="Calibri" charset="0"/>
            </a:endParaRPr>
          </a:p>
          <a:p>
            <a:pPr marL="0" indent="0">
              <a:lnSpc>
                <a:spcPct val="120000"/>
              </a:lnSpc>
              <a:spcBef>
                <a:spcPct val="0"/>
              </a:spcBef>
            </a:pPr>
            <a:r>
              <a:rPr lang="en-US" sz="2000" b="1" dirty="0">
                <a:latin typeface="+mj-lt"/>
                <a:cs typeface="Calibri" charset="0"/>
              </a:rPr>
              <a:t> I was prepared to learn and think.</a:t>
            </a:r>
            <a:endParaRPr lang="en-US" sz="2000" dirty="0">
              <a:latin typeface="+mj-lt"/>
              <a:cs typeface="Calibri" charset="0"/>
            </a:endParaRPr>
          </a:p>
          <a:p>
            <a:pPr marL="0" indent="0">
              <a:lnSpc>
                <a:spcPct val="120000"/>
              </a:lnSpc>
              <a:spcBef>
                <a:spcPct val="0"/>
              </a:spcBef>
            </a:pPr>
            <a:r>
              <a:rPr lang="en-US" sz="2000" b="1" dirty="0">
                <a:latin typeface="+mj-lt"/>
                <a:cs typeface="Calibri" charset="0"/>
              </a:rPr>
              <a:t> I listened to and followed directions.</a:t>
            </a:r>
            <a:endParaRPr lang="en-US" sz="2000" dirty="0">
              <a:latin typeface="+mj-lt"/>
              <a:cs typeface="Times New Roman" charset="0"/>
            </a:endParaRPr>
          </a:p>
          <a:p>
            <a:pPr marL="0" indent="0">
              <a:lnSpc>
                <a:spcPct val="120000"/>
              </a:lnSpc>
              <a:spcBef>
                <a:spcPct val="0"/>
              </a:spcBef>
            </a:pPr>
            <a:r>
              <a:rPr lang="en-US" sz="2000" b="1" dirty="0">
                <a:latin typeface="+mj-lt"/>
              </a:rPr>
              <a:t> I worked hard and did my very best.</a:t>
            </a:r>
            <a:endParaRPr lang="en-US" sz="2000" dirty="0">
              <a:latin typeface="+mj-lt"/>
              <a:cs typeface="Times New Roman" charset="0"/>
            </a:endParaRPr>
          </a:p>
          <a:p>
            <a:pPr marL="0" indent="0">
              <a:lnSpc>
                <a:spcPct val="120000"/>
              </a:lnSpc>
              <a:spcBef>
                <a:spcPct val="0"/>
              </a:spcBef>
            </a:pPr>
            <a:r>
              <a:rPr lang="en-US" sz="2000" b="1" dirty="0">
                <a:latin typeface="+mj-lt"/>
              </a:rPr>
              <a:t> I stayed focused on my work.</a:t>
            </a:r>
            <a:endParaRPr lang="en-US" sz="2000" dirty="0">
              <a:latin typeface="+mj-lt"/>
              <a:cs typeface="Times New Roman" charset="0"/>
            </a:endParaRPr>
          </a:p>
          <a:p>
            <a:pPr marL="0" indent="0">
              <a:lnSpc>
                <a:spcPct val="120000"/>
              </a:lnSpc>
              <a:spcBef>
                <a:spcPct val="0"/>
              </a:spcBef>
            </a:pPr>
            <a:r>
              <a:rPr lang="en-US" sz="2000" b="1" dirty="0">
                <a:latin typeface="+mj-lt"/>
              </a:rPr>
              <a:t> I cooperated and shared with my partners.</a:t>
            </a:r>
            <a:endParaRPr lang="en-US" sz="2000" dirty="0">
              <a:latin typeface="+mj-lt"/>
              <a:cs typeface="Times New Roman" charset="0"/>
            </a:endParaRPr>
          </a:p>
          <a:p>
            <a:pPr marL="0" indent="0">
              <a:lnSpc>
                <a:spcPct val="120000"/>
              </a:lnSpc>
              <a:spcBef>
                <a:spcPct val="0"/>
              </a:spcBef>
            </a:pPr>
            <a:r>
              <a:rPr lang="en-US" sz="2000" b="1" dirty="0">
                <a:latin typeface="+mj-lt"/>
              </a:rPr>
              <a:t> I took chances in thinking and shared my thoughts.</a:t>
            </a:r>
            <a:endParaRPr lang="en-US" sz="2000" dirty="0">
              <a:latin typeface="+mj-lt"/>
              <a:cs typeface="Times New Roman" charset="0"/>
            </a:endParaRPr>
          </a:p>
          <a:p>
            <a:pPr marL="0" indent="0">
              <a:lnSpc>
                <a:spcPct val="120000"/>
              </a:lnSpc>
              <a:spcBef>
                <a:spcPct val="0"/>
              </a:spcBef>
            </a:pPr>
            <a:r>
              <a:rPr lang="en-US" sz="2000" b="1" dirty="0">
                <a:latin typeface="+mj-lt"/>
              </a:rPr>
              <a:t> I listened to the answers of other students.</a:t>
            </a:r>
            <a:endParaRPr lang="en-US" sz="2000" dirty="0">
              <a:latin typeface="+mj-lt"/>
              <a:cs typeface="Times New Roman" charset="0"/>
            </a:endParaRPr>
          </a:p>
          <a:p>
            <a:endParaRPr lang="en-US" sz="2400" dirty="0"/>
          </a:p>
        </p:txBody>
      </p:sp>
      <p:sp>
        <p:nvSpPr>
          <p:cNvPr id="6" name="TextBox 5">
            <a:extLst>
              <a:ext uri="{FF2B5EF4-FFF2-40B4-BE49-F238E27FC236}">
                <a16:creationId xmlns:a16="http://schemas.microsoft.com/office/drawing/2014/main" id="{536F7498-885B-419B-8DE1-1195BA6566A4}"/>
              </a:ext>
            </a:extLst>
          </p:cNvPr>
          <p:cNvSpPr txBox="1"/>
          <p:nvPr/>
        </p:nvSpPr>
        <p:spPr>
          <a:xfrm>
            <a:off x="6091450" y="1669684"/>
            <a:ext cx="6305266" cy="4869025"/>
          </a:xfrm>
          <a:prstGeom prst="rect">
            <a:avLst/>
          </a:prstGeom>
          <a:noFill/>
        </p:spPr>
        <p:txBody>
          <a:bodyPr wrap="square">
            <a:spAutoFit/>
          </a:bodyPr>
          <a:lstStyle/>
          <a:p>
            <a:pPr marL="285750" indent="-285750">
              <a:lnSpc>
                <a:spcPct val="120000"/>
              </a:lnSpc>
              <a:spcBef>
                <a:spcPct val="0"/>
              </a:spcBef>
              <a:buFont typeface="Arial" panose="020B0604020202020204" pitchFamily="34" charset="0"/>
              <a:buChar char="•"/>
            </a:pPr>
            <a:r>
              <a:rPr lang="en-US" sz="2000" b="1" dirty="0">
                <a:latin typeface="+mj-lt"/>
              </a:rPr>
              <a:t>I filled out all parts of my notebook:</a:t>
            </a:r>
          </a:p>
          <a:p>
            <a:pPr marL="742950" lvl="1" indent="-285750">
              <a:lnSpc>
                <a:spcPct val="120000"/>
              </a:lnSpc>
              <a:spcBef>
                <a:spcPct val="0"/>
              </a:spcBef>
              <a:buFont typeface="Arial" panose="020B0604020202020204" pitchFamily="34" charset="0"/>
              <a:buChar char="•"/>
            </a:pPr>
            <a:r>
              <a:rPr lang="en-US" sz="2000" b="1" dirty="0">
                <a:latin typeface="+mj-lt"/>
              </a:rPr>
              <a:t> Table of Contents</a:t>
            </a:r>
          </a:p>
          <a:p>
            <a:pPr marL="742950" lvl="1" indent="-285750">
              <a:lnSpc>
                <a:spcPct val="120000"/>
              </a:lnSpc>
              <a:spcBef>
                <a:spcPct val="0"/>
              </a:spcBef>
              <a:buFont typeface="Arial" panose="020B0604020202020204" pitchFamily="34" charset="0"/>
              <a:buChar char="•"/>
            </a:pPr>
            <a:r>
              <a:rPr lang="en-US" sz="2000" b="1" dirty="0">
                <a:latin typeface="+mj-lt"/>
              </a:rPr>
              <a:t> Title</a:t>
            </a:r>
          </a:p>
          <a:p>
            <a:pPr marL="742950" lvl="1" indent="-285750">
              <a:lnSpc>
                <a:spcPct val="120000"/>
              </a:lnSpc>
              <a:spcBef>
                <a:spcPct val="0"/>
              </a:spcBef>
              <a:buFont typeface="Arial" panose="020B0604020202020204" pitchFamily="34" charset="0"/>
              <a:buChar char="•"/>
            </a:pPr>
            <a:r>
              <a:rPr lang="en-US" sz="2000" b="1" dirty="0">
                <a:latin typeface="+mj-lt"/>
              </a:rPr>
              <a:t> Started with a topic sentence</a:t>
            </a:r>
          </a:p>
          <a:p>
            <a:pPr marL="742950" lvl="1" indent="-285750">
              <a:lnSpc>
                <a:spcPct val="120000"/>
              </a:lnSpc>
              <a:spcBef>
                <a:spcPct val="0"/>
              </a:spcBef>
              <a:buFont typeface="Arial" panose="020B0604020202020204" pitchFamily="34" charset="0"/>
              <a:buChar char="•"/>
            </a:pPr>
            <a:r>
              <a:rPr lang="en-US" sz="2000" b="1" dirty="0">
                <a:latin typeface="+mj-lt"/>
              </a:rPr>
              <a:t> Vocabulary words entered in the index</a:t>
            </a:r>
          </a:p>
          <a:p>
            <a:pPr marL="285750" indent="-285750">
              <a:lnSpc>
                <a:spcPct val="120000"/>
              </a:lnSpc>
              <a:spcBef>
                <a:spcPct val="0"/>
              </a:spcBef>
              <a:buFont typeface="Arial" panose="020B0604020202020204" pitchFamily="34" charset="0"/>
              <a:buChar char="•"/>
            </a:pPr>
            <a:r>
              <a:rPr lang="en-US" sz="2000" b="1" dirty="0">
                <a:latin typeface="+mj-lt"/>
              </a:rPr>
              <a:t>I made careful and thorough observations.</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wrote, drew, and labeled my observations.</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reread and checked my writing for errors and made corrections.</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protected the animals in the lab.</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used science materials carefully and left my table clean and the way I found it.</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learned and had fun!</a:t>
            </a:r>
            <a:endParaRPr lang="en-US" sz="2000" dirty="0">
              <a:latin typeface="+mj-lt"/>
              <a:cs typeface="Times New Roman" charset="0"/>
            </a:endParaRPr>
          </a:p>
        </p:txBody>
      </p:sp>
    </p:spTree>
    <p:extLst>
      <p:ext uri="{BB962C8B-B14F-4D97-AF65-F5344CB8AC3E}">
        <p14:creationId xmlns:p14="http://schemas.microsoft.com/office/powerpoint/2010/main" val="1101406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6"/>
          <p:cNvSpPr txBox="1">
            <a:spLocks noGrp="1"/>
          </p:cNvSpPr>
          <p:nvPr>
            <p:ph type="title" idx="4294967295"/>
          </p:nvPr>
        </p:nvSpPr>
        <p:spPr>
          <a:xfrm>
            <a:off x="2792507" y="620341"/>
            <a:ext cx="6596063" cy="1336675"/>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dk1"/>
              </a:buClr>
              <a:buSzPts val="2400"/>
            </a:pPr>
            <a:r>
              <a:rPr lang="en-US" b="1" dirty="0">
                <a:ea typeface="Times New Roman"/>
                <a:cs typeface="Times New Roman"/>
                <a:sym typeface="Times New Roman"/>
              </a:rPr>
              <a:t>Sample Contracts Teachers Set Up in Collaboration with the Students</a:t>
            </a:r>
          </a:p>
        </p:txBody>
      </p:sp>
      <p:pic>
        <p:nvPicPr>
          <p:cNvPr id="266" name="Google Shape;266;p36" descr="IMG_3103.JPG"/>
          <p:cNvPicPr preferRelativeResize="0">
            <a:picLocks noGrp="1"/>
          </p:cNvPicPr>
          <p:nvPr>
            <p:ph idx="4294967295"/>
          </p:nvPr>
        </p:nvPicPr>
        <p:blipFill rotWithShape="1">
          <a:blip r:embed="rId3">
            <a:alphaModFix/>
          </a:blip>
          <a:srcRect t="13994" b="13994"/>
          <a:stretch/>
        </p:blipFill>
        <p:spPr>
          <a:xfrm>
            <a:off x="5363417" y="2257146"/>
            <a:ext cx="5138737" cy="3317875"/>
          </a:xfrm>
          <a:prstGeom prst="rect">
            <a:avLst/>
          </a:prstGeom>
          <a:noFill/>
          <a:ln>
            <a:noFill/>
          </a:ln>
        </p:spPr>
      </p:pic>
      <p:pic>
        <p:nvPicPr>
          <p:cNvPr id="267" name="Google Shape;267;p36" descr="IMG_3097.JPG"/>
          <p:cNvPicPr preferRelativeResize="0"/>
          <p:nvPr/>
        </p:nvPicPr>
        <p:blipFill rotWithShape="1">
          <a:blip r:embed="rId4">
            <a:alphaModFix/>
          </a:blip>
          <a:srcRect/>
          <a:stretch/>
        </p:blipFill>
        <p:spPr>
          <a:xfrm rot="5400000">
            <a:off x="1315012" y="2261698"/>
            <a:ext cx="4218744" cy="3659972"/>
          </a:xfrm>
          <a:prstGeom prst="rect">
            <a:avLst/>
          </a:prstGeom>
          <a:noFill/>
          <a:ln>
            <a:noFill/>
          </a:ln>
        </p:spPr>
      </p:pic>
      <p:pic>
        <p:nvPicPr>
          <p:cNvPr id="2" name="Picture 1">
            <a:extLst>
              <a:ext uri="{FF2B5EF4-FFF2-40B4-BE49-F238E27FC236}">
                <a16:creationId xmlns:a16="http://schemas.microsoft.com/office/drawing/2014/main" id="{F6FBEE4E-D43D-4C99-AE6C-34D87189FEE5}"/>
              </a:ext>
            </a:extLst>
          </p:cNvPr>
          <p:cNvPicPr>
            <a:picLocks noChangeAspect="1"/>
          </p:cNvPicPr>
          <p:nvPr/>
        </p:nvPicPr>
        <p:blipFill>
          <a:blip r:embed="rId5"/>
          <a:stretch>
            <a:fillRect/>
          </a:stretch>
        </p:blipFill>
        <p:spPr>
          <a:xfrm>
            <a:off x="1938292" y="6449534"/>
            <a:ext cx="1066892" cy="40846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21</a:t>
            </a:fld>
            <a:endParaRPr/>
          </a:p>
        </p:txBody>
      </p:sp>
      <p:pic>
        <p:nvPicPr>
          <p:cNvPr id="273" name="Google Shape;273;p37"/>
          <p:cNvPicPr preferRelativeResize="0"/>
          <p:nvPr/>
        </p:nvPicPr>
        <p:blipFill rotWithShape="1">
          <a:blip r:embed="rId3">
            <a:alphaModFix/>
          </a:blip>
          <a:srcRect/>
          <a:stretch/>
        </p:blipFill>
        <p:spPr>
          <a:xfrm>
            <a:off x="3338513" y="857938"/>
            <a:ext cx="5682192" cy="5409512"/>
          </a:xfrm>
          <a:prstGeom prst="rect">
            <a:avLst/>
          </a:prstGeom>
          <a:noFill/>
          <a:ln>
            <a:noFill/>
          </a:ln>
        </p:spPr>
      </p:pic>
      <p:sp>
        <p:nvSpPr>
          <p:cNvPr id="274" name="Google Shape;274;p37"/>
          <p:cNvSpPr/>
          <p:nvPr/>
        </p:nvSpPr>
        <p:spPr>
          <a:xfrm>
            <a:off x="2568389" y="0"/>
            <a:ext cx="7328647" cy="523220"/>
          </a:xfrm>
          <a:prstGeom prst="rect">
            <a:avLst/>
          </a:prstGeom>
          <a:noFill/>
          <a:ln>
            <a:noFill/>
          </a:ln>
        </p:spPr>
        <p:txBody>
          <a:bodyPr spcFirstLastPara="1" wrap="square" lIns="91425" tIns="45700" rIns="91425" bIns="45700" anchor="t" anchorCtr="0">
            <a:noAutofit/>
          </a:bodyPr>
          <a:lstStyle/>
          <a:p>
            <a:pPr algn="ctr"/>
            <a:r>
              <a:rPr lang="en-US" sz="4800" b="1" u="sng" dirty="0">
                <a:latin typeface="+mj-lt"/>
                <a:ea typeface="Times New Roman"/>
                <a:cs typeface="Times New Roman"/>
                <a:sym typeface="Times New Roman"/>
              </a:rPr>
              <a:t>Science Notebook Rubric</a:t>
            </a:r>
            <a:endParaRPr sz="4800" b="1" u="sng" dirty="0">
              <a:latin typeface="+mj-lt"/>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39" descr="IMG_3096.JPG"/>
          <p:cNvPicPr preferRelativeResize="0"/>
          <p:nvPr/>
        </p:nvPicPr>
        <p:blipFill rotWithShape="1">
          <a:blip r:embed="rId3">
            <a:alphaModFix/>
          </a:blip>
          <a:srcRect/>
          <a:stretch/>
        </p:blipFill>
        <p:spPr>
          <a:xfrm rot="5400000">
            <a:off x="3458741" y="1485295"/>
            <a:ext cx="5326997" cy="4256926"/>
          </a:xfrm>
          <a:prstGeom prst="rect">
            <a:avLst/>
          </a:prstGeom>
          <a:noFill/>
          <a:ln>
            <a:noFill/>
          </a:ln>
        </p:spPr>
      </p:pic>
      <p:sp>
        <p:nvSpPr>
          <p:cNvPr id="290" name="Google Shape;290;p39"/>
          <p:cNvSpPr txBox="1"/>
          <p:nvPr/>
        </p:nvSpPr>
        <p:spPr>
          <a:xfrm>
            <a:off x="2247901" y="-47914"/>
            <a:ext cx="7910945" cy="461665"/>
          </a:xfrm>
          <a:prstGeom prst="rect">
            <a:avLst/>
          </a:prstGeom>
          <a:noFill/>
          <a:ln>
            <a:noFill/>
          </a:ln>
        </p:spPr>
        <p:txBody>
          <a:bodyPr spcFirstLastPara="1" wrap="square" lIns="91425" tIns="45700" rIns="91425" bIns="45700" anchor="t" anchorCtr="0">
            <a:noAutofit/>
          </a:bodyPr>
          <a:lstStyle/>
          <a:p>
            <a:pPr algn="ctr"/>
            <a:r>
              <a:rPr lang="en-US" sz="4800" b="1" u="sng" dirty="0">
                <a:latin typeface="+mj-lt"/>
                <a:ea typeface="Times New Roman"/>
                <a:cs typeface="Times New Roman"/>
                <a:sym typeface="Times New Roman"/>
              </a:rPr>
              <a:t>Checklist for Notebooks</a:t>
            </a:r>
            <a:endParaRPr sz="4800" b="1" u="sng" dirty="0">
              <a:latin typeface="+mj-lt"/>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40"/>
          <p:cNvSpPr txBox="1">
            <a:spLocks noGrp="1"/>
          </p:cNvSpPr>
          <p:nvPr>
            <p:ph idx="4294967295"/>
          </p:nvPr>
        </p:nvSpPr>
        <p:spPr>
          <a:xfrm>
            <a:off x="1524000" y="1447800"/>
            <a:ext cx="8305800" cy="4114800"/>
          </a:xfrm>
          <a:prstGeom prst="rect">
            <a:avLst/>
          </a:prstGeom>
          <a:noFill/>
          <a:ln>
            <a:noFill/>
          </a:ln>
        </p:spPr>
        <p:txBody>
          <a:bodyPr spcFirstLastPara="1" vert="horz" wrap="square" lIns="91425" tIns="45700" rIns="91425" bIns="45700" rtlCol="0" anchor="t" anchorCtr="0">
            <a:noAutofit/>
          </a:bodyPr>
          <a:lstStyle/>
          <a:p>
            <a:pPr marL="349250" indent="-349250">
              <a:spcAft>
                <a:spcPts val="0"/>
              </a:spcAft>
              <a:buSzPts val="2640"/>
              <a:buNone/>
            </a:pPr>
            <a:endParaRPr i="1">
              <a:solidFill>
                <a:srgbClr val="FF9900"/>
              </a:solidFill>
              <a:latin typeface="Comic Sans MS"/>
              <a:ea typeface="Comic Sans MS"/>
              <a:cs typeface="Comic Sans MS"/>
              <a:sym typeface="Comic Sans MS"/>
            </a:endParaRPr>
          </a:p>
          <a:p>
            <a:pPr marL="349250" indent="-349250">
              <a:spcBef>
                <a:spcPts val="2000"/>
              </a:spcBef>
              <a:spcAft>
                <a:spcPts val="0"/>
              </a:spcAft>
              <a:buSzPts val="2640"/>
              <a:buNone/>
            </a:pPr>
            <a:endParaRPr i="1">
              <a:solidFill>
                <a:srgbClr val="FF9900"/>
              </a:solidFill>
              <a:latin typeface="Comic Sans MS"/>
              <a:ea typeface="Comic Sans MS"/>
              <a:cs typeface="Comic Sans MS"/>
              <a:sym typeface="Comic Sans MS"/>
            </a:endParaRPr>
          </a:p>
        </p:txBody>
      </p:sp>
      <p:sp>
        <p:nvSpPr>
          <p:cNvPr id="296" name="Google Shape;296;p40"/>
          <p:cNvSpPr txBox="1">
            <a:spLocks noGrp="1"/>
          </p:cNvSpPr>
          <p:nvPr>
            <p:ph type="title" idx="4294967295"/>
          </p:nvPr>
        </p:nvSpPr>
        <p:spPr>
          <a:xfrm>
            <a:off x="2571750" y="-526769"/>
            <a:ext cx="7543800" cy="1449387"/>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accent2"/>
              </a:buClr>
              <a:buSzPts val="4600"/>
            </a:pPr>
            <a:r>
              <a:rPr lang="en-US" b="1" u="sng" dirty="0">
                <a:ea typeface="Times New Roman"/>
                <a:cs typeface="Times New Roman"/>
                <a:sym typeface="Times New Roman"/>
              </a:rPr>
              <a:t>NUMBER YOUR PAGES</a:t>
            </a:r>
            <a:r>
              <a:rPr lang="en-US" dirty="0">
                <a:latin typeface="Century Gothic"/>
                <a:ea typeface="Century Gothic"/>
                <a:cs typeface="Century Gothic"/>
                <a:sym typeface="Century Gothic"/>
              </a:rPr>
              <a:t>	</a:t>
            </a:r>
            <a:endParaRPr dirty="0"/>
          </a:p>
        </p:txBody>
      </p:sp>
      <p:sp>
        <p:nvSpPr>
          <p:cNvPr id="298" name="Google Shape;298;p40"/>
          <p:cNvSpPr/>
          <p:nvPr/>
        </p:nvSpPr>
        <p:spPr>
          <a:xfrm>
            <a:off x="2195513" y="1309687"/>
            <a:ext cx="7924800" cy="4876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r>
              <a:rPr lang="en-US">
                <a:solidFill>
                  <a:schemeClr val="dk1"/>
                </a:solidFill>
                <a:latin typeface="Comic Sans MS"/>
                <a:ea typeface="Comic Sans MS"/>
                <a:cs typeface="Comic Sans MS"/>
                <a:sym typeface="Comic Sans MS"/>
              </a:rPr>
              <a:t>  </a:t>
            </a:r>
            <a:endParaRPr/>
          </a:p>
        </p:txBody>
      </p:sp>
      <p:cxnSp>
        <p:nvCxnSpPr>
          <p:cNvPr id="299" name="Google Shape;299;p40"/>
          <p:cNvCxnSpPr/>
          <p:nvPr/>
        </p:nvCxnSpPr>
        <p:spPr>
          <a:xfrm>
            <a:off x="6157913" y="1309687"/>
            <a:ext cx="0" cy="4876800"/>
          </a:xfrm>
          <a:prstGeom prst="straightConnector1">
            <a:avLst/>
          </a:prstGeom>
          <a:noFill/>
          <a:ln w="9525" cap="flat" cmpd="sng">
            <a:solidFill>
              <a:schemeClr val="dk1"/>
            </a:solidFill>
            <a:prstDash val="solid"/>
            <a:round/>
            <a:headEnd type="none" w="med" len="med"/>
            <a:tailEnd type="none" w="med" len="med"/>
          </a:ln>
        </p:spPr>
      </p:cxnSp>
      <p:cxnSp>
        <p:nvCxnSpPr>
          <p:cNvPr id="300" name="Google Shape;300;p40"/>
          <p:cNvCxnSpPr/>
          <p:nvPr/>
        </p:nvCxnSpPr>
        <p:spPr>
          <a:xfrm>
            <a:off x="2424113" y="2147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1" name="Google Shape;301;p40"/>
          <p:cNvCxnSpPr/>
          <p:nvPr/>
        </p:nvCxnSpPr>
        <p:spPr>
          <a:xfrm>
            <a:off x="2424113" y="2376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2" name="Google Shape;302;p40"/>
          <p:cNvCxnSpPr/>
          <p:nvPr/>
        </p:nvCxnSpPr>
        <p:spPr>
          <a:xfrm>
            <a:off x="2424113" y="2605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3" name="Google Shape;303;p40"/>
          <p:cNvCxnSpPr/>
          <p:nvPr/>
        </p:nvCxnSpPr>
        <p:spPr>
          <a:xfrm>
            <a:off x="2424113" y="4967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4" name="Google Shape;304;p40"/>
          <p:cNvCxnSpPr/>
          <p:nvPr/>
        </p:nvCxnSpPr>
        <p:spPr>
          <a:xfrm>
            <a:off x="2424113" y="4738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5" name="Google Shape;305;p40"/>
          <p:cNvCxnSpPr/>
          <p:nvPr/>
        </p:nvCxnSpPr>
        <p:spPr>
          <a:xfrm>
            <a:off x="2424113" y="5195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6" name="Google Shape;306;p40"/>
          <p:cNvCxnSpPr/>
          <p:nvPr/>
        </p:nvCxnSpPr>
        <p:spPr>
          <a:xfrm>
            <a:off x="2424113" y="5424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40"/>
          <p:cNvCxnSpPr/>
          <p:nvPr/>
        </p:nvCxnSpPr>
        <p:spPr>
          <a:xfrm>
            <a:off x="2424113" y="5653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40"/>
          <p:cNvCxnSpPr/>
          <p:nvPr/>
        </p:nvCxnSpPr>
        <p:spPr>
          <a:xfrm>
            <a:off x="2424113" y="4510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9" name="Google Shape;309;p40"/>
          <p:cNvCxnSpPr/>
          <p:nvPr/>
        </p:nvCxnSpPr>
        <p:spPr>
          <a:xfrm>
            <a:off x="2424113" y="4281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0" name="Google Shape;310;p40"/>
          <p:cNvCxnSpPr/>
          <p:nvPr/>
        </p:nvCxnSpPr>
        <p:spPr>
          <a:xfrm>
            <a:off x="2424113" y="4052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1" name="Google Shape;311;p40"/>
          <p:cNvCxnSpPr/>
          <p:nvPr/>
        </p:nvCxnSpPr>
        <p:spPr>
          <a:xfrm>
            <a:off x="2424113" y="3824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2" name="Google Shape;312;p40"/>
          <p:cNvCxnSpPr/>
          <p:nvPr/>
        </p:nvCxnSpPr>
        <p:spPr>
          <a:xfrm>
            <a:off x="2424113" y="3595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3" name="Google Shape;313;p40"/>
          <p:cNvCxnSpPr/>
          <p:nvPr/>
        </p:nvCxnSpPr>
        <p:spPr>
          <a:xfrm>
            <a:off x="2424113" y="3367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4" name="Google Shape;314;p40"/>
          <p:cNvCxnSpPr/>
          <p:nvPr/>
        </p:nvCxnSpPr>
        <p:spPr>
          <a:xfrm>
            <a:off x="2424113" y="3138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5" name="Google Shape;315;p40"/>
          <p:cNvCxnSpPr/>
          <p:nvPr/>
        </p:nvCxnSpPr>
        <p:spPr>
          <a:xfrm>
            <a:off x="2424113" y="2909887"/>
            <a:ext cx="7467600" cy="0"/>
          </a:xfrm>
          <a:prstGeom prst="straightConnector1">
            <a:avLst/>
          </a:prstGeom>
          <a:noFill/>
          <a:ln w="9525" cap="flat" cmpd="sng">
            <a:solidFill>
              <a:schemeClr val="dk1"/>
            </a:solidFill>
            <a:prstDash val="solid"/>
            <a:round/>
            <a:headEnd type="none" w="med" len="med"/>
            <a:tailEnd type="none" w="med" len="med"/>
          </a:ln>
        </p:spPr>
      </p:cxnSp>
      <p:sp>
        <p:nvSpPr>
          <p:cNvPr id="316" name="Google Shape;316;p40"/>
          <p:cNvSpPr txBox="1"/>
          <p:nvPr/>
        </p:nvSpPr>
        <p:spPr>
          <a:xfrm>
            <a:off x="9342439" y="5592762"/>
            <a:ext cx="411163" cy="579438"/>
          </a:xfrm>
          <a:prstGeom prst="rect">
            <a:avLst/>
          </a:prstGeom>
          <a:noFill/>
          <a:ln>
            <a:noFill/>
          </a:ln>
        </p:spPr>
        <p:txBody>
          <a:bodyPr spcFirstLastPara="1" wrap="square" lIns="91425" tIns="45700" rIns="91425" bIns="45700" anchor="t" anchorCtr="0">
            <a:noAutofit/>
          </a:bodyPr>
          <a:lstStyle/>
          <a:p>
            <a:r>
              <a:rPr lang="en-US" sz="3200" b="1">
                <a:solidFill>
                  <a:schemeClr val="dk1"/>
                </a:solidFill>
                <a:latin typeface="Century Gothic"/>
                <a:ea typeface="Century Gothic"/>
                <a:cs typeface="Century Gothic"/>
                <a:sym typeface="Century Gothic"/>
              </a:rPr>
              <a:t>1</a:t>
            </a:r>
            <a:endParaRPr/>
          </a:p>
        </p:txBody>
      </p:sp>
      <p:sp>
        <p:nvSpPr>
          <p:cNvPr id="2" name="TextBox 1">
            <a:extLst>
              <a:ext uri="{FF2B5EF4-FFF2-40B4-BE49-F238E27FC236}">
                <a16:creationId xmlns:a16="http://schemas.microsoft.com/office/drawing/2014/main" id="{26EDA251-BB87-8743-8576-0D8D1FE61021}"/>
              </a:ext>
            </a:extLst>
          </p:cNvPr>
          <p:cNvSpPr txBox="1"/>
          <p:nvPr/>
        </p:nvSpPr>
        <p:spPr>
          <a:xfrm>
            <a:off x="7299245" y="1351837"/>
            <a:ext cx="1977550"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It’s a good idea to always add the about the weather –(Why?)</a:t>
            </a:r>
          </a:p>
        </p:txBody>
      </p:sp>
      <p:pic>
        <p:nvPicPr>
          <p:cNvPr id="3" name="Picture 2">
            <a:extLst>
              <a:ext uri="{FF2B5EF4-FFF2-40B4-BE49-F238E27FC236}">
                <a16:creationId xmlns:a16="http://schemas.microsoft.com/office/drawing/2014/main" id="{5E8F973A-878B-4CDB-A23F-09B4A5EFDE0B}"/>
              </a:ext>
            </a:extLst>
          </p:cNvPr>
          <p:cNvPicPr>
            <a:picLocks noChangeAspect="1"/>
          </p:cNvPicPr>
          <p:nvPr/>
        </p:nvPicPr>
        <p:blipFill>
          <a:blip r:embed="rId3"/>
          <a:stretch>
            <a:fillRect/>
          </a:stretch>
        </p:blipFill>
        <p:spPr>
          <a:xfrm>
            <a:off x="2743198" y="1398215"/>
            <a:ext cx="690563" cy="69056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cxnSp>
        <p:nvCxnSpPr>
          <p:cNvPr id="353" name="Google Shape;353;p42"/>
          <p:cNvCxnSpPr/>
          <p:nvPr/>
        </p:nvCxnSpPr>
        <p:spPr>
          <a:xfrm>
            <a:off x="6172200" y="1352540"/>
            <a:ext cx="0" cy="487680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4" name="Google Shape;354;p42"/>
          <p:cNvCxnSpPr/>
          <p:nvPr/>
        </p:nvCxnSpPr>
        <p:spPr>
          <a:xfrm>
            <a:off x="2438400" y="2190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5" name="Google Shape;355;p42"/>
          <p:cNvCxnSpPr/>
          <p:nvPr/>
        </p:nvCxnSpPr>
        <p:spPr>
          <a:xfrm>
            <a:off x="2438400" y="2419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6" name="Google Shape;356;p42"/>
          <p:cNvCxnSpPr/>
          <p:nvPr/>
        </p:nvCxnSpPr>
        <p:spPr>
          <a:xfrm>
            <a:off x="2438400" y="2647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7" name="Google Shape;357;p42"/>
          <p:cNvCxnSpPr/>
          <p:nvPr/>
        </p:nvCxnSpPr>
        <p:spPr>
          <a:xfrm>
            <a:off x="2438400" y="5010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8" name="Google Shape;358;p42"/>
          <p:cNvCxnSpPr/>
          <p:nvPr/>
        </p:nvCxnSpPr>
        <p:spPr>
          <a:xfrm>
            <a:off x="2438400" y="4781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9" name="Google Shape;359;p42"/>
          <p:cNvCxnSpPr/>
          <p:nvPr/>
        </p:nvCxnSpPr>
        <p:spPr>
          <a:xfrm>
            <a:off x="2438400" y="5238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0" name="Google Shape;360;p42"/>
          <p:cNvCxnSpPr/>
          <p:nvPr/>
        </p:nvCxnSpPr>
        <p:spPr>
          <a:xfrm>
            <a:off x="2438400" y="5467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1" name="Google Shape;361;p42"/>
          <p:cNvCxnSpPr/>
          <p:nvPr/>
        </p:nvCxnSpPr>
        <p:spPr>
          <a:xfrm>
            <a:off x="2438400" y="5695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2" name="Google Shape;362;p42"/>
          <p:cNvCxnSpPr/>
          <p:nvPr/>
        </p:nvCxnSpPr>
        <p:spPr>
          <a:xfrm>
            <a:off x="2438400" y="4552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3" name="Google Shape;363;p42"/>
          <p:cNvCxnSpPr/>
          <p:nvPr/>
        </p:nvCxnSpPr>
        <p:spPr>
          <a:xfrm>
            <a:off x="2438400" y="4324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4" name="Google Shape;364;p42"/>
          <p:cNvCxnSpPr/>
          <p:nvPr/>
        </p:nvCxnSpPr>
        <p:spPr>
          <a:xfrm>
            <a:off x="2438400" y="4095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5" name="Google Shape;365;p42"/>
          <p:cNvCxnSpPr/>
          <p:nvPr/>
        </p:nvCxnSpPr>
        <p:spPr>
          <a:xfrm>
            <a:off x="2438400" y="3867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6" name="Google Shape;366;p42"/>
          <p:cNvCxnSpPr/>
          <p:nvPr/>
        </p:nvCxnSpPr>
        <p:spPr>
          <a:xfrm>
            <a:off x="2438400" y="3638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7" name="Google Shape;367;p42"/>
          <p:cNvCxnSpPr/>
          <p:nvPr/>
        </p:nvCxnSpPr>
        <p:spPr>
          <a:xfrm>
            <a:off x="2438400" y="3409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8" name="Google Shape;368;p42"/>
          <p:cNvCxnSpPr/>
          <p:nvPr/>
        </p:nvCxnSpPr>
        <p:spPr>
          <a:xfrm>
            <a:off x="2438400" y="3181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9" name="Google Shape;369;p42"/>
          <p:cNvCxnSpPr/>
          <p:nvPr/>
        </p:nvCxnSpPr>
        <p:spPr>
          <a:xfrm>
            <a:off x="2438400" y="2952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sp>
        <p:nvSpPr>
          <p:cNvPr id="351" name="Google Shape;351;p42"/>
          <p:cNvSpPr txBox="1">
            <a:spLocks noGrp="1"/>
          </p:cNvSpPr>
          <p:nvPr>
            <p:ph type="title" idx="4294967295"/>
          </p:nvPr>
        </p:nvSpPr>
        <p:spPr>
          <a:xfrm>
            <a:off x="2309812" y="-114300"/>
            <a:ext cx="8229600" cy="1143000"/>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accent2"/>
              </a:buClr>
              <a:buSzPts val="4600"/>
            </a:pPr>
            <a:r>
              <a:rPr lang="en-US" b="1" u="sng" dirty="0">
                <a:ea typeface="Times New Roman"/>
                <a:cs typeface="Times New Roman" panose="02020603050405020304" pitchFamily="18" charset="0"/>
                <a:sym typeface="Times New Roman"/>
              </a:rPr>
              <a:t>The Last Page Can be….</a:t>
            </a:r>
            <a:r>
              <a:rPr lang="en-US" dirty="0">
                <a:ea typeface="Century Gothic"/>
                <a:cs typeface="Times New Roman" panose="02020603050405020304" pitchFamily="18" charset="0"/>
                <a:sym typeface="Century Gothic"/>
              </a:rPr>
              <a:t>	</a:t>
            </a:r>
            <a:endParaRPr dirty="0">
              <a:cs typeface="Times New Roman" panose="02020603050405020304" pitchFamily="18" charset="0"/>
            </a:endParaRPr>
          </a:p>
        </p:txBody>
      </p:sp>
      <p:sp>
        <p:nvSpPr>
          <p:cNvPr id="370" name="Google Shape;370;p42"/>
          <p:cNvSpPr txBox="1">
            <a:spLocks noGrp="1"/>
          </p:cNvSpPr>
          <p:nvPr>
            <p:ph idx="4294967295"/>
          </p:nvPr>
        </p:nvSpPr>
        <p:spPr>
          <a:xfrm>
            <a:off x="2581836" y="2040312"/>
            <a:ext cx="7005918" cy="4525963"/>
          </a:xfrm>
          <a:prstGeom prst="rect">
            <a:avLst/>
          </a:prstGeom>
          <a:noFill/>
          <a:ln>
            <a:noFill/>
          </a:ln>
        </p:spPr>
        <p:txBody>
          <a:bodyPr spcFirstLastPara="1" vert="horz" wrap="square" lIns="91425" tIns="45700" rIns="91425" bIns="45700" rtlCol="0" anchor="t" anchorCtr="0">
            <a:noAutofit/>
          </a:bodyPr>
          <a:lstStyle/>
          <a:p>
            <a:pPr marL="365760" indent="-365760">
              <a:spcBef>
                <a:spcPts val="2000"/>
              </a:spcBef>
              <a:spcAft>
                <a:spcPts val="0"/>
              </a:spcAft>
              <a:buSzPts val="3256"/>
              <a:buFont typeface="Wingdings" panose="05000000000000000000" pitchFamily="2" charset="2"/>
              <a:buChar char="§"/>
            </a:pPr>
            <a:r>
              <a:rPr lang="en-US" sz="3600" b="1" dirty="0">
                <a:latin typeface="+mj-lt"/>
                <a:cs typeface="Times New Roman" panose="02020603050405020304" pitchFamily="18" charset="0"/>
                <a:sym typeface="Times New Roman"/>
              </a:rPr>
              <a:t>Word Wall, Word Bank, Vocabulary, Bibliography, Internet Resources</a:t>
            </a:r>
            <a:endParaRPr sz="3600" b="1" dirty="0">
              <a:latin typeface="+mj-lt"/>
              <a:cs typeface="Times New Roman" panose="02020603050405020304" pitchFamily="18" charset="0"/>
            </a:endParaRPr>
          </a:p>
          <a:p>
            <a:pPr marL="365760" indent="-365760">
              <a:lnSpc>
                <a:spcPct val="90000"/>
              </a:lnSpc>
              <a:spcBef>
                <a:spcPts val="2000"/>
              </a:spcBef>
              <a:spcAft>
                <a:spcPts val="0"/>
              </a:spcAft>
              <a:buSzPts val="3256"/>
              <a:buFont typeface="Wingdings" panose="05000000000000000000" pitchFamily="2" charset="2"/>
              <a:buChar char="§"/>
            </a:pPr>
            <a:r>
              <a:rPr lang="en-US" sz="3600" b="1" dirty="0">
                <a:latin typeface="+mj-lt"/>
                <a:ea typeface="Times New Roman"/>
                <a:cs typeface="Times New Roman" panose="02020603050405020304" pitchFamily="18" charset="0"/>
                <a:sym typeface="Times New Roman"/>
              </a:rPr>
              <a:t>Or the vocabulary can be embedded in the daily notes and lessons</a:t>
            </a:r>
            <a:endParaRPr sz="3600" dirty="0">
              <a:latin typeface="+mj-lt"/>
              <a:cs typeface="Times New Roman" panose="02020603050405020304" pitchFamily="18" charset="0"/>
            </a:endParaRPr>
          </a:p>
          <a:p>
            <a:pPr marL="663957" indent="-457200">
              <a:lnSpc>
                <a:spcPct val="90000"/>
              </a:lnSpc>
              <a:spcBef>
                <a:spcPts val="2000"/>
              </a:spcBef>
              <a:spcAft>
                <a:spcPts val="0"/>
              </a:spcAft>
              <a:buSzPts val="3256"/>
              <a:buFont typeface="Wingdings" panose="05000000000000000000" pitchFamily="2" charset="2"/>
              <a:buChar char="§"/>
            </a:pPr>
            <a:endParaRPr sz="3600" b="1" dirty="0">
              <a:latin typeface="+mj-lt"/>
              <a:ea typeface="Times New Roman"/>
              <a:cs typeface="Times New Roman" panose="02020603050405020304" pitchFamily="18" charset="0"/>
              <a:sym typeface="Times New Roman"/>
            </a:endParaRPr>
          </a:p>
          <a:p>
            <a:pPr marL="0" indent="0" algn="ctr">
              <a:lnSpc>
                <a:spcPct val="90000"/>
              </a:lnSpc>
              <a:spcBef>
                <a:spcPts val="2000"/>
              </a:spcBef>
              <a:spcAft>
                <a:spcPts val="0"/>
              </a:spcAft>
              <a:buSzPts val="3256"/>
              <a:buNone/>
            </a:pPr>
            <a:endParaRPr sz="2960" dirty="0">
              <a:latin typeface="Times New Roman"/>
              <a:ea typeface="Times New Roman"/>
              <a:cs typeface="Times New Roman"/>
              <a:sym typeface="Times New Roman"/>
            </a:endParaRPr>
          </a:p>
        </p:txBody>
      </p:sp>
      <p:sp>
        <p:nvSpPr>
          <p:cNvPr id="352" name="Google Shape;352;p42"/>
          <p:cNvSpPr/>
          <p:nvPr/>
        </p:nvSpPr>
        <p:spPr>
          <a:xfrm>
            <a:off x="2209800" y="1333490"/>
            <a:ext cx="7924800" cy="4876800"/>
          </a:xfrm>
          <a:prstGeom prst="roundRect">
            <a:avLst>
              <a:gd name="adj" fmla="val 16667"/>
            </a:avLst>
          </a:prstGeom>
          <a:noFill/>
          <a:ln w="9525" cap="flat" cmpd="sng">
            <a:solidFill>
              <a:schemeClr val="bg1">
                <a:lumMod val="50000"/>
              </a:schemeClr>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r>
              <a:rPr lang="en-US">
                <a:solidFill>
                  <a:schemeClr val="dk1"/>
                </a:solidFill>
                <a:latin typeface="Century Gothic"/>
                <a:ea typeface="Century Gothic"/>
                <a:cs typeface="Century Gothic"/>
                <a:sym typeface="Century Gothic"/>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25</a:t>
            </a:fld>
            <a:endParaRPr/>
          </a:p>
        </p:txBody>
      </p:sp>
      <p:pic>
        <p:nvPicPr>
          <p:cNvPr id="282" name="Google Shape;282;p38" descr="Screen Shot 2017-08-25 at 7.48.39 AM.png"/>
          <p:cNvPicPr preferRelativeResize="0"/>
          <p:nvPr/>
        </p:nvPicPr>
        <p:blipFill rotWithShape="1">
          <a:blip r:embed="rId3">
            <a:alphaModFix/>
          </a:blip>
          <a:srcRect/>
          <a:stretch/>
        </p:blipFill>
        <p:spPr>
          <a:xfrm>
            <a:off x="3414295" y="84988"/>
            <a:ext cx="5363411" cy="6212367"/>
          </a:xfrm>
          <a:prstGeom prst="rect">
            <a:avLst/>
          </a:prstGeom>
          <a:noFill/>
          <a:ln>
            <a:noFill/>
          </a:ln>
        </p:spPr>
      </p:pic>
      <p:sp>
        <p:nvSpPr>
          <p:cNvPr id="284" name="Google Shape;284;p38"/>
          <p:cNvSpPr/>
          <p:nvPr/>
        </p:nvSpPr>
        <p:spPr>
          <a:xfrm>
            <a:off x="3159261" y="6324895"/>
            <a:ext cx="7166395" cy="369332"/>
          </a:xfrm>
          <a:prstGeom prst="rect">
            <a:avLst/>
          </a:prstGeom>
          <a:noFill/>
          <a:ln>
            <a:noFill/>
          </a:ln>
        </p:spPr>
        <p:txBody>
          <a:bodyPr spcFirstLastPara="1" wrap="square" lIns="91425" tIns="45700" rIns="91425" bIns="45700" anchor="t" anchorCtr="0">
            <a:noAutofit/>
          </a:bodyPr>
          <a:lstStyle/>
          <a:p>
            <a:r>
              <a:rPr lang="en-US" dirty="0">
                <a:sym typeface="Times New Roman"/>
                <a:hlinkClick r:id="rId4"/>
              </a:rPr>
              <a:t>https://1drv.ms/w/s!AmdEQEoXGOGHpWQe5O35HLmNIuzI</a:t>
            </a:r>
            <a:r>
              <a:rPr lang="en-US" dirty="0">
                <a:sym typeface="Times New Roman"/>
              </a:rPr>
              <a:t> </a:t>
            </a:r>
            <a:endParaRPr dirty="0">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5"/>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26</a:t>
            </a:fld>
            <a:endParaRPr/>
          </a:p>
        </p:txBody>
      </p:sp>
      <p:pic>
        <p:nvPicPr>
          <p:cNvPr id="391" name="Google Shape;391;p45" descr="Venn .jpg"/>
          <p:cNvPicPr preferRelativeResize="0"/>
          <p:nvPr/>
        </p:nvPicPr>
        <p:blipFill rotWithShape="1">
          <a:blip r:embed="rId3">
            <a:alphaModFix/>
          </a:blip>
          <a:srcRect/>
          <a:stretch/>
        </p:blipFill>
        <p:spPr>
          <a:xfrm>
            <a:off x="1905000" y="152400"/>
            <a:ext cx="4978400" cy="3733800"/>
          </a:xfrm>
          <a:prstGeom prst="rect">
            <a:avLst/>
          </a:prstGeom>
          <a:solidFill>
            <a:srgbClr val="ECECEC"/>
          </a:solidFill>
          <a:ln w="190500" cap="rnd" cmpd="sng">
            <a:solidFill>
              <a:srgbClr val="FFFFFF"/>
            </a:solidFill>
            <a:prstDash val="solid"/>
            <a:round/>
            <a:headEnd type="none" w="sm" len="sm"/>
            <a:tailEnd type="none" w="sm" len="sm"/>
          </a:ln>
          <a:effectLst>
            <a:outerShdw blurRad="36195" dist="12700" dir="11400000" algn="tl" rotWithShape="0">
              <a:srgbClr val="000000">
                <a:alpha val="32941"/>
              </a:srgbClr>
            </a:outerShdw>
          </a:effectLst>
        </p:spPr>
      </p:pic>
      <p:sp>
        <p:nvSpPr>
          <p:cNvPr id="393" name="Google Shape;393;p45"/>
          <p:cNvSpPr txBox="1"/>
          <p:nvPr/>
        </p:nvSpPr>
        <p:spPr>
          <a:xfrm>
            <a:off x="7171765" y="223851"/>
            <a:ext cx="3124200" cy="1384995"/>
          </a:xfrm>
          <a:prstGeom prst="rect">
            <a:avLst/>
          </a:prstGeom>
          <a:noFill/>
          <a:ln>
            <a:noFill/>
          </a:ln>
        </p:spPr>
        <p:txBody>
          <a:bodyPr spcFirstLastPara="1" wrap="square" lIns="91425" tIns="45700" rIns="91425" bIns="45700" anchor="t" anchorCtr="0">
            <a:noAutofit/>
          </a:bodyPr>
          <a:lstStyle/>
          <a:p>
            <a:pPr algn="ctr"/>
            <a:r>
              <a:rPr lang="en-US" sz="4400" b="1" dirty="0">
                <a:latin typeface="+mj-lt"/>
                <a:ea typeface="Times New Roman"/>
                <a:cs typeface="Times New Roman" panose="02020603050405020304" pitchFamily="18" charset="0"/>
                <a:sym typeface="Times New Roman"/>
              </a:rPr>
              <a:t>Samples from Student Notebooks</a:t>
            </a:r>
            <a:endParaRPr sz="4400" b="1" dirty="0">
              <a:latin typeface="+mj-lt"/>
              <a:ea typeface="Times New Roman"/>
              <a:cs typeface="Times New Roman" panose="02020603050405020304" pitchFamily="18" charset="0"/>
              <a:sym typeface="Times New Roman"/>
            </a:endParaRPr>
          </a:p>
        </p:txBody>
      </p:sp>
      <p:pic>
        <p:nvPicPr>
          <p:cNvPr id="2" name="Picture 1">
            <a:extLst>
              <a:ext uri="{FF2B5EF4-FFF2-40B4-BE49-F238E27FC236}">
                <a16:creationId xmlns:a16="http://schemas.microsoft.com/office/drawing/2014/main" id="{C6B6E6D7-23CA-4137-9BF5-662B54493D3F}"/>
              </a:ext>
            </a:extLst>
          </p:cNvPr>
          <p:cNvPicPr>
            <a:picLocks noChangeAspect="1"/>
          </p:cNvPicPr>
          <p:nvPr/>
        </p:nvPicPr>
        <p:blipFill>
          <a:blip r:embed="rId4"/>
          <a:stretch>
            <a:fillRect/>
          </a:stretch>
        </p:blipFill>
        <p:spPr>
          <a:xfrm>
            <a:off x="2081166" y="6449534"/>
            <a:ext cx="1066892" cy="408467"/>
          </a:xfrm>
          <a:prstGeom prst="rect">
            <a:avLst/>
          </a:prstGeom>
        </p:spPr>
      </p:pic>
      <p:pic>
        <p:nvPicPr>
          <p:cNvPr id="3" name="Picture 2">
            <a:extLst>
              <a:ext uri="{FF2B5EF4-FFF2-40B4-BE49-F238E27FC236}">
                <a16:creationId xmlns:a16="http://schemas.microsoft.com/office/drawing/2014/main" id="{92296880-E522-47C9-9A15-0C526D1A5104}"/>
              </a:ext>
            </a:extLst>
          </p:cNvPr>
          <p:cNvPicPr>
            <a:picLocks noChangeAspect="1"/>
          </p:cNvPicPr>
          <p:nvPr/>
        </p:nvPicPr>
        <p:blipFill>
          <a:blip r:embed="rId5"/>
          <a:stretch>
            <a:fillRect/>
          </a:stretch>
        </p:blipFill>
        <p:spPr>
          <a:xfrm>
            <a:off x="5858799" y="2735126"/>
            <a:ext cx="4649978" cy="34829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27</a:t>
            </a:fld>
            <a:endParaRPr/>
          </a:p>
        </p:txBody>
      </p:sp>
      <p:sp>
        <p:nvSpPr>
          <p:cNvPr id="412" name="Google Shape;412;p47"/>
          <p:cNvSpPr/>
          <p:nvPr/>
        </p:nvSpPr>
        <p:spPr>
          <a:xfrm>
            <a:off x="7620000" y="381000"/>
            <a:ext cx="2362200" cy="2308324"/>
          </a:xfrm>
          <a:prstGeom prst="rect">
            <a:avLst/>
          </a:prstGeom>
          <a:noFill/>
          <a:ln>
            <a:noFill/>
          </a:ln>
        </p:spPr>
        <p:txBody>
          <a:bodyPr spcFirstLastPara="1" wrap="square" lIns="91425" tIns="45700" rIns="91425" bIns="45700" anchor="t" anchorCtr="0">
            <a:noAutofit/>
          </a:bodyPr>
          <a:lstStyle/>
          <a:p>
            <a:pPr algn="ctr"/>
            <a:endParaRPr sz="2400" b="1" dirty="0">
              <a:solidFill>
                <a:schemeClr val="dk1"/>
              </a:solidFill>
              <a:latin typeface="Times New Roman"/>
              <a:ea typeface="Times New Roman"/>
              <a:cs typeface="Times New Roman"/>
              <a:sym typeface="Times New Roman"/>
            </a:endParaRPr>
          </a:p>
        </p:txBody>
      </p:sp>
      <p:pic>
        <p:nvPicPr>
          <p:cNvPr id="2" name="Picture 1">
            <a:extLst>
              <a:ext uri="{FF2B5EF4-FFF2-40B4-BE49-F238E27FC236}">
                <a16:creationId xmlns:a16="http://schemas.microsoft.com/office/drawing/2014/main" id="{CE42D4F5-232D-4EFD-B6BA-FAAB2174E387}"/>
              </a:ext>
            </a:extLst>
          </p:cNvPr>
          <p:cNvPicPr>
            <a:picLocks noChangeAspect="1"/>
          </p:cNvPicPr>
          <p:nvPr/>
        </p:nvPicPr>
        <p:blipFill>
          <a:blip r:embed="rId3"/>
          <a:stretch>
            <a:fillRect/>
          </a:stretch>
        </p:blipFill>
        <p:spPr>
          <a:xfrm>
            <a:off x="6586466" y="3207224"/>
            <a:ext cx="4029124" cy="3006346"/>
          </a:xfrm>
          <a:prstGeom prst="rect">
            <a:avLst/>
          </a:prstGeom>
        </p:spPr>
      </p:pic>
      <p:pic>
        <p:nvPicPr>
          <p:cNvPr id="3" name="Picture 2">
            <a:extLst>
              <a:ext uri="{FF2B5EF4-FFF2-40B4-BE49-F238E27FC236}">
                <a16:creationId xmlns:a16="http://schemas.microsoft.com/office/drawing/2014/main" id="{D7143618-96C2-4426-A812-D707A78ADD5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67" b="90000" l="9319" r="99283">
                        <a14:foregroundMark x1="16129" y1="5556" x2="59857" y2="556"/>
                        <a14:foregroundMark x1="59857" y1="556" x2="76344" y2="1111"/>
                        <a14:foregroundMark x1="76344" y1="1111" x2="91039" y2="15000"/>
                        <a14:foregroundMark x1="91039" y1="15000" x2="93548" y2="76667"/>
                        <a14:foregroundMark x1="97849" y1="85556" x2="92832" y2="2222"/>
                        <a14:foregroundMark x1="92832" y1="2222" x2="29749" y2="2778"/>
                        <a14:foregroundMark x1="97133" y1="5556" x2="99283" y2="59444"/>
                        <a14:foregroundMark x1="99283" y1="59444" x2="94624" y2="85000"/>
                        <a14:foregroundMark x1="94624" y1="85000" x2="91756" y2="83889"/>
                        <a14:foregroundMark x1="99283" y1="77778" x2="98925" y2="7222"/>
                      </a14:backgroundRemoval>
                    </a14:imgEffect>
                  </a14:imgLayer>
                </a14:imgProps>
              </a:ext>
            </a:extLst>
          </a:blip>
          <a:stretch>
            <a:fillRect/>
          </a:stretch>
        </p:blipFill>
        <p:spPr>
          <a:xfrm>
            <a:off x="1118760" y="374462"/>
            <a:ext cx="4581169" cy="2955593"/>
          </a:xfrm>
          <a:prstGeom prst="rect">
            <a:avLst/>
          </a:prstGeom>
        </p:spPr>
      </p:pic>
      <p:pic>
        <p:nvPicPr>
          <p:cNvPr id="4" name="Picture 3">
            <a:extLst>
              <a:ext uri="{FF2B5EF4-FFF2-40B4-BE49-F238E27FC236}">
                <a16:creationId xmlns:a16="http://schemas.microsoft.com/office/drawing/2014/main" id="{1544BAC8-1BB2-423D-992F-7006B46EC664}"/>
              </a:ext>
            </a:extLst>
          </p:cNvPr>
          <p:cNvPicPr>
            <a:picLocks noChangeAspect="1"/>
          </p:cNvPicPr>
          <p:nvPr/>
        </p:nvPicPr>
        <p:blipFill>
          <a:blip r:embed="rId6"/>
          <a:stretch>
            <a:fillRect/>
          </a:stretch>
        </p:blipFill>
        <p:spPr>
          <a:xfrm>
            <a:off x="5660650" y="267513"/>
            <a:ext cx="4943661" cy="2798684"/>
          </a:xfrm>
          <a:prstGeom prst="rect">
            <a:avLst/>
          </a:prstGeom>
        </p:spPr>
      </p:pic>
      <p:sp>
        <p:nvSpPr>
          <p:cNvPr id="11" name="Google Shape;423;p48">
            <a:extLst>
              <a:ext uri="{FF2B5EF4-FFF2-40B4-BE49-F238E27FC236}">
                <a16:creationId xmlns:a16="http://schemas.microsoft.com/office/drawing/2014/main" id="{BEDAE2D9-E0B6-4F1E-9D58-09433AAC2107}"/>
              </a:ext>
            </a:extLst>
          </p:cNvPr>
          <p:cNvSpPr/>
          <p:nvPr/>
        </p:nvSpPr>
        <p:spPr>
          <a:xfrm>
            <a:off x="1817529" y="3311182"/>
            <a:ext cx="3429000" cy="2246769"/>
          </a:xfrm>
          <a:prstGeom prst="rect">
            <a:avLst/>
          </a:prstGeom>
          <a:noFill/>
          <a:ln>
            <a:noFill/>
          </a:ln>
        </p:spPr>
        <p:txBody>
          <a:bodyPr spcFirstLastPara="1" wrap="square" lIns="91425" tIns="45700" rIns="91425" bIns="45700" anchor="t" anchorCtr="0">
            <a:noAutofit/>
          </a:bodyPr>
          <a:lstStyle/>
          <a:p>
            <a:pPr algn="ctr"/>
            <a:r>
              <a:rPr lang="en-US" sz="2800" b="1" dirty="0">
                <a:solidFill>
                  <a:schemeClr val="dk1"/>
                </a:solidFill>
                <a:latin typeface="+mj-lt"/>
                <a:ea typeface="Times New Roman"/>
                <a:cs typeface="Times New Roman" panose="02020603050405020304" pitchFamily="18" charset="0"/>
                <a:sym typeface="Times New Roman"/>
              </a:rPr>
              <a:t>There is no one way to do note booking…</a:t>
            </a:r>
            <a:endParaRPr sz="2800" b="1" dirty="0">
              <a:solidFill>
                <a:schemeClr val="dk1"/>
              </a:solidFill>
              <a:latin typeface="+mj-lt"/>
              <a:ea typeface="Times New Roman"/>
              <a:cs typeface="Times New Roman" panose="02020603050405020304" pitchFamily="18" charset="0"/>
              <a:sym typeface="Times New Roman"/>
            </a:endParaRPr>
          </a:p>
          <a:p>
            <a:pPr algn="ctr"/>
            <a:r>
              <a:rPr lang="en-US" sz="2800" b="1" dirty="0">
                <a:solidFill>
                  <a:schemeClr val="dk1"/>
                </a:solidFill>
                <a:latin typeface="+mj-lt"/>
                <a:ea typeface="Times New Roman"/>
                <a:cs typeface="Times New Roman" panose="02020603050405020304" pitchFamily="18" charset="0"/>
                <a:sym typeface="Times New Roman"/>
              </a:rPr>
              <a:t>Cornell Notes, Interactive, right and left sides and other methods</a:t>
            </a:r>
            <a:endParaRPr sz="2800" b="1" dirty="0">
              <a:solidFill>
                <a:schemeClr val="dk1"/>
              </a:solidFill>
              <a:latin typeface="+mj-lt"/>
              <a:ea typeface="Times New Roman"/>
              <a:cs typeface="Times New Roman" panose="02020603050405020304" pitchFamily="18" charset="0"/>
              <a:sym typeface="Times New Roman"/>
            </a:endParaRPr>
          </a:p>
        </p:txBody>
      </p:sp>
      <p:sp>
        <p:nvSpPr>
          <p:cNvPr id="414" name="Google Shape;414;p47"/>
          <p:cNvSpPr txBox="1"/>
          <p:nvPr/>
        </p:nvSpPr>
        <p:spPr>
          <a:xfrm>
            <a:off x="6716305" y="5745086"/>
            <a:ext cx="3868271" cy="523220"/>
          </a:xfrm>
          <a:prstGeom prst="rect">
            <a:avLst/>
          </a:prstGeom>
          <a:noFill/>
          <a:ln>
            <a:noFill/>
          </a:ln>
        </p:spPr>
        <p:txBody>
          <a:bodyPr spcFirstLastPara="1" wrap="square" lIns="91425" tIns="45700" rIns="91425" bIns="45700" anchor="t" anchorCtr="0">
            <a:noAutofit/>
          </a:bodyPr>
          <a:lstStyle/>
          <a:p>
            <a:r>
              <a:rPr lang="en-US" sz="2400" dirty="0">
                <a:solidFill>
                  <a:schemeClr val="bg1"/>
                </a:solidFill>
                <a:latin typeface="Comic Sans MS" panose="030F0702030302020204" pitchFamily="66" charset="0"/>
                <a:ea typeface="Times New Roman"/>
                <a:cs typeface="Times New Roman"/>
                <a:sym typeface="Times New Roman"/>
              </a:rPr>
              <a:t>Foldables</a:t>
            </a:r>
            <a:endParaRPr sz="2400" dirty="0">
              <a:solidFill>
                <a:schemeClr val="bg1"/>
              </a:solidFill>
              <a:latin typeface="Comic Sans MS" panose="030F0702030302020204" pitchFamily="66" charset="0"/>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p49" descr="IMG_3105.JPG"/>
          <p:cNvPicPr preferRelativeResize="0"/>
          <p:nvPr/>
        </p:nvPicPr>
        <p:blipFill rotWithShape="1">
          <a:blip r:embed="rId3">
            <a:alphaModFix/>
          </a:blip>
          <a:srcRect/>
          <a:stretch/>
        </p:blipFill>
        <p:spPr>
          <a:xfrm rot="5400000">
            <a:off x="5582323" y="1944054"/>
            <a:ext cx="4996985" cy="3748983"/>
          </a:xfrm>
          <a:prstGeom prst="rect">
            <a:avLst/>
          </a:prstGeom>
          <a:noFill/>
          <a:ln>
            <a:noFill/>
          </a:ln>
        </p:spPr>
      </p:pic>
      <p:pic>
        <p:nvPicPr>
          <p:cNvPr id="431" name="Google Shape;431;p49" descr="IMG_3099.JPG"/>
          <p:cNvPicPr preferRelativeResize="0"/>
          <p:nvPr/>
        </p:nvPicPr>
        <p:blipFill rotWithShape="1">
          <a:blip r:embed="rId4">
            <a:alphaModFix/>
          </a:blip>
          <a:srcRect/>
          <a:stretch/>
        </p:blipFill>
        <p:spPr>
          <a:xfrm rot="5400000">
            <a:off x="1571508" y="1980755"/>
            <a:ext cx="4996984" cy="3666614"/>
          </a:xfrm>
          <a:prstGeom prst="rect">
            <a:avLst/>
          </a:prstGeom>
          <a:noFill/>
          <a:ln>
            <a:noFill/>
          </a:ln>
        </p:spPr>
      </p:pic>
      <p:sp>
        <p:nvSpPr>
          <p:cNvPr id="432" name="Google Shape;432;p49"/>
          <p:cNvSpPr txBox="1"/>
          <p:nvPr/>
        </p:nvSpPr>
        <p:spPr>
          <a:xfrm>
            <a:off x="1568825" y="1"/>
            <a:ext cx="9009529" cy="830997"/>
          </a:xfrm>
          <a:prstGeom prst="rect">
            <a:avLst/>
          </a:prstGeom>
          <a:noFill/>
          <a:ln>
            <a:noFill/>
          </a:ln>
        </p:spPr>
        <p:txBody>
          <a:bodyPr spcFirstLastPara="1" wrap="square" lIns="91425" tIns="45700" rIns="91425" bIns="45700" anchor="t" anchorCtr="0">
            <a:noAutofit/>
          </a:bodyPr>
          <a:lstStyle/>
          <a:p>
            <a:pPr algn="ctr"/>
            <a:r>
              <a:rPr lang="en-US" sz="2800" b="1" dirty="0">
                <a:latin typeface="+mj-lt"/>
                <a:ea typeface="Times New Roman"/>
                <a:cs typeface="Times New Roman" panose="02020603050405020304" pitchFamily="18" charset="0"/>
                <a:sym typeface="Times New Roman"/>
              </a:rPr>
              <a:t>The end of the lesson should always be a “Reflection”- it could be an exit ticket in the notebook  - </a:t>
            </a:r>
          </a:p>
          <a:p>
            <a:pPr algn="ctr"/>
            <a:r>
              <a:rPr lang="en-US" sz="2800" b="1" dirty="0">
                <a:latin typeface="+mj-lt"/>
                <a:ea typeface="Times New Roman"/>
                <a:cs typeface="Times New Roman" panose="02020603050405020304" pitchFamily="18" charset="0"/>
                <a:sym typeface="Times New Roman"/>
              </a:rPr>
              <a:t>(not a paper post-it given to the teacher)</a:t>
            </a:r>
            <a:endParaRPr sz="2800" b="1" dirty="0">
              <a:latin typeface="+mj-lt"/>
              <a:ea typeface="Times New Roman"/>
              <a:cs typeface="Times New Roman" panose="02020603050405020304" pitchFamily="18" charset="0"/>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31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5278" y="2296298"/>
            <a:ext cx="3950814" cy="2963111"/>
          </a:xfrm>
          <a:prstGeom prst="rect">
            <a:avLst/>
          </a:prstGeom>
        </p:spPr>
      </p:pic>
      <p:sp>
        <p:nvSpPr>
          <p:cNvPr id="5" name="TextBox 4"/>
          <p:cNvSpPr txBox="1"/>
          <p:nvPr/>
        </p:nvSpPr>
        <p:spPr>
          <a:xfrm>
            <a:off x="1524001" y="0"/>
            <a:ext cx="8960293" cy="1569660"/>
          </a:xfrm>
          <a:prstGeom prst="rect">
            <a:avLst/>
          </a:prstGeom>
          <a:noFill/>
        </p:spPr>
        <p:txBody>
          <a:bodyPr wrap="square" rtlCol="0">
            <a:spAutoFit/>
          </a:bodyPr>
          <a:lstStyle/>
          <a:p>
            <a:pPr algn="ctr"/>
            <a:r>
              <a:rPr lang="en-US" sz="4800" b="1" dirty="0">
                <a:latin typeface="+mj-lt"/>
                <a:cs typeface="Times New Roman"/>
              </a:rPr>
              <a:t>Notebooks can be easily stored and organized in bins or online</a:t>
            </a:r>
          </a:p>
        </p:txBody>
      </p:sp>
      <p:pic>
        <p:nvPicPr>
          <p:cNvPr id="2" name="Picture 1">
            <a:extLst>
              <a:ext uri="{FF2B5EF4-FFF2-40B4-BE49-F238E27FC236}">
                <a16:creationId xmlns:a16="http://schemas.microsoft.com/office/drawing/2014/main" id="{159115D4-5416-41B8-AFD2-7684DF6A57C0}"/>
              </a:ext>
            </a:extLst>
          </p:cNvPr>
          <p:cNvPicPr>
            <a:picLocks noChangeAspect="1"/>
          </p:cNvPicPr>
          <p:nvPr/>
        </p:nvPicPr>
        <p:blipFill>
          <a:blip r:embed="rId3"/>
          <a:stretch>
            <a:fillRect/>
          </a:stretch>
        </p:blipFill>
        <p:spPr>
          <a:xfrm>
            <a:off x="6380755" y="2015818"/>
            <a:ext cx="3905108" cy="3993061"/>
          </a:xfrm>
          <a:prstGeom prst="rect">
            <a:avLst/>
          </a:prstGeom>
        </p:spPr>
      </p:pic>
    </p:spTree>
    <p:extLst>
      <p:ext uri="{BB962C8B-B14F-4D97-AF65-F5344CB8AC3E}">
        <p14:creationId xmlns:p14="http://schemas.microsoft.com/office/powerpoint/2010/main" val="3475465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9C930C-9610-7145-9F90-5C1F798B4CAC}"/>
              </a:ext>
            </a:extLst>
          </p:cNvPr>
          <p:cNvSpPr>
            <a:spLocks noGrp="1"/>
          </p:cNvSpPr>
          <p:nvPr>
            <p:ph type="sldNum" sz="quarter" idx="12"/>
          </p:nvPr>
        </p:nvSpPr>
        <p:spPr/>
        <p:txBody>
          <a:bodyPr/>
          <a:lstStyle/>
          <a:p>
            <a:fld id="{00000000-1234-1234-1234-123412341234}" type="slidenum">
              <a:rPr lang="en-US" smtClean="0">
                <a:latin typeface="+mj-lt"/>
              </a:rPr>
              <a:pPr/>
              <a:t>30</a:t>
            </a:fld>
            <a:endParaRPr lang="en-US">
              <a:latin typeface="+mj-lt"/>
            </a:endParaRPr>
          </a:p>
        </p:txBody>
      </p:sp>
      <p:sp>
        <p:nvSpPr>
          <p:cNvPr id="3" name="TextBox 2">
            <a:extLst>
              <a:ext uri="{FF2B5EF4-FFF2-40B4-BE49-F238E27FC236}">
                <a16:creationId xmlns:a16="http://schemas.microsoft.com/office/drawing/2014/main" id="{A0610542-35CC-5649-B87A-ADC36F151CEE}"/>
              </a:ext>
            </a:extLst>
          </p:cNvPr>
          <p:cNvSpPr txBox="1"/>
          <p:nvPr/>
        </p:nvSpPr>
        <p:spPr>
          <a:xfrm>
            <a:off x="2167121" y="65254"/>
            <a:ext cx="8133327" cy="6155531"/>
          </a:xfrm>
          <a:prstGeom prst="rect">
            <a:avLst/>
          </a:prstGeom>
          <a:noFill/>
        </p:spPr>
        <p:txBody>
          <a:bodyPr wrap="square" rtlCol="0">
            <a:spAutoFit/>
          </a:bodyPr>
          <a:lstStyle/>
          <a:p>
            <a:pPr algn="ctr"/>
            <a:r>
              <a:rPr lang="en-US" sz="4800" b="1" u="sng" dirty="0">
                <a:latin typeface="+mj-lt"/>
                <a:cs typeface="Times New Roman" panose="02020603050405020304" pitchFamily="18" charset="0"/>
              </a:rPr>
              <a:t>Some Resources </a:t>
            </a:r>
          </a:p>
          <a:p>
            <a:endParaRPr lang="en-US" dirty="0">
              <a:latin typeface="+mj-lt"/>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Teaching Science With Interactive Notebooks by </a:t>
            </a:r>
            <a:r>
              <a:rPr lang="en-US" sz="2000" b="1" dirty="0" err="1">
                <a:latin typeface="+mj-lt"/>
                <a:cs typeface="Times New Roman" panose="02020603050405020304" pitchFamily="18" charset="0"/>
              </a:rPr>
              <a:t>Kerllie</a:t>
            </a:r>
            <a:r>
              <a:rPr lang="en-US" sz="2000" b="1" dirty="0">
                <a:latin typeface="+mj-lt"/>
                <a:cs typeface="Times New Roman" panose="02020603050405020304" pitchFamily="18" charset="0"/>
              </a:rPr>
              <a:t> Marcarelli, Corwin Press</a:t>
            </a:r>
          </a:p>
          <a:p>
            <a:pPr marL="342900" indent="-342900">
              <a:buClr>
                <a:schemeClr val="tx1"/>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Dinah </a:t>
            </a:r>
            <a:r>
              <a:rPr lang="en-US" sz="2000" b="1" dirty="0" err="1">
                <a:latin typeface="+mj-lt"/>
                <a:cs typeface="Times New Roman" panose="02020603050405020304" pitchFamily="18" charset="0"/>
              </a:rPr>
              <a:t>Zike’s</a:t>
            </a:r>
            <a:r>
              <a:rPr lang="en-US" sz="2000" b="1" dirty="0">
                <a:latin typeface="+mj-lt"/>
                <a:cs typeface="Times New Roman" panose="02020603050405020304" pitchFamily="18" charset="0"/>
              </a:rPr>
              <a:t> Notebook Foldables by Dinah </a:t>
            </a:r>
            <a:r>
              <a:rPr lang="en-US" sz="2000" b="1" dirty="0" err="1">
                <a:latin typeface="+mj-lt"/>
                <a:cs typeface="Times New Roman" panose="02020603050405020304" pitchFamily="18" charset="0"/>
              </a:rPr>
              <a:t>Zike</a:t>
            </a:r>
            <a:r>
              <a:rPr lang="en-US" sz="2000" b="1" dirty="0">
                <a:latin typeface="+mj-lt"/>
                <a:cs typeface="Times New Roman" panose="02020603050405020304" pitchFamily="18" charset="0"/>
              </a:rPr>
              <a:t>, M.Ed.,  Dinah- Might Adventures, LP  </a:t>
            </a:r>
            <a:r>
              <a:rPr lang="en-US" sz="2000" b="1" dirty="0">
                <a:latin typeface="+mj-lt"/>
                <a:cs typeface="Times New Roman" panose="02020603050405020304" pitchFamily="18" charset="0"/>
                <a:hlinkClick r:id="rId2">
                  <a:extLst>
                    <a:ext uri="{A12FA001-AC4F-418D-AE19-62706E023703}">
                      <ahyp:hlinkClr xmlns:ahyp="http://schemas.microsoft.com/office/drawing/2018/hyperlinkcolor" val="tx"/>
                    </a:ext>
                  </a:extLst>
                </a:hlinkClick>
              </a:rPr>
              <a:t>www.dinah.com</a:t>
            </a: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Science Notebooks- Writing About Inquiry by Brian Campbell and Lori Fulton, Heinemann Press  </a:t>
            </a:r>
            <a:r>
              <a:rPr lang="en-US" sz="2000" b="1" dirty="0">
                <a:latin typeface="+mj-lt"/>
                <a:cs typeface="Times New Roman" panose="02020603050405020304" pitchFamily="18" charset="0"/>
                <a:hlinkClick r:id="rId3">
                  <a:extLst>
                    <a:ext uri="{A12FA001-AC4F-418D-AE19-62706E023703}">
                      <ahyp:hlinkClr xmlns:ahyp="http://schemas.microsoft.com/office/drawing/2018/hyperlinkcolor" val="tx"/>
                    </a:ext>
                  </a:extLst>
                </a:hlinkClick>
              </a:rPr>
              <a:t>www.Heinemann.com</a:t>
            </a:r>
            <a:r>
              <a:rPr lang="en-US" sz="2000" b="1" dirty="0">
                <a:latin typeface="+mj-lt"/>
                <a:cs typeface="Times New Roman" panose="02020603050405020304" pitchFamily="18" charset="0"/>
              </a:rPr>
              <a:t> </a:t>
            </a:r>
          </a:p>
          <a:p>
            <a:pPr marL="342900" indent="-342900">
              <a:buClr>
                <a:schemeClr val="tx1"/>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Google- </a:t>
            </a:r>
            <a:r>
              <a:rPr lang="en-US" sz="2000" b="1" dirty="0" err="1">
                <a:latin typeface="+mj-lt"/>
                <a:cs typeface="Times New Roman" panose="02020603050405020304" pitchFamily="18" charset="0"/>
              </a:rPr>
              <a:t>GoogleDocs</a:t>
            </a:r>
            <a:r>
              <a:rPr lang="en-US" sz="2000" b="1" dirty="0">
                <a:latin typeface="+mj-lt"/>
                <a:cs typeface="Times New Roman" panose="02020603050405020304" pitchFamily="18" charset="0"/>
              </a:rPr>
              <a:t> in setting up an on line Notebook for your students</a:t>
            </a:r>
          </a:p>
          <a:p>
            <a:r>
              <a:rPr lang="en-US" sz="1600" dirty="0">
                <a:latin typeface="+mj-lt"/>
              </a:rPr>
              <a:t>	</a:t>
            </a:r>
          </a:p>
          <a:p>
            <a:endParaRPr lang="en-US" sz="1600" dirty="0">
              <a:latin typeface="+mj-lt"/>
            </a:endParaRPr>
          </a:p>
          <a:p>
            <a:r>
              <a:rPr lang="en-US" sz="2400" b="1" u="sng" dirty="0">
                <a:latin typeface="+mj-lt"/>
                <a:cs typeface="Times New Roman" panose="02020603050405020304" pitchFamily="18" charset="0"/>
              </a:rPr>
              <a:t>Our Website….www.STEMHappensNetwork.com</a:t>
            </a:r>
          </a:p>
          <a:p>
            <a:r>
              <a:rPr lang="en-US" sz="2400" b="1" dirty="0">
                <a:latin typeface="+mj-lt"/>
                <a:cs typeface="Times New Roman" panose="02020603050405020304" pitchFamily="18" charset="0"/>
              </a:rPr>
              <a:t>Will have a list of further resources, websites, links as well as excellent articles to read that all deal with different types of notebooks</a:t>
            </a:r>
          </a:p>
        </p:txBody>
      </p:sp>
    </p:spTree>
    <p:extLst>
      <p:ext uri="{BB962C8B-B14F-4D97-AF65-F5344CB8AC3E}">
        <p14:creationId xmlns:p14="http://schemas.microsoft.com/office/powerpoint/2010/main" val="3430369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5AF3-4305-4E4E-BA41-C7258DCFC9C0}"/>
              </a:ext>
            </a:extLst>
          </p:cNvPr>
          <p:cNvSpPr>
            <a:spLocks noGrp="1"/>
          </p:cNvSpPr>
          <p:nvPr>
            <p:ph type="title"/>
          </p:nvPr>
        </p:nvSpPr>
        <p:spPr/>
        <p:txBody>
          <a:bodyPr/>
          <a:lstStyle/>
          <a:p>
            <a:r>
              <a:rPr lang="en-US" dirty="0"/>
              <a:t>STEM Leadership Alliance Summit </a:t>
            </a:r>
            <a:br>
              <a:rPr lang="en-US" dirty="0"/>
            </a:br>
            <a:endParaRPr lang="en-US" dirty="0"/>
          </a:p>
        </p:txBody>
      </p:sp>
      <p:sp>
        <p:nvSpPr>
          <p:cNvPr id="3" name="TextBox 2">
            <a:extLst>
              <a:ext uri="{FF2B5EF4-FFF2-40B4-BE49-F238E27FC236}">
                <a16:creationId xmlns:a16="http://schemas.microsoft.com/office/drawing/2014/main" id="{CDFD6A06-05C8-4024-A511-2F9898EA72DC}"/>
              </a:ext>
            </a:extLst>
          </p:cNvPr>
          <p:cNvSpPr txBox="1"/>
          <p:nvPr/>
        </p:nvSpPr>
        <p:spPr>
          <a:xfrm>
            <a:off x="672353" y="1833283"/>
            <a:ext cx="10316542" cy="203132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July 11 to July 14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Orlando, Florida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Portofino Bay Hotel (part of Universal Studios)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300 to 400 key leaders across the United States working in improving education, using STEM as the key lever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Register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2"/>
              </a:rPr>
              <a:t>www.STEMLeadershipAlliance.org</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Register early limited space!</a:t>
            </a:r>
          </a:p>
        </p:txBody>
      </p:sp>
      <p:pic>
        <p:nvPicPr>
          <p:cNvPr id="5" name="Picture 4">
            <a:extLst>
              <a:ext uri="{FF2B5EF4-FFF2-40B4-BE49-F238E27FC236}">
                <a16:creationId xmlns:a16="http://schemas.microsoft.com/office/drawing/2014/main" id="{61268E1F-CB24-468E-8E88-1B6F9F642F13}"/>
              </a:ext>
            </a:extLst>
          </p:cNvPr>
          <p:cNvPicPr>
            <a:picLocks noChangeAspect="1"/>
          </p:cNvPicPr>
          <p:nvPr/>
        </p:nvPicPr>
        <p:blipFill>
          <a:blip r:embed="rId3"/>
          <a:stretch>
            <a:fillRect/>
          </a:stretch>
        </p:blipFill>
        <p:spPr>
          <a:xfrm rot="5400000">
            <a:off x="7264960" y="4355912"/>
            <a:ext cx="2024529" cy="1518397"/>
          </a:xfrm>
          <a:prstGeom prst="rect">
            <a:avLst/>
          </a:prstGeom>
        </p:spPr>
      </p:pic>
      <p:pic>
        <p:nvPicPr>
          <p:cNvPr id="7" name="Picture 6">
            <a:extLst>
              <a:ext uri="{FF2B5EF4-FFF2-40B4-BE49-F238E27FC236}">
                <a16:creationId xmlns:a16="http://schemas.microsoft.com/office/drawing/2014/main" id="{134765D6-57F1-47D7-9777-4185DC79A5A7}"/>
              </a:ext>
            </a:extLst>
          </p:cNvPr>
          <p:cNvPicPr>
            <a:picLocks noChangeAspect="1"/>
          </p:cNvPicPr>
          <p:nvPr/>
        </p:nvPicPr>
        <p:blipFill>
          <a:blip r:embed="rId4"/>
          <a:stretch>
            <a:fillRect/>
          </a:stretch>
        </p:blipFill>
        <p:spPr>
          <a:xfrm>
            <a:off x="4361328" y="4093509"/>
            <a:ext cx="2693893" cy="2020420"/>
          </a:xfrm>
          <a:prstGeom prst="rect">
            <a:avLst/>
          </a:prstGeom>
        </p:spPr>
      </p:pic>
      <p:pic>
        <p:nvPicPr>
          <p:cNvPr id="9" name="Picture 8">
            <a:extLst>
              <a:ext uri="{FF2B5EF4-FFF2-40B4-BE49-F238E27FC236}">
                <a16:creationId xmlns:a16="http://schemas.microsoft.com/office/drawing/2014/main" id="{68109287-CA3E-4863-B791-B5280F89100A}"/>
              </a:ext>
            </a:extLst>
          </p:cNvPr>
          <p:cNvPicPr>
            <a:picLocks noChangeAspect="1"/>
          </p:cNvPicPr>
          <p:nvPr/>
        </p:nvPicPr>
        <p:blipFill>
          <a:blip r:embed="rId5"/>
          <a:stretch>
            <a:fillRect/>
          </a:stretch>
        </p:blipFill>
        <p:spPr>
          <a:xfrm>
            <a:off x="1160929" y="4046444"/>
            <a:ext cx="2780553" cy="2085415"/>
          </a:xfrm>
          <a:prstGeom prst="rect">
            <a:avLst/>
          </a:prstGeom>
        </p:spPr>
      </p:pic>
      <p:pic>
        <p:nvPicPr>
          <p:cNvPr id="11" name="Picture 10">
            <a:extLst>
              <a:ext uri="{FF2B5EF4-FFF2-40B4-BE49-F238E27FC236}">
                <a16:creationId xmlns:a16="http://schemas.microsoft.com/office/drawing/2014/main" id="{8A3B9616-FC59-4EF5-BF11-6280291D5ACE}"/>
              </a:ext>
            </a:extLst>
          </p:cNvPr>
          <p:cNvPicPr>
            <a:picLocks noChangeAspect="1"/>
          </p:cNvPicPr>
          <p:nvPr/>
        </p:nvPicPr>
        <p:blipFill>
          <a:blip r:embed="rId6"/>
          <a:stretch>
            <a:fillRect/>
          </a:stretch>
        </p:blipFill>
        <p:spPr>
          <a:xfrm>
            <a:off x="9412940" y="4160744"/>
            <a:ext cx="2550459" cy="1912844"/>
          </a:xfrm>
          <a:prstGeom prst="rect">
            <a:avLst/>
          </a:prstGeom>
        </p:spPr>
      </p:pic>
      <p:pic>
        <p:nvPicPr>
          <p:cNvPr id="13" name="Picture 12">
            <a:extLst>
              <a:ext uri="{FF2B5EF4-FFF2-40B4-BE49-F238E27FC236}">
                <a16:creationId xmlns:a16="http://schemas.microsoft.com/office/drawing/2014/main" id="{D7C96464-E0E5-4896-A3DB-C91E3D686C88}"/>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154705" y="1429590"/>
            <a:ext cx="2693894" cy="1515315"/>
          </a:xfrm>
          <a:prstGeom prst="rect">
            <a:avLst/>
          </a:prstGeom>
        </p:spPr>
      </p:pic>
    </p:spTree>
    <p:extLst>
      <p:ext uri="{BB962C8B-B14F-4D97-AF65-F5344CB8AC3E}">
        <p14:creationId xmlns:p14="http://schemas.microsoft.com/office/powerpoint/2010/main" val="1108441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E34B-A047-4701-B12D-42BF85A554DF}"/>
              </a:ext>
            </a:extLst>
          </p:cNvPr>
          <p:cNvSpPr>
            <a:spLocks noGrp="1"/>
          </p:cNvSpPr>
          <p:nvPr>
            <p:ph type="title"/>
          </p:nvPr>
        </p:nvSpPr>
        <p:spPr>
          <a:xfrm>
            <a:off x="790162" y="2657060"/>
            <a:ext cx="10131425" cy="1456267"/>
          </a:xfrm>
        </p:spPr>
        <p:txBody>
          <a:bodyPr>
            <a:normAutofit fontScale="90000"/>
          </a:bodyPr>
          <a:lstStyle/>
          <a:p>
            <a:pPr algn="ctr"/>
            <a:r>
              <a:rPr lang="en-US" sz="6700" b="1" dirty="0"/>
              <a:t>THANK YOU!</a:t>
            </a:r>
            <a:br>
              <a:rPr lang="en-US" dirty="0"/>
            </a:br>
            <a:br>
              <a:rPr lang="en-US" dirty="0"/>
            </a:br>
            <a:r>
              <a:rPr lang="en-US" dirty="0">
                <a:hlinkClick r:id="rId2"/>
              </a:rPr>
              <a:t>Salfernandez.shn@gmail.com</a:t>
            </a:r>
            <a:br>
              <a:rPr lang="en-US" dirty="0"/>
            </a:br>
            <a:r>
              <a:rPr lang="en-US" dirty="0">
                <a:hlinkClick r:id="rId3"/>
              </a:rPr>
              <a:t>KelliListWells.klw@gmail.com</a:t>
            </a:r>
            <a:br>
              <a:rPr lang="en-US" dirty="0"/>
            </a:br>
            <a:br>
              <a:rPr lang="en-US" dirty="0"/>
            </a:br>
            <a:r>
              <a:rPr lang="en-US" dirty="0"/>
              <a:t>for More resources:</a:t>
            </a:r>
            <a:br>
              <a:rPr lang="en-US" dirty="0"/>
            </a:br>
            <a:r>
              <a:rPr lang="en-US" dirty="0">
                <a:hlinkClick r:id="rId4"/>
              </a:rPr>
              <a:t>www.Stemhappensnetwork.com</a:t>
            </a:r>
            <a:br>
              <a:rPr lang="en-US" dirty="0"/>
            </a:br>
            <a:r>
              <a:rPr lang="en-US" dirty="0">
                <a:hlinkClick r:id="rId5"/>
              </a:rPr>
              <a:t>www.stemleadershipalliance.com</a:t>
            </a:r>
            <a:br>
              <a:rPr lang="en-US" dirty="0"/>
            </a:br>
            <a:endParaRPr lang="en-US" dirty="0"/>
          </a:p>
        </p:txBody>
      </p:sp>
    </p:spTree>
    <p:extLst>
      <p:ext uri="{BB962C8B-B14F-4D97-AF65-F5344CB8AC3E}">
        <p14:creationId xmlns:p14="http://schemas.microsoft.com/office/powerpoint/2010/main" val="10989817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Template>
  <TotalTime>67248</TotalTime>
  <Words>1068</Words>
  <Application>Microsoft Office PowerPoint</Application>
  <PresentationFormat>Widescreen</PresentationFormat>
  <Paragraphs>168</Paragraphs>
  <Slides>32</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Andy</vt:lpstr>
      <vt:lpstr>Arial</vt:lpstr>
      <vt:lpstr>Calibri</vt:lpstr>
      <vt:lpstr>Calibri Light</vt:lpstr>
      <vt:lpstr>Century Gothic</vt:lpstr>
      <vt:lpstr>Comic Sans MS</vt:lpstr>
      <vt:lpstr>Gadugi</vt:lpstr>
      <vt:lpstr>Helvetica Neue</vt:lpstr>
      <vt:lpstr>Source Sans Pro</vt:lpstr>
      <vt:lpstr>Times New Roman</vt:lpstr>
      <vt:lpstr>Wingdings</vt:lpstr>
      <vt:lpstr>Celestial</vt:lpstr>
      <vt:lpstr>STEM Happens Network</vt:lpstr>
      <vt:lpstr>PowerPoint Presentation</vt:lpstr>
      <vt:lpstr>Key Principles of Integrated STEM*</vt:lpstr>
      <vt:lpstr>PowerPoint Presentation</vt:lpstr>
      <vt:lpstr>Indicator 1: Goals/Vision</vt:lpstr>
      <vt:lpstr>Indicator 2: Organization</vt:lpstr>
      <vt:lpstr>Indicator 3: Communication</vt:lpstr>
      <vt:lpstr>Indicator 4: Accountability</vt:lpstr>
      <vt:lpstr>Indicator 5: Alignment to the district standards</vt:lpstr>
      <vt:lpstr>Indicator 6: Quality of instruction</vt:lpstr>
      <vt:lpstr>Indicator 7: Quality of assessment </vt:lpstr>
      <vt:lpstr>Working Together Creates Our Children to Be critical thinkers, problem solvers, and leaders of Today and Tomorrow!</vt:lpstr>
      <vt:lpstr>Resources</vt:lpstr>
      <vt:lpstr>PowerPoint Presentation</vt:lpstr>
      <vt:lpstr>PowerPoint Presentation</vt:lpstr>
      <vt:lpstr>LET’S GET STARTED… </vt:lpstr>
      <vt:lpstr>TABLE OF CONTENTS </vt:lpstr>
      <vt:lpstr>PowerPoint Presentation</vt:lpstr>
      <vt:lpstr>Student Contract and/or  Safety Contract Front Cover of the Book</vt:lpstr>
      <vt:lpstr>Sample Contracts Teachers Set Up in Collaboration with the Students</vt:lpstr>
      <vt:lpstr>PowerPoint Presentation</vt:lpstr>
      <vt:lpstr>PowerPoint Presentation</vt:lpstr>
      <vt:lpstr>NUMBER YOUR PAGES </vt:lpstr>
      <vt:lpstr>The Last Page Can be…. </vt:lpstr>
      <vt:lpstr>PowerPoint Presentation</vt:lpstr>
      <vt:lpstr>PowerPoint Presentation</vt:lpstr>
      <vt:lpstr>PowerPoint Presentation</vt:lpstr>
      <vt:lpstr>PowerPoint Presentation</vt:lpstr>
      <vt:lpstr>PowerPoint Presentation</vt:lpstr>
      <vt:lpstr>PowerPoint Presentation</vt:lpstr>
      <vt:lpstr>STEM Leadership Alliance Summit  </vt:lpstr>
      <vt:lpstr>THANK YOU!  Salfernandez.shn@gmail.com KelliListWells.klw@gmail.com  for More resources: www.Stemhappensnetwork.com www.stemleadershipalliance.com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STEM Happens Network</dc:title>
  <dc:creator>KLW</dc:creator>
  <cp:lastModifiedBy>KLW</cp:lastModifiedBy>
  <cp:revision>30</cp:revision>
  <dcterms:created xsi:type="dcterms:W3CDTF">2020-05-31T19:25:47Z</dcterms:created>
  <dcterms:modified xsi:type="dcterms:W3CDTF">2022-03-10T18:21:49Z</dcterms:modified>
</cp:coreProperties>
</file>