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8" r:id="rId1"/>
  </p:sldMasterIdLst>
  <p:notesMasterIdLst>
    <p:notesMasterId r:id="rId32"/>
  </p:notesMasterIdLst>
  <p:handoutMasterIdLst>
    <p:handoutMasterId r:id="rId33"/>
  </p:handoutMasterIdLst>
  <p:sldIdLst>
    <p:sldId id="256" r:id="rId2"/>
    <p:sldId id="465" r:id="rId3"/>
    <p:sldId id="425" r:id="rId4"/>
    <p:sldId id="453" r:id="rId5"/>
    <p:sldId id="483" r:id="rId6"/>
    <p:sldId id="484" r:id="rId7"/>
    <p:sldId id="477" r:id="rId8"/>
    <p:sldId id="454" r:id="rId9"/>
    <p:sldId id="478" r:id="rId10"/>
    <p:sldId id="456" r:id="rId11"/>
    <p:sldId id="457" r:id="rId12"/>
    <p:sldId id="481" r:id="rId13"/>
    <p:sldId id="482" r:id="rId14"/>
    <p:sldId id="458" r:id="rId15"/>
    <p:sldId id="480" r:id="rId16"/>
    <p:sldId id="485" r:id="rId17"/>
    <p:sldId id="460" r:id="rId18"/>
    <p:sldId id="486" r:id="rId19"/>
    <p:sldId id="461" r:id="rId20"/>
    <p:sldId id="462" r:id="rId21"/>
    <p:sldId id="463" r:id="rId22"/>
    <p:sldId id="464" r:id="rId23"/>
    <p:sldId id="487" r:id="rId24"/>
    <p:sldId id="495" r:id="rId25"/>
    <p:sldId id="471" r:id="rId26"/>
    <p:sldId id="496" r:id="rId27"/>
    <p:sldId id="497" r:id="rId28"/>
    <p:sldId id="498" r:id="rId29"/>
    <p:sldId id="499" r:id="rId30"/>
    <p:sldId id="500" r:id="rId31"/>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
      <p:font typeface="Calibri Light" panose="020F0302020204030204" pitchFamily="34" charset="0"/>
      <p:regular r:id="rId38"/>
      <p:italic r:id="rId39"/>
    </p:embeddedFont>
    <p:embeddedFont>
      <p:font typeface="Cambria" panose="02040503050406030204" pitchFamily="18" charset="0"/>
      <p:regular r:id="rId40"/>
      <p:bold r:id="rId41"/>
      <p:italic r:id="rId42"/>
      <p:boldItalic r:id="rId43"/>
    </p:embeddedFont>
    <p:embeddedFont>
      <p:font typeface="Source Sans Pro" panose="020B0503030403020204" pitchFamily="3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5620"/>
    <a:srgbClr val="066A2A"/>
    <a:srgbClr val="007038"/>
    <a:srgbClr val="00A452"/>
    <a:srgbClr val="006600"/>
    <a:srgbClr val="245031"/>
    <a:srgbClr val="2E663E"/>
    <a:srgbClr val="669900"/>
    <a:srgbClr val="008200"/>
    <a:srgbClr val="007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27A395-5465-49EE-A756-CE97AED31880}">
  <a:tblStyle styleId="{6927A395-5465-49EE-A756-CE97AED3188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376" autoAdjust="0"/>
    <p:restoredTop sz="71543" autoAdjust="0"/>
  </p:normalViewPr>
  <p:slideViewPr>
    <p:cSldViewPr snapToGrid="0">
      <p:cViewPr varScale="1">
        <p:scale>
          <a:sx n="85" d="100"/>
          <a:sy n="85" d="100"/>
        </p:scale>
        <p:origin x="1104" y="34"/>
      </p:cViewPr>
      <p:guideLst>
        <p:guide orient="horz" pos="2160"/>
        <p:guide pos="2880"/>
      </p:guideLst>
    </p:cSldViewPr>
  </p:slideViewPr>
  <p:outlineViewPr>
    <p:cViewPr>
      <p:scale>
        <a:sx n="33" d="100"/>
        <a:sy n="33" d="100"/>
      </p:scale>
      <p:origin x="0" y="-7644"/>
    </p:cViewPr>
  </p:outlineViewPr>
  <p:notesTextViewPr>
    <p:cViewPr>
      <p:scale>
        <a:sx n="1" d="1"/>
        <a:sy n="1" d="1"/>
      </p:scale>
      <p:origin x="0" y="0"/>
    </p:cViewPr>
  </p:notesTextViewPr>
  <p:sorterViewPr>
    <p:cViewPr varScale="1">
      <p:scale>
        <a:sx n="100" d="100"/>
        <a:sy n="100" d="100"/>
      </p:scale>
      <p:origin x="0" y="-3041"/>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FFEC708-A192-EB4C-BA6A-0A9410BE360E}" type="datetimeFigureOut">
              <a:rPr lang="en-US" smtClean="0"/>
              <a:t>5/31/2021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216C68C-8F81-034B-AC61-7003D61517BE}" type="slidenum">
              <a:rPr lang="en-US" smtClean="0"/>
              <a:t>‹#›</a:t>
            </a:fld>
            <a:endParaRPr lang="en-US"/>
          </a:p>
        </p:txBody>
      </p:sp>
    </p:spTree>
    <p:extLst>
      <p:ext uri="{BB962C8B-B14F-4D97-AF65-F5344CB8AC3E}">
        <p14:creationId xmlns:p14="http://schemas.microsoft.com/office/powerpoint/2010/main" val="26453548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229930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1: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
        <p:nvSpPr>
          <p:cNvPr id="171" name="Google Shape;171;p1:notes"/>
          <p:cNvSpPr txBox="1">
            <a:spLocks noGrp="1"/>
          </p:cNvSpPr>
          <p:nvPr>
            <p:ph type="ftr" idx="11"/>
          </p:nvPr>
        </p:nvSpPr>
        <p:spPr>
          <a:xfrm>
            <a:off x="0" y="8829967"/>
            <a:ext cx="3037840" cy="464820"/>
          </a:xfrm>
          <a:prstGeom prst="rect">
            <a:avLst/>
          </a:prstGeom>
          <a:noFill/>
          <a:ln>
            <a:noFill/>
          </a:ln>
        </p:spPr>
        <p:txBody>
          <a:bodyPr spcFirstLastPara="1" wrap="square" lIns="93175" tIns="46575" rIns="93175" bIns="46575" anchor="b" anchorCtr="0">
            <a:noAutofit/>
          </a:bodyPr>
          <a:lstStyle/>
          <a:p>
            <a:pPr marL="0" marR="0" lvl="0" indent="0" algn="l" rtl="0">
              <a:spcBef>
                <a:spcPts val="0"/>
              </a:spcBef>
              <a:spcAft>
                <a:spcPts val="0"/>
              </a:spcAft>
              <a:buClr>
                <a:schemeClr val="dk1"/>
              </a:buClr>
              <a:buSzPts val="1200"/>
              <a:buFont typeface="Calibri"/>
              <a:buNone/>
            </a:pPr>
            <a:r>
              <a:rPr lang="en-US" sz="1200" b="0" i="0" u="none" strike="noStrike" cap="none">
                <a:solidFill>
                  <a:schemeClr val="dk1"/>
                </a:solidFill>
                <a:latin typeface="Calibri"/>
                <a:ea typeface="Calibri"/>
                <a:cs typeface="Calibri"/>
                <a:sym typeface="Calibri"/>
              </a:rPr>
              <a:t>©2017 Milwaukee Public Schools</a:t>
            </a:r>
            <a:endParaRPr/>
          </a:p>
        </p:txBody>
      </p:sp>
      <p:sp>
        <p:nvSpPr>
          <p:cNvPr id="172" name="Google Shape;172;p1: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
        <p:nvSpPr>
          <p:cNvPr id="204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29057" indent="-280406" eaLnBrk="0" hangingPunct="0">
              <a:defRPr sz="2400">
                <a:solidFill>
                  <a:schemeClr val="tx1"/>
                </a:solidFill>
                <a:latin typeface="Arial" charset="0"/>
                <a:ea typeface="ＭＳ Ｐゴシック" charset="0"/>
              </a:defRPr>
            </a:lvl2pPr>
            <a:lvl3pPr marL="1121626" indent="-224325" eaLnBrk="0" hangingPunct="0">
              <a:defRPr sz="2400">
                <a:solidFill>
                  <a:schemeClr val="tx1"/>
                </a:solidFill>
                <a:latin typeface="Arial" charset="0"/>
                <a:ea typeface="ＭＳ Ｐゴシック" charset="0"/>
              </a:defRPr>
            </a:lvl3pPr>
            <a:lvl4pPr marL="1570276" indent="-224325" eaLnBrk="0" hangingPunct="0">
              <a:defRPr sz="2400">
                <a:solidFill>
                  <a:schemeClr val="tx1"/>
                </a:solidFill>
                <a:latin typeface="Arial" charset="0"/>
                <a:ea typeface="ＭＳ Ｐゴシック" charset="0"/>
              </a:defRPr>
            </a:lvl4pPr>
            <a:lvl5pPr marL="2018927" indent="-224325" eaLnBrk="0" hangingPunct="0">
              <a:defRPr sz="2400">
                <a:solidFill>
                  <a:schemeClr val="tx1"/>
                </a:solidFill>
                <a:latin typeface="Arial" charset="0"/>
                <a:ea typeface="ＭＳ Ｐゴシック" charset="0"/>
              </a:defRPr>
            </a:lvl5pPr>
            <a:lvl6pPr marL="2467577" indent="-224325" eaLnBrk="0" fontAlgn="base" hangingPunct="0">
              <a:spcBef>
                <a:spcPct val="0"/>
              </a:spcBef>
              <a:spcAft>
                <a:spcPct val="0"/>
              </a:spcAft>
              <a:defRPr sz="2400">
                <a:solidFill>
                  <a:schemeClr val="tx1"/>
                </a:solidFill>
                <a:latin typeface="Arial" charset="0"/>
                <a:ea typeface="ＭＳ Ｐゴシック" charset="0"/>
              </a:defRPr>
            </a:lvl6pPr>
            <a:lvl7pPr marL="2916227" indent="-224325" eaLnBrk="0" fontAlgn="base" hangingPunct="0">
              <a:spcBef>
                <a:spcPct val="0"/>
              </a:spcBef>
              <a:spcAft>
                <a:spcPct val="0"/>
              </a:spcAft>
              <a:defRPr sz="2400">
                <a:solidFill>
                  <a:schemeClr val="tx1"/>
                </a:solidFill>
                <a:latin typeface="Arial" charset="0"/>
                <a:ea typeface="ＭＳ Ｐゴシック" charset="0"/>
              </a:defRPr>
            </a:lvl7pPr>
            <a:lvl8pPr marL="3364878" indent="-224325" eaLnBrk="0" fontAlgn="base" hangingPunct="0">
              <a:spcBef>
                <a:spcPct val="0"/>
              </a:spcBef>
              <a:spcAft>
                <a:spcPct val="0"/>
              </a:spcAft>
              <a:defRPr sz="2400">
                <a:solidFill>
                  <a:schemeClr val="tx1"/>
                </a:solidFill>
                <a:latin typeface="Arial" charset="0"/>
                <a:ea typeface="ＭＳ Ｐゴシック" charset="0"/>
              </a:defRPr>
            </a:lvl8pPr>
            <a:lvl9pPr marL="3813528" indent="-22432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0A26BE8-2F14-6841-A642-22EAB07764F4}" type="slidenum">
              <a:rPr lang="en-US" sz="1200"/>
              <a:pPr eaLnBrk="1" hangingPunct="1"/>
              <a:t>2</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7:notes"/>
          <p:cNvSpPr txBox="1">
            <a:spLocks noGrp="1"/>
          </p:cNvSpPr>
          <p:nvPr>
            <p:ph type="body" idx="1"/>
          </p:nvPr>
        </p:nvSpPr>
        <p:spPr>
          <a:xfrm>
            <a:off x="685800" y="4343400"/>
            <a:ext cx="5486283" cy="4114918"/>
          </a:xfrm>
          <a:prstGeom prst="rect">
            <a:avLst/>
          </a:prstGeom>
          <a:noFill/>
          <a:ln>
            <a:noFill/>
          </a:ln>
        </p:spPr>
        <p:txBody>
          <a:bodyPr spcFirstLastPara="1" wrap="square" lIns="89715" tIns="89715" rIns="89715" bIns="89715" anchor="t" anchorCtr="0">
            <a:noAutofit/>
          </a:bodyPr>
          <a:lstStyle/>
          <a:p>
            <a:pPr marL="0" indent="0"/>
            <a:r>
              <a:rPr lang="en-US"/>
              <a:t>Principal Packet </a:t>
            </a:r>
            <a:endParaRPr/>
          </a:p>
        </p:txBody>
      </p:sp>
      <p:sp>
        <p:nvSpPr>
          <p:cNvPr id="159" name="Google Shape;159;p7:notes"/>
          <p:cNvSpPr txBox="1">
            <a:spLocks noGrp="1"/>
          </p:cNvSpPr>
          <p:nvPr>
            <p:ph type="sldNum" idx="12"/>
          </p:nvPr>
        </p:nvSpPr>
        <p:spPr>
          <a:xfrm>
            <a:off x="3884613" y="8685213"/>
            <a:ext cx="2971761" cy="457082"/>
          </a:xfrm>
          <a:prstGeom prst="rect">
            <a:avLst/>
          </a:prstGeom>
          <a:noFill/>
          <a:ln>
            <a:noFill/>
          </a:ln>
        </p:spPr>
        <p:txBody>
          <a:bodyPr spcFirstLastPara="1" wrap="square" lIns="91433" tIns="45704" rIns="91433" bIns="45704" anchor="b" anchorCtr="0">
            <a:noAutofit/>
          </a:bodyPr>
          <a:lstStyle/>
          <a:p>
            <a:pPr>
              <a:buSzPts val="1400"/>
            </a:pPr>
            <a:fld id="{00000000-1234-1234-1234-123412341234}" type="slidenum">
              <a:rPr lang="en-US"/>
              <a:pPr>
                <a:buSzPts val="1400"/>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remote learning right now is not in the highly effective area. This is a huge concern.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47781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Discuss culture  - - -  </a:t>
            </a:r>
            <a:endParaRPr/>
          </a:p>
        </p:txBody>
      </p:sp>
      <p:sp>
        <p:nvSpPr>
          <p:cNvPr id="204" name="Google Shape;204;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9167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54578"/>
            <a:ext cx="7543800" cy="1450757"/>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318198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1907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105680"/>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32739" y="185062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3595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52076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823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169248"/>
            <a:ext cx="7543800" cy="1450757"/>
          </a:xfrm>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pic>
        <p:nvPicPr>
          <p:cNvPr id="6" name="Picture 5">
            <a:extLst>
              <a:ext uri="{FF2B5EF4-FFF2-40B4-BE49-F238E27FC236}">
                <a16:creationId xmlns:a16="http://schemas.microsoft.com/office/drawing/2014/main" id="{D659B259-7989-4DDB-8504-F0615341AC6F}"/>
              </a:ext>
            </a:extLst>
          </p:cNvPr>
          <p:cNvPicPr>
            <a:picLocks noChangeAspect="1"/>
          </p:cNvPicPr>
          <p:nvPr userDrawn="1"/>
        </p:nvPicPr>
        <p:blipFill>
          <a:blip r:embed="rId2"/>
          <a:stretch>
            <a:fillRect/>
          </a:stretch>
        </p:blipFill>
        <p:spPr>
          <a:xfrm>
            <a:off x="735060" y="6449533"/>
            <a:ext cx="1066892" cy="408467"/>
          </a:xfrm>
          <a:prstGeom prst="rect">
            <a:avLst/>
          </a:prstGeom>
        </p:spPr>
      </p:pic>
    </p:spTree>
    <p:extLst>
      <p:ext uri="{BB962C8B-B14F-4D97-AF65-F5344CB8AC3E}">
        <p14:creationId xmlns:p14="http://schemas.microsoft.com/office/powerpoint/2010/main" val="2732963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 name="Picture 1">
            <a:extLst>
              <a:ext uri="{FF2B5EF4-FFF2-40B4-BE49-F238E27FC236}">
                <a16:creationId xmlns:a16="http://schemas.microsoft.com/office/drawing/2014/main" id="{692CC62A-DED5-49BE-8F00-46E4313E5198}"/>
              </a:ext>
            </a:extLst>
          </p:cNvPr>
          <p:cNvPicPr>
            <a:picLocks noChangeAspect="1"/>
          </p:cNvPicPr>
          <p:nvPr userDrawn="1"/>
        </p:nvPicPr>
        <p:blipFill>
          <a:blip r:embed="rId2">
            <a:biLevel thresh="25000"/>
          </a:blip>
          <a:stretch>
            <a:fillRect/>
          </a:stretch>
        </p:blipFill>
        <p:spPr>
          <a:xfrm>
            <a:off x="623047" y="6435167"/>
            <a:ext cx="1068307" cy="409387"/>
          </a:xfrm>
          <a:prstGeom prst="rect">
            <a:avLst/>
          </a:prstGeom>
        </p:spPr>
      </p:pic>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55239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11300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383817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pic>
        <p:nvPicPr>
          <p:cNvPr id="7" name="Picture 6">
            <a:extLst>
              <a:ext uri="{FF2B5EF4-FFF2-40B4-BE49-F238E27FC236}">
                <a16:creationId xmlns:a16="http://schemas.microsoft.com/office/drawing/2014/main" id="{584C1544-319A-4D72-8D27-D76A154A3C09}"/>
              </a:ext>
            </a:extLst>
          </p:cNvPr>
          <p:cNvPicPr>
            <a:picLocks noChangeAspect="1"/>
          </p:cNvPicPr>
          <p:nvPr userDrawn="1"/>
        </p:nvPicPr>
        <p:blipFill>
          <a:blip r:embed="rId2"/>
          <a:stretch>
            <a:fillRect/>
          </a:stretch>
        </p:blipFill>
        <p:spPr>
          <a:xfrm>
            <a:off x="685754" y="6449533"/>
            <a:ext cx="1066892" cy="408467"/>
          </a:xfrm>
          <a:prstGeom prst="rect">
            <a:avLst/>
          </a:prstGeom>
        </p:spPr>
      </p:pic>
    </p:spTree>
    <p:extLst>
      <p:ext uri="{BB962C8B-B14F-4D97-AF65-F5344CB8AC3E}">
        <p14:creationId xmlns:p14="http://schemas.microsoft.com/office/powerpoint/2010/main" val="1003361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2786049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sp>
        <p:nvSpPr>
          <p:cNvPr id="17" name="Google Shape;17;p2"/>
          <p:cNvSpPr txBox="1">
            <a:spLocks noGrp="1"/>
          </p:cNvSpPr>
          <p:nvPr>
            <p:ph type="ctrTitle"/>
          </p:nvPr>
        </p:nvSpPr>
        <p:spPr>
          <a:xfrm>
            <a:off x="668867" y="3057541"/>
            <a:ext cx="7772400" cy="1470025"/>
          </a:xfrm>
          <a:prstGeom prst="rect">
            <a:avLst/>
          </a:prstGeom>
          <a:noFill/>
          <a:ln>
            <a:noFill/>
          </a:ln>
        </p:spPr>
        <p:txBody>
          <a:bodyPr spcFirstLastPara="1" wrap="square" lIns="91425" tIns="91425" rIns="91425" bIns="91425" anchor="t" anchorCtr="0">
            <a:noAutofit/>
          </a:bodyPr>
          <a:lstStyle>
            <a:lvl1pPr marR="0" lvl="0" algn="l">
              <a:spcBef>
                <a:spcPts val="0"/>
              </a:spcBef>
              <a:spcAft>
                <a:spcPts val="0"/>
              </a:spcAft>
              <a:buClr>
                <a:srgbClr val="FFFFFF"/>
              </a:buClr>
              <a:buSzPts val="4800"/>
              <a:buFont typeface="Helvetica Neue"/>
              <a:buNone/>
              <a:defRPr sz="4800" b="1" i="0" u="none" strike="noStrike" cap="none">
                <a:solidFill>
                  <a:srgbClr val="FFFFFF"/>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3" name="Picture 2">
            <a:extLst>
              <a:ext uri="{FF2B5EF4-FFF2-40B4-BE49-F238E27FC236}">
                <a16:creationId xmlns:a16="http://schemas.microsoft.com/office/drawing/2014/main" id="{E64D9D7A-9A57-4CA0-8360-F87E4A666082}"/>
              </a:ext>
            </a:extLst>
          </p:cNvPr>
          <p:cNvPicPr>
            <a:picLocks noChangeAspect="1"/>
          </p:cNvPicPr>
          <p:nvPr userDrawn="1"/>
        </p:nvPicPr>
        <p:blipFill>
          <a:blip r:embed="rId2"/>
          <a:stretch>
            <a:fillRect/>
          </a:stretch>
        </p:blipFill>
        <p:spPr>
          <a:xfrm>
            <a:off x="35859" y="0"/>
            <a:ext cx="9108141" cy="6858000"/>
          </a:xfrm>
          <a:prstGeom prst="rect">
            <a:avLst/>
          </a:prstGeom>
        </p:spPr>
      </p:pic>
    </p:spTree>
    <p:extLst>
      <p:ext uri="{BB962C8B-B14F-4D97-AF65-F5344CB8AC3E}">
        <p14:creationId xmlns:p14="http://schemas.microsoft.com/office/powerpoint/2010/main" val="3219006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Text, and 2 Content" type="txAndTwoObj">
  <p:cSld name="Title, Text, and 2 Content">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354330" algn="l">
              <a:spcBef>
                <a:spcPts val="2000"/>
              </a:spcBef>
              <a:spcAft>
                <a:spcPts val="0"/>
              </a:spcAft>
              <a:buSzPts val="1980"/>
              <a:buChar char="⚫"/>
              <a:defRPr/>
            </a:lvl1pPr>
            <a:lvl2pPr marL="914400" lvl="1" indent="-354330" algn="l">
              <a:spcBef>
                <a:spcPts val="600"/>
              </a:spcBef>
              <a:spcAft>
                <a:spcPts val="0"/>
              </a:spcAft>
              <a:buSzPts val="1980"/>
              <a:buChar char="⚫"/>
              <a:defRPr/>
            </a:lvl2pPr>
            <a:lvl3pPr marL="1371600" lvl="2" indent="-354330" algn="l">
              <a:spcBef>
                <a:spcPts val="600"/>
              </a:spcBef>
              <a:spcAft>
                <a:spcPts val="0"/>
              </a:spcAft>
              <a:buSzPts val="1980"/>
              <a:buChar char="⚫"/>
              <a:defRPr/>
            </a:lvl3pPr>
            <a:lvl4pPr marL="1828800" lvl="3" indent="-354330" algn="l">
              <a:spcBef>
                <a:spcPts val="600"/>
              </a:spcBef>
              <a:spcAft>
                <a:spcPts val="0"/>
              </a:spcAft>
              <a:buSzPts val="1980"/>
              <a:buChar char="⚫"/>
              <a:defRPr/>
            </a:lvl4pPr>
            <a:lvl5pPr marL="2286000" lvl="4" indent="-354329" algn="l">
              <a:spcBef>
                <a:spcPts val="600"/>
              </a:spcBef>
              <a:spcAft>
                <a:spcPts val="0"/>
              </a:spcAft>
              <a:buSzPts val="1980"/>
              <a:buChar char="⚫"/>
              <a:defRPr/>
            </a:lvl5pPr>
            <a:lvl6pPr marL="2743200" lvl="5" indent="-354329" algn="l">
              <a:spcBef>
                <a:spcPts val="360"/>
              </a:spcBef>
              <a:spcAft>
                <a:spcPts val="0"/>
              </a:spcAft>
              <a:buSzPts val="1980"/>
              <a:buChar char="⚫"/>
              <a:defRPr/>
            </a:lvl6pPr>
            <a:lvl7pPr marL="3200400" lvl="6" indent="-354329" algn="l">
              <a:spcBef>
                <a:spcPts val="360"/>
              </a:spcBef>
              <a:spcAft>
                <a:spcPts val="0"/>
              </a:spcAft>
              <a:buSzPts val="1980"/>
              <a:buChar char="⚫"/>
              <a:defRPr/>
            </a:lvl7pPr>
            <a:lvl8pPr marL="3657600" lvl="7" indent="-354329" algn="l">
              <a:spcBef>
                <a:spcPts val="360"/>
              </a:spcBef>
              <a:spcAft>
                <a:spcPts val="0"/>
              </a:spcAft>
              <a:buSzPts val="1980"/>
              <a:buChar char="⚫"/>
              <a:defRPr/>
            </a:lvl8pPr>
            <a:lvl9pPr marL="4114800" lvl="8" indent="-354329" algn="l">
              <a:spcBef>
                <a:spcPts val="360"/>
              </a:spcBef>
              <a:spcAft>
                <a:spcPts val="0"/>
              </a:spcAft>
              <a:buSzPts val="1980"/>
              <a:buChar char="⚫"/>
              <a:defRPr/>
            </a:lvl9pPr>
          </a:lstStyle>
          <a:p>
            <a:endParaRPr/>
          </a:p>
        </p:txBody>
      </p:sp>
      <p:sp>
        <p:nvSpPr>
          <p:cNvPr id="31" name="Google Shape;31;p5"/>
          <p:cNvSpPr txBox="1">
            <a:spLocks noGrp="1"/>
          </p:cNvSpPr>
          <p:nvPr>
            <p:ph type="body" idx="2"/>
          </p:nvPr>
        </p:nvSpPr>
        <p:spPr>
          <a:xfrm>
            <a:off x="4648200" y="1600200"/>
            <a:ext cx="4038600" cy="2185988"/>
          </a:xfrm>
          <a:prstGeom prst="rect">
            <a:avLst/>
          </a:prstGeom>
          <a:noFill/>
          <a:ln>
            <a:noFill/>
          </a:ln>
        </p:spPr>
        <p:txBody>
          <a:bodyPr spcFirstLastPara="1" wrap="square" lIns="91425" tIns="45700" rIns="91425" bIns="45700" anchor="t" anchorCtr="0">
            <a:noAutofit/>
          </a:bodyPr>
          <a:lstStyle>
            <a:lvl1pPr marL="457200" lvl="0" indent="-354330" algn="l">
              <a:spcBef>
                <a:spcPts val="2000"/>
              </a:spcBef>
              <a:spcAft>
                <a:spcPts val="0"/>
              </a:spcAft>
              <a:buSzPts val="1980"/>
              <a:buChar char="⚫"/>
              <a:defRPr/>
            </a:lvl1pPr>
            <a:lvl2pPr marL="914400" lvl="1" indent="-354330" algn="l">
              <a:spcBef>
                <a:spcPts val="600"/>
              </a:spcBef>
              <a:spcAft>
                <a:spcPts val="0"/>
              </a:spcAft>
              <a:buSzPts val="1980"/>
              <a:buChar char="⚫"/>
              <a:defRPr/>
            </a:lvl2pPr>
            <a:lvl3pPr marL="1371600" lvl="2" indent="-354330" algn="l">
              <a:spcBef>
                <a:spcPts val="600"/>
              </a:spcBef>
              <a:spcAft>
                <a:spcPts val="0"/>
              </a:spcAft>
              <a:buSzPts val="1980"/>
              <a:buChar char="⚫"/>
              <a:defRPr/>
            </a:lvl3pPr>
            <a:lvl4pPr marL="1828800" lvl="3" indent="-354330" algn="l">
              <a:spcBef>
                <a:spcPts val="600"/>
              </a:spcBef>
              <a:spcAft>
                <a:spcPts val="0"/>
              </a:spcAft>
              <a:buSzPts val="1980"/>
              <a:buChar char="⚫"/>
              <a:defRPr/>
            </a:lvl4pPr>
            <a:lvl5pPr marL="2286000" lvl="4" indent="-354329" algn="l">
              <a:spcBef>
                <a:spcPts val="600"/>
              </a:spcBef>
              <a:spcAft>
                <a:spcPts val="0"/>
              </a:spcAft>
              <a:buSzPts val="1980"/>
              <a:buChar char="⚫"/>
              <a:defRPr/>
            </a:lvl5pPr>
            <a:lvl6pPr marL="2743200" lvl="5" indent="-354329" algn="l">
              <a:spcBef>
                <a:spcPts val="360"/>
              </a:spcBef>
              <a:spcAft>
                <a:spcPts val="0"/>
              </a:spcAft>
              <a:buSzPts val="1980"/>
              <a:buChar char="⚫"/>
              <a:defRPr/>
            </a:lvl6pPr>
            <a:lvl7pPr marL="3200400" lvl="6" indent="-354329" algn="l">
              <a:spcBef>
                <a:spcPts val="360"/>
              </a:spcBef>
              <a:spcAft>
                <a:spcPts val="0"/>
              </a:spcAft>
              <a:buSzPts val="1980"/>
              <a:buChar char="⚫"/>
              <a:defRPr/>
            </a:lvl7pPr>
            <a:lvl8pPr marL="3657600" lvl="7" indent="-354329" algn="l">
              <a:spcBef>
                <a:spcPts val="360"/>
              </a:spcBef>
              <a:spcAft>
                <a:spcPts val="0"/>
              </a:spcAft>
              <a:buSzPts val="1980"/>
              <a:buChar char="⚫"/>
              <a:defRPr/>
            </a:lvl8pPr>
            <a:lvl9pPr marL="4114800" lvl="8" indent="-354329" algn="l">
              <a:spcBef>
                <a:spcPts val="360"/>
              </a:spcBef>
              <a:spcAft>
                <a:spcPts val="0"/>
              </a:spcAft>
              <a:buSzPts val="1980"/>
              <a:buChar char="⚫"/>
              <a:defRPr/>
            </a:lvl9pPr>
          </a:lstStyle>
          <a:p>
            <a:endParaRPr/>
          </a:p>
        </p:txBody>
      </p:sp>
      <p:sp>
        <p:nvSpPr>
          <p:cNvPr id="32" name="Google Shape;32;p5"/>
          <p:cNvSpPr txBox="1">
            <a:spLocks noGrp="1"/>
          </p:cNvSpPr>
          <p:nvPr>
            <p:ph type="body" idx="3"/>
          </p:nvPr>
        </p:nvSpPr>
        <p:spPr>
          <a:xfrm>
            <a:off x="4648200" y="3938588"/>
            <a:ext cx="4038600" cy="2187575"/>
          </a:xfrm>
          <a:prstGeom prst="rect">
            <a:avLst/>
          </a:prstGeom>
          <a:noFill/>
          <a:ln>
            <a:noFill/>
          </a:ln>
        </p:spPr>
        <p:txBody>
          <a:bodyPr spcFirstLastPara="1" wrap="square" lIns="91425" tIns="45700" rIns="91425" bIns="45700" anchor="t" anchorCtr="0">
            <a:noAutofit/>
          </a:bodyPr>
          <a:lstStyle>
            <a:lvl1pPr marL="457200" lvl="0" indent="-354330" algn="l">
              <a:spcBef>
                <a:spcPts val="2000"/>
              </a:spcBef>
              <a:spcAft>
                <a:spcPts val="0"/>
              </a:spcAft>
              <a:buSzPts val="1980"/>
              <a:buChar char="⚫"/>
              <a:defRPr/>
            </a:lvl1pPr>
            <a:lvl2pPr marL="914400" lvl="1" indent="-354330" algn="l">
              <a:spcBef>
                <a:spcPts val="600"/>
              </a:spcBef>
              <a:spcAft>
                <a:spcPts val="0"/>
              </a:spcAft>
              <a:buSzPts val="1980"/>
              <a:buChar char="⚫"/>
              <a:defRPr/>
            </a:lvl2pPr>
            <a:lvl3pPr marL="1371600" lvl="2" indent="-354330" algn="l">
              <a:spcBef>
                <a:spcPts val="600"/>
              </a:spcBef>
              <a:spcAft>
                <a:spcPts val="0"/>
              </a:spcAft>
              <a:buSzPts val="1980"/>
              <a:buChar char="⚫"/>
              <a:defRPr/>
            </a:lvl3pPr>
            <a:lvl4pPr marL="1828800" lvl="3" indent="-354330" algn="l">
              <a:spcBef>
                <a:spcPts val="600"/>
              </a:spcBef>
              <a:spcAft>
                <a:spcPts val="0"/>
              </a:spcAft>
              <a:buSzPts val="1980"/>
              <a:buChar char="⚫"/>
              <a:defRPr/>
            </a:lvl4pPr>
            <a:lvl5pPr marL="2286000" lvl="4" indent="-354329" algn="l">
              <a:spcBef>
                <a:spcPts val="600"/>
              </a:spcBef>
              <a:spcAft>
                <a:spcPts val="0"/>
              </a:spcAft>
              <a:buSzPts val="1980"/>
              <a:buChar char="⚫"/>
              <a:defRPr/>
            </a:lvl5pPr>
            <a:lvl6pPr marL="2743200" lvl="5" indent="-354329" algn="l">
              <a:spcBef>
                <a:spcPts val="360"/>
              </a:spcBef>
              <a:spcAft>
                <a:spcPts val="0"/>
              </a:spcAft>
              <a:buSzPts val="1980"/>
              <a:buChar char="⚫"/>
              <a:defRPr/>
            </a:lvl6pPr>
            <a:lvl7pPr marL="3200400" lvl="6" indent="-354329" algn="l">
              <a:spcBef>
                <a:spcPts val="360"/>
              </a:spcBef>
              <a:spcAft>
                <a:spcPts val="0"/>
              </a:spcAft>
              <a:buSzPts val="1980"/>
              <a:buChar char="⚫"/>
              <a:defRPr/>
            </a:lvl7pPr>
            <a:lvl8pPr marL="3657600" lvl="7" indent="-354329" algn="l">
              <a:spcBef>
                <a:spcPts val="360"/>
              </a:spcBef>
              <a:spcAft>
                <a:spcPts val="0"/>
              </a:spcAft>
              <a:buSzPts val="1980"/>
              <a:buChar char="⚫"/>
              <a:defRPr/>
            </a:lvl8pPr>
            <a:lvl9pPr marL="4114800" lvl="8" indent="-354329" algn="l">
              <a:spcBef>
                <a:spcPts val="360"/>
              </a:spcBef>
              <a:spcAft>
                <a:spcPts val="0"/>
              </a:spcAft>
              <a:buSzPts val="1980"/>
              <a:buChar char="⚫"/>
              <a:defRPr/>
            </a:lvl9pPr>
          </a:lstStyle>
          <a:p>
            <a:endParaRPr/>
          </a:p>
        </p:txBody>
      </p:sp>
      <p:sp>
        <p:nvSpPr>
          <p:cNvPr id="33" name="Google Shape;33;p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3600" b="0" i="0" u="none" strike="noStrike" cap="none">
                <a:solidFill>
                  <a:schemeClr val="lt1"/>
                </a:solidFill>
                <a:latin typeface="Source Sans Pro"/>
                <a:ea typeface="Source Sans Pro"/>
                <a:cs typeface="Source Sans Pro"/>
                <a:sym typeface="Source Sans Pro"/>
              </a:defRPr>
            </a:lvl1pPr>
            <a:lvl2pPr marL="0" marR="0" lvl="1" indent="0" algn="r">
              <a:spcBef>
                <a:spcPts val="0"/>
              </a:spcBef>
              <a:buNone/>
              <a:defRPr sz="3600" b="0" i="0" u="none" strike="noStrike" cap="none">
                <a:solidFill>
                  <a:schemeClr val="lt1"/>
                </a:solidFill>
                <a:latin typeface="Source Sans Pro"/>
                <a:ea typeface="Source Sans Pro"/>
                <a:cs typeface="Source Sans Pro"/>
                <a:sym typeface="Source Sans Pro"/>
              </a:defRPr>
            </a:lvl2pPr>
            <a:lvl3pPr marL="0" marR="0" lvl="2" indent="0" algn="r">
              <a:spcBef>
                <a:spcPts val="0"/>
              </a:spcBef>
              <a:buNone/>
              <a:defRPr sz="3600" b="0" i="0" u="none" strike="noStrike" cap="none">
                <a:solidFill>
                  <a:schemeClr val="lt1"/>
                </a:solidFill>
                <a:latin typeface="Source Sans Pro"/>
                <a:ea typeface="Source Sans Pro"/>
                <a:cs typeface="Source Sans Pro"/>
                <a:sym typeface="Source Sans Pro"/>
              </a:defRPr>
            </a:lvl3pPr>
            <a:lvl4pPr marL="0" marR="0" lvl="3" indent="0" algn="r">
              <a:spcBef>
                <a:spcPts val="0"/>
              </a:spcBef>
              <a:buNone/>
              <a:defRPr sz="3600" b="0" i="0" u="none" strike="noStrike" cap="none">
                <a:solidFill>
                  <a:schemeClr val="lt1"/>
                </a:solidFill>
                <a:latin typeface="Source Sans Pro"/>
                <a:ea typeface="Source Sans Pro"/>
                <a:cs typeface="Source Sans Pro"/>
                <a:sym typeface="Source Sans Pro"/>
              </a:defRPr>
            </a:lvl4pPr>
            <a:lvl5pPr marL="0" marR="0" lvl="4" indent="0" algn="r">
              <a:spcBef>
                <a:spcPts val="0"/>
              </a:spcBef>
              <a:buNone/>
              <a:defRPr sz="3600" b="0" i="0" u="none" strike="noStrike" cap="none">
                <a:solidFill>
                  <a:schemeClr val="lt1"/>
                </a:solidFill>
                <a:latin typeface="Source Sans Pro"/>
                <a:ea typeface="Source Sans Pro"/>
                <a:cs typeface="Source Sans Pro"/>
                <a:sym typeface="Source Sans Pro"/>
              </a:defRPr>
            </a:lvl5pPr>
            <a:lvl6pPr marL="0" marR="0" lvl="5" indent="0" algn="r">
              <a:spcBef>
                <a:spcPts val="0"/>
              </a:spcBef>
              <a:buNone/>
              <a:defRPr sz="3600" b="0" i="0" u="none" strike="noStrike" cap="none">
                <a:solidFill>
                  <a:schemeClr val="lt1"/>
                </a:solidFill>
                <a:latin typeface="Source Sans Pro"/>
                <a:ea typeface="Source Sans Pro"/>
                <a:cs typeface="Source Sans Pro"/>
                <a:sym typeface="Source Sans Pro"/>
              </a:defRPr>
            </a:lvl6pPr>
            <a:lvl7pPr marL="0" marR="0" lvl="6" indent="0" algn="r">
              <a:spcBef>
                <a:spcPts val="0"/>
              </a:spcBef>
              <a:buNone/>
              <a:defRPr sz="3600" b="0" i="0" u="none" strike="noStrike" cap="none">
                <a:solidFill>
                  <a:schemeClr val="lt1"/>
                </a:solidFill>
                <a:latin typeface="Source Sans Pro"/>
                <a:ea typeface="Source Sans Pro"/>
                <a:cs typeface="Source Sans Pro"/>
                <a:sym typeface="Source Sans Pro"/>
              </a:defRPr>
            </a:lvl7pPr>
            <a:lvl8pPr marL="0" marR="0" lvl="7" indent="0" algn="r">
              <a:spcBef>
                <a:spcPts val="0"/>
              </a:spcBef>
              <a:buNone/>
              <a:defRPr sz="3600" b="0" i="0" u="none" strike="noStrike" cap="none">
                <a:solidFill>
                  <a:schemeClr val="lt1"/>
                </a:solidFill>
                <a:latin typeface="Source Sans Pro"/>
                <a:ea typeface="Source Sans Pro"/>
                <a:cs typeface="Source Sans Pro"/>
                <a:sym typeface="Source Sans Pro"/>
              </a:defRPr>
            </a:lvl8pPr>
            <a:lvl9pPr marL="0" marR="0" lvl="8" indent="0" algn="r">
              <a:spcBef>
                <a:spcPts val="0"/>
              </a:spcBef>
              <a:buNone/>
              <a:defRPr sz="36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98135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21"/>
        <p:cNvGrpSpPr/>
        <p:nvPr/>
      </p:nvGrpSpPr>
      <p:grpSpPr>
        <a:xfrm>
          <a:off x="0" y="0"/>
          <a:ext cx="0" cy="0"/>
          <a:chOff x="0" y="0"/>
          <a:chExt cx="0" cy="0"/>
        </a:xfrm>
      </p:grpSpPr>
      <p:sp>
        <p:nvSpPr>
          <p:cNvPr id="22" name="Google Shape;22;p4"/>
          <p:cNvSpPr/>
          <p:nvPr/>
        </p:nvSpPr>
        <p:spPr>
          <a:xfrm>
            <a:off x="0" y="0"/>
            <a:ext cx="9144000" cy="1295400"/>
          </a:xfrm>
          <a:prstGeom prst="rect">
            <a:avLst/>
          </a:prstGeom>
          <a:solidFill>
            <a:srgbClr val="0047AA"/>
          </a:solidFill>
          <a:ln w="9525" cap="flat" cmpd="sng">
            <a:solidFill>
              <a:srgbClr val="0047A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23" name="Google Shape;23;p4"/>
          <p:cNvSpPr/>
          <p:nvPr/>
        </p:nvSpPr>
        <p:spPr>
          <a:xfrm>
            <a:off x="0" y="1295402"/>
            <a:ext cx="9144000" cy="535027"/>
          </a:xfrm>
          <a:prstGeom prst="rect">
            <a:avLst/>
          </a:prstGeom>
          <a:solidFill>
            <a:srgbClr val="F5C52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24" name="Google Shape;24;p4"/>
          <p:cNvSpPr txBox="1">
            <a:spLocks noGrp="1"/>
          </p:cNvSpPr>
          <p:nvPr>
            <p:ph type="title"/>
          </p:nvPr>
        </p:nvSpPr>
        <p:spPr>
          <a:xfrm>
            <a:off x="357329" y="273925"/>
            <a:ext cx="8329475" cy="869077"/>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rgbClr val="FFFFFF"/>
              </a:buClr>
              <a:buSzPts val="5867"/>
              <a:buFont typeface="Helvetica Neue"/>
              <a:buNone/>
              <a:defRPr sz="5867" b="1" i="0" u="none" strike="noStrike" cap="none">
                <a:solidFill>
                  <a:srgbClr val="FFFFFF"/>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5" name="Google Shape;25;p4"/>
          <p:cNvSpPr txBox="1">
            <a:spLocks noGrp="1"/>
          </p:cNvSpPr>
          <p:nvPr>
            <p:ph type="body" idx="1"/>
          </p:nvPr>
        </p:nvSpPr>
        <p:spPr>
          <a:xfrm>
            <a:off x="357328" y="2057400"/>
            <a:ext cx="8329475" cy="3733800"/>
          </a:xfrm>
          <a:prstGeom prst="rect">
            <a:avLst/>
          </a:prstGeom>
          <a:noFill/>
          <a:ln>
            <a:noFill/>
          </a:ln>
        </p:spPr>
        <p:txBody>
          <a:bodyPr spcFirstLastPara="1" wrap="square" lIns="91425" tIns="45700" rIns="91425" bIns="45700" anchor="t" anchorCtr="0"/>
          <a:lstStyle>
            <a:lvl1pPr marL="457200" marR="0" lvl="0" indent="-499554" algn="l" rtl="0">
              <a:spcBef>
                <a:spcPts val="853"/>
              </a:spcBef>
              <a:spcAft>
                <a:spcPts val="0"/>
              </a:spcAft>
              <a:buClr>
                <a:schemeClr val="dk1"/>
              </a:buClr>
              <a:buSzPts val="4267"/>
              <a:buFont typeface="Arial"/>
              <a:buChar char="•"/>
              <a:defRPr sz="4267" b="0" i="0" u="none" strike="noStrike" cap="none">
                <a:solidFill>
                  <a:schemeClr val="dk1"/>
                </a:solidFill>
                <a:latin typeface="Arial"/>
                <a:ea typeface="Arial"/>
                <a:cs typeface="Arial"/>
                <a:sym typeface="Arial"/>
              </a:defRPr>
            </a:lvl1pPr>
            <a:lvl2pPr marL="914400" marR="0" lvl="1" indent="-465645" algn="l" rtl="0">
              <a:spcBef>
                <a:spcPts val="747"/>
              </a:spcBef>
              <a:spcAft>
                <a:spcPts val="0"/>
              </a:spcAft>
              <a:buClr>
                <a:schemeClr val="dk1"/>
              </a:buClr>
              <a:buSzPts val="3733"/>
              <a:buFont typeface="Arial"/>
              <a:buChar char="–"/>
              <a:defRPr sz="3733" b="0" i="0" u="none" strike="noStrike" cap="none">
                <a:solidFill>
                  <a:schemeClr val="dk1"/>
                </a:solidFill>
                <a:latin typeface="Arial"/>
                <a:ea typeface="Arial"/>
                <a:cs typeface="Arial"/>
                <a:sym typeface="Arial"/>
              </a:defRPr>
            </a:lvl2pPr>
            <a:lvl3pPr marL="1371600" marR="0" lvl="2"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3pPr>
            <a:lvl4pPr marL="1828800" marR="0" lvl="3"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4pPr>
            <a:lvl5pPr marL="2286000" marR="0" lvl="4"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
        <p:nvSpPr>
          <p:cNvPr id="26" name="Google Shape;26;p4"/>
          <p:cNvSpPr txBox="1">
            <a:spLocks noGrp="1"/>
          </p:cNvSpPr>
          <p:nvPr>
            <p:ph type="body" idx="2"/>
          </p:nvPr>
        </p:nvSpPr>
        <p:spPr>
          <a:xfrm>
            <a:off x="357189" y="1193800"/>
            <a:ext cx="8329612" cy="657224"/>
          </a:xfrm>
          <a:prstGeom prst="rect">
            <a:avLst/>
          </a:prstGeom>
          <a:noFill/>
          <a:ln>
            <a:noFill/>
          </a:ln>
        </p:spPr>
        <p:txBody>
          <a:bodyPr spcFirstLastPara="1" wrap="square" lIns="91425" tIns="45700" rIns="91425" bIns="45700" anchor="t" anchorCtr="0"/>
          <a:lstStyle>
            <a:lvl1pPr marL="457200" marR="0" lvl="0" indent="-228600" algn="l" rtl="0">
              <a:spcBef>
                <a:spcPts val="747"/>
              </a:spcBef>
              <a:spcAft>
                <a:spcPts val="0"/>
              </a:spcAft>
              <a:buClr>
                <a:schemeClr val="dk1"/>
              </a:buClr>
              <a:buSzPts val="3733"/>
              <a:buFont typeface="Arial"/>
              <a:buNone/>
              <a:defRPr sz="3733" b="1" i="0" u="none" strike="noStrike" cap="none">
                <a:solidFill>
                  <a:schemeClr val="dk1"/>
                </a:solidFill>
                <a:latin typeface="Arial"/>
                <a:ea typeface="Arial"/>
                <a:cs typeface="Arial"/>
                <a:sym typeface="Arial"/>
              </a:defRPr>
            </a:lvl1pPr>
            <a:lvl2pPr marL="914400" marR="0" lvl="1" indent="-465645" algn="l" rtl="0">
              <a:spcBef>
                <a:spcPts val="747"/>
              </a:spcBef>
              <a:spcAft>
                <a:spcPts val="0"/>
              </a:spcAft>
              <a:buClr>
                <a:schemeClr val="dk1"/>
              </a:buClr>
              <a:buSzPts val="3733"/>
              <a:buFont typeface="Arial"/>
              <a:buChar char="–"/>
              <a:defRPr sz="3733" b="0" i="0" u="none" strike="noStrike" cap="none">
                <a:solidFill>
                  <a:schemeClr val="dk1"/>
                </a:solidFill>
                <a:latin typeface="Arial"/>
                <a:ea typeface="Arial"/>
                <a:cs typeface="Arial"/>
                <a:sym typeface="Arial"/>
              </a:defRPr>
            </a:lvl2pPr>
            <a:lvl3pPr marL="1371600" marR="0" lvl="2"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3pPr>
            <a:lvl4pPr marL="1828800" marR="0" lvl="3"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4pPr>
            <a:lvl5pPr marL="2286000" marR="0" lvl="4"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276094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marL="0" lvl="0" indent="0" algn="r" rtl="0">
              <a:spcBef>
                <a:spcPts val="0"/>
              </a:spcBef>
              <a:spcAft>
                <a:spcPts val="0"/>
              </a:spcAft>
              <a:buNone/>
            </a:pPr>
            <a:fld id="{00000000-1234-1234-1234-123412341234}"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800212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4" r:id="rId14"/>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medium.com/enrique-dans/computer-science-stem-and-integration-4a0efd62d5cb"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hyperlink" Target="https://biblicalpreaching.net/2011/02/16/preaching-in-light-of-the-big-question/"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MHdtldDMHcA"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hyperlink" Target="https://www.youtube.com/watch?v=MHdtldDMHcA"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morphopedics.wikidot.com/semester-schedule"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www.engageny.org/resource/teacher-develops-engaging-activities-and-assignments-example-7#.XrxZ6O8EkAY.email"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engageny.org/resource/teacher-provides-feedback-students-example-10#.XrxINBpvA3w.email" TargetMode="External"/><Relationship Id="rId2" Type="http://schemas.openxmlformats.org/officeDocument/2006/relationships/hyperlink" Target="https://www.engageny.org/resource/teacher-develops-engaging-activities-and-assignments-example-7#.XrxZ6O8EkAY.email"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morphopedics.wikidot.com/semester-schedule" TargetMode="Externa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mailto:royharris.shn@gmail.com" TargetMode="External"/><Relationship Id="rId2" Type="http://schemas.openxmlformats.org/officeDocument/2006/relationships/hyperlink" Target="http://www.stemhappensnetwork.com/" TargetMode="External"/><Relationship Id="rId1" Type="http://schemas.openxmlformats.org/officeDocument/2006/relationships/slideLayout" Target="../slideLayouts/slideLayout7.xml"/><Relationship Id="rId5" Type="http://schemas.openxmlformats.org/officeDocument/2006/relationships/hyperlink" Target="mailto:kellilistwells.klw@gmail.com" TargetMode="External"/><Relationship Id="rId4" Type="http://schemas.openxmlformats.org/officeDocument/2006/relationships/hyperlink" Target="mailto:Salfernandez.shn@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7"/>
          <p:cNvSpPr/>
          <p:nvPr/>
        </p:nvSpPr>
        <p:spPr>
          <a:xfrm>
            <a:off x="228600" y="649876"/>
            <a:ext cx="8686800" cy="838199"/>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r>
              <a:rPr lang="en-US" sz="4400" b="1" u="none" strike="noStrike" cap="none" dirty="0">
                <a:solidFill>
                  <a:schemeClr val="lt1"/>
                </a:solidFill>
                <a:latin typeface="+mn-lt"/>
                <a:ea typeface="Times New Roman"/>
                <a:cs typeface="Times New Roman"/>
                <a:sym typeface="Times New Roman"/>
              </a:rPr>
              <a:t>The Anatomy of an Integrated STEM Unit Across the Content Areas</a:t>
            </a:r>
          </a:p>
          <a:p>
            <a:pPr marL="0" marR="0" lvl="0" indent="0" algn="ctr" rtl="0">
              <a:lnSpc>
                <a:spcPct val="90000"/>
              </a:lnSpc>
              <a:spcBef>
                <a:spcPts val="0"/>
              </a:spcBef>
              <a:spcAft>
                <a:spcPts val="0"/>
              </a:spcAft>
              <a:buNone/>
            </a:pPr>
            <a:r>
              <a:rPr lang="en-US" sz="4400" b="1" dirty="0">
                <a:solidFill>
                  <a:schemeClr val="lt1"/>
                </a:solidFill>
                <a:latin typeface="+mn-lt"/>
                <a:cs typeface="Times New Roman"/>
                <a:sym typeface="Times New Roman"/>
              </a:rPr>
              <a:t>Part 1</a:t>
            </a:r>
            <a:endParaRPr sz="4400" b="1" dirty="0">
              <a:latin typeface="+mn-lt"/>
              <a:cs typeface="Times New Roman"/>
            </a:endParaRPr>
          </a:p>
        </p:txBody>
      </p:sp>
      <p:sp>
        <p:nvSpPr>
          <p:cNvPr id="176" name="Google Shape;176;p27"/>
          <p:cNvSpPr/>
          <p:nvPr/>
        </p:nvSpPr>
        <p:spPr>
          <a:xfrm>
            <a:off x="-114300" y="6340785"/>
            <a:ext cx="9372600" cy="596280"/>
          </a:xfrm>
          <a:prstGeom prst="rect">
            <a:avLst/>
          </a:prstGeom>
          <a:solidFill>
            <a:schemeClr val="dk1">
              <a:alpha val="52549"/>
            </a:schemeClr>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7" name="Google Shape;177;p27"/>
          <p:cNvSpPr/>
          <p:nvPr/>
        </p:nvSpPr>
        <p:spPr>
          <a:xfrm>
            <a:off x="211646" y="6419850"/>
            <a:ext cx="7315200" cy="438150"/>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None/>
            </a:pPr>
            <a:r>
              <a:rPr lang="en-US" sz="1600" b="1" i="1" u="none" strike="noStrike" cap="none" dirty="0">
                <a:solidFill>
                  <a:schemeClr val="bg1"/>
                </a:solidFill>
                <a:latin typeface="+mn-lt"/>
                <a:ea typeface="Calibri"/>
                <a:cs typeface="Calibri"/>
                <a:sym typeface="Calibri"/>
              </a:rPr>
              <a:t>Presenters:</a:t>
            </a:r>
            <a:r>
              <a:rPr lang="en-US" sz="1600" b="0" i="0" u="none" strike="noStrike" cap="none" dirty="0">
                <a:solidFill>
                  <a:schemeClr val="bg1"/>
                </a:solidFill>
                <a:latin typeface="+mn-lt"/>
                <a:ea typeface="Source Sans Pro"/>
                <a:cs typeface="Source Sans Pro"/>
                <a:sym typeface="Source Sans Pro"/>
              </a:rPr>
              <a:t> Mr. Roy Harris, </a:t>
            </a:r>
            <a:r>
              <a:rPr lang="en-US" sz="1600" b="0" i="0" u="none" strike="noStrike" cap="none" dirty="0">
                <a:solidFill>
                  <a:schemeClr val="lt1"/>
                </a:solidFill>
                <a:latin typeface="+mn-lt"/>
                <a:ea typeface="Source Sans Pro"/>
                <a:cs typeface="Source Sans Pro"/>
                <a:sym typeface="Source Sans Pro"/>
              </a:rPr>
              <a:t>Dr. Salvador A. Fernandez and Ms. Kelli List Wells</a:t>
            </a:r>
            <a:endParaRPr sz="1600" b="0" i="0" u="none" strike="noStrike" cap="none" dirty="0">
              <a:solidFill>
                <a:schemeClr val="lt1"/>
              </a:solidFill>
              <a:latin typeface="+mn-lt"/>
              <a:ea typeface="Source Sans Pro"/>
              <a:cs typeface="Source Sans Pro"/>
              <a:sym typeface="Source Sans Pro"/>
            </a:endParaRPr>
          </a:p>
        </p:txBody>
      </p:sp>
      <p:sp>
        <p:nvSpPr>
          <p:cNvPr id="179" name="Google Shape;179;p27"/>
          <p:cNvSpPr/>
          <p:nvPr/>
        </p:nvSpPr>
        <p:spPr>
          <a:xfrm>
            <a:off x="7429500" y="6419850"/>
            <a:ext cx="1828800" cy="43815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None/>
            </a:pPr>
            <a:endParaRPr sz="1800" b="0" i="0" u="none" strike="noStrike" cap="none" dirty="0">
              <a:solidFill>
                <a:schemeClr val="dk1"/>
              </a:solidFill>
              <a:latin typeface="Source Sans Pro"/>
              <a:ea typeface="Source Sans Pro"/>
              <a:cs typeface="Source Sans Pro"/>
              <a:sym typeface="Source Sans Pro"/>
            </a:endParaRPr>
          </a:p>
        </p:txBody>
      </p:sp>
      <p:pic>
        <p:nvPicPr>
          <p:cNvPr id="2" name="Picture 1">
            <a:extLst>
              <a:ext uri="{FF2B5EF4-FFF2-40B4-BE49-F238E27FC236}">
                <a16:creationId xmlns:a16="http://schemas.microsoft.com/office/drawing/2014/main" id="{7922F31B-25E7-4BFA-ACF6-BB62E361F539}"/>
              </a:ext>
            </a:extLst>
          </p:cNvPr>
          <p:cNvPicPr>
            <a:picLocks noChangeAspect="1"/>
          </p:cNvPicPr>
          <p:nvPr/>
        </p:nvPicPr>
        <p:blipFill>
          <a:blip r:embed="rId3"/>
          <a:stretch>
            <a:fillRect/>
          </a:stretch>
        </p:blipFill>
        <p:spPr>
          <a:xfrm>
            <a:off x="7658054" y="6410878"/>
            <a:ext cx="1066892" cy="4084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txBox="1">
            <a:spLocks noChangeArrowheads="1"/>
          </p:cNvSpPr>
          <p:nvPr/>
        </p:nvSpPr>
        <p:spPr bwMode="auto">
          <a:xfrm>
            <a:off x="636963" y="225021"/>
            <a:ext cx="7772400" cy="1012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000" b="1" dirty="0">
                <a:solidFill>
                  <a:schemeClr val="accent2"/>
                </a:solidFill>
                <a:latin typeface="Times New Roman" panose="02020603050405020304" pitchFamily="18" charset="0"/>
                <a:cs typeface="Times New Roman" panose="02020603050405020304" pitchFamily="18" charset="0"/>
              </a:rPr>
              <a:t>Agenda</a:t>
            </a:r>
          </a:p>
          <a:p>
            <a:pPr algn="ctr" eaLnBrk="1" hangingPunct="1"/>
            <a:endParaRPr lang="en-US" sz="2800" b="1" u="sng" dirty="0">
              <a:solidFill>
                <a:schemeClr val="tx2"/>
              </a:solidFill>
              <a:latin typeface="Times New Roman" charset="0"/>
              <a:cs typeface="Times New Roman" charset="0"/>
            </a:endParaRPr>
          </a:p>
        </p:txBody>
      </p:sp>
      <p:sp>
        <p:nvSpPr>
          <p:cNvPr id="19459" name="Rectangle 3"/>
          <p:cNvSpPr txBox="1">
            <a:spLocks noChangeArrowheads="1"/>
          </p:cNvSpPr>
          <p:nvPr/>
        </p:nvSpPr>
        <p:spPr bwMode="auto">
          <a:xfrm>
            <a:off x="188666" y="1430554"/>
            <a:ext cx="9223467" cy="5202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Clr>
                <a:schemeClr val="accent2"/>
              </a:buClr>
              <a:buFont typeface="Wingdings" charset="0"/>
              <a:buChar char="Ø"/>
            </a:pPr>
            <a:r>
              <a:rPr lang="en-US" b="1" dirty="0">
                <a:solidFill>
                  <a:schemeClr val="accent2"/>
                </a:solidFill>
                <a:latin typeface="Times New Roman"/>
                <a:cs typeface="Times New Roman"/>
              </a:rPr>
              <a:t>Connecting Dots to Teacher Practice- Danielson</a:t>
            </a:r>
          </a:p>
          <a:p>
            <a:pPr eaLnBrk="1" hangingPunct="1">
              <a:spcBef>
                <a:spcPct val="20000"/>
              </a:spcBef>
              <a:buClr>
                <a:schemeClr val="accent2"/>
              </a:buClr>
              <a:buFont typeface="Wingdings" charset="0"/>
              <a:buChar char="Ø"/>
            </a:pPr>
            <a:r>
              <a:rPr lang="en-US" b="1" dirty="0">
                <a:solidFill>
                  <a:schemeClr val="accent2"/>
                </a:solidFill>
                <a:latin typeface="Times New Roman"/>
                <a:cs typeface="Times New Roman"/>
              </a:rPr>
              <a:t>Common Understanding of Good Teaching- Danielson Video</a:t>
            </a:r>
          </a:p>
          <a:p>
            <a:pPr eaLnBrk="1" hangingPunct="1">
              <a:spcBef>
                <a:spcPct val="20000"/>
              </a:spcBef>
              <a:buClr>
                <a:schemeClr val="accent2"/>
              </a:buClr>
              <a:buFont typeface="Wingdings" charset="0"/>
              <a:buChar char="Ø"/>
            </a:pPr>
            <a:r>
              <a:rPr lang="en-US" b="1" dirty="0">
                <a:solidFill>
                  <a:schemeClr val="accent2"/>
                </a:solidFill>
                <a:latin typeface="Times New Roman"/>
                <a:cs typeface="Times New Roman"/>
              </a:rPr>
              <a:t>A Look at How Standards and Assessments Lead into an Integrated STEM Unit of Study</a:t>
            </a:r>
          </a:p>
          <a:p>
            <a:pPr eaLnBrk="1" hangingPunct="1">
              <a:spcBef>
                <a:spcPct val="20000"/>
              </a:spcBef>
              <a:buClr>
                <a:schemeClr val="accent2"/>
              </a:buClr>
              <a:buFont typeface="Wingdings" charset="0"/>
              <a:buChar char="Ø"/>
            </a:pPr>
            <a:r>
              <a:rPr lang="en-US" b="1" dirty="0">
                <a:solidFill>
                  <a:schemeClr val="accent2"/>
                </a:solidFill>
                <a:latin typeface="Times New Roman"/>
                <a:cs typeface="Times New Roman"/>
              </a:rPr>
              <a:t>Looking at Videos from Engage NY on 1E , 3C, and 3D</a:t>
            </a:r>
          </a:p>
          <a:p>
            <a:pPr eaLnBrk="1" hangingPunct="1">
              <a:spcBef>
                <a:spcPct val="20000"/>
              </a:spcBef>
              <a:buClr>
                <a:schemeClr val="accent2"/>
              </a:buClr>
              <a:buFont typeface="Wingdings" charset="0"/>
              <a:buChar char="Ø"/>
            </a:pPr>
            <a:r>
              <a:rPr lang="en-US" b="1" dirty="0">
                <a:solidFill>
                  <a:schemeClr val="accent2"/>
                </a:solidFill>
                <a:latin typeface="Times New Roman"/>
                <a:cs typeface="Times New Roman"/>
              </a:rPr>
              <a:t>The Importance of Feedback</a:t>
            </a:r>
          </a:p>
          <a:p>
            <a:pPr eaLnBrk="1" hangingPunct="1">
              <a:spcBef>
                <a:spcPct val="20000"/>
              </a:spcBef>
              <a:buClr>
                <a:schemeClr val="accent2"/>
              </a:buClr>
              <a:buFont typeface="Wingdings" charset="0"/>
              <a:buChar char="Ø"/>
            </a:pPr>
            <a:r>
              <a:rPr lang="en-US" b="1" dirty="0">
                <a:solidFill>
                  <a:schemeClr val="accent2"/>
                </a:solidFill>
                <a:latin typeface="Times New Roman"/>
                <a:cs typeface="Times New Roman"/>
              </a:rPr>
              <a:t>Digging Deeper into Assessments</a:t>
            </a:r>
          </a:p>
          <a:p>
            <a:pPr eaLnBrk="1" hangingPunct="1">
              <a:spcBef>
                <a:spcPct val="20000"/>
              </a:spcBef>
              <a:buClr>
                <a:schemeClr val="accent2"/>
              </a:buClr>
              <a:buFont typeface="Wingdings" charset="0"/>
              <a:buChar char="Ø"/>
            </a:pPr>
            <a:r>
              <a:rPr lang="en-US" b="1" dirty="0">
                <a:solidFill>
                  <a:schemeClr val="accent2"/>
                </a:solidFill>
                <a:latin typeface="Times New Roman"/>
                <a:cs typeface="Times New Roman"/>
              </a:rPr>
              <a:t>The Importance of PBL’s</a:t>
            </a:r>
          </a:p>
          <a:p>
            <a:pPr eaLnBrk="1" hangingPunct="1">
              <a:spcBef>
                <a:spcPct val="20000"/>
              </a:spcBef>
              <a:buClr>
                <a:schemeClr val="accent2"/>
              </a:buClr>
              <a:buFont typeface="Wingdings" charset="0"/>
              <a:buChar char="Ø"/>
            </a:pPr>
            <a:r>
              <a:rPr lang="en-US" b="1" dirty="0">
                <a:solidFill>
                  <a:schemeClr val="accent2"/>
                </a:solidFill>
                <a:latin typeface="Times New Roman"/>
                <a:cs typeface="Times New Roman"/>
              </a:rPr>
              <a:t>Beginning to Develop your Integrated STEM  Unit of Study</a:t>
            </a:r>
          </a:p>
          <a:p>
            <a:pPr eaLnBrk="1" hangingPunct="1">
              <a:spcBef>
                <a:spcPct val="20000"/>
              </a:spcBef>
              <a:buClr>
                <a:schemeClr val="accent2"/>
              </a:buClr>
              <a:buFont typeface="Wingdings" charset="0"/>
              <a:buChar char="Ø"/>
            </a:pPr>
            <a:endParaRPr lang="en-US" sz="3200" b="1" dirty="0">
              <a:solidFill>
                <a:schemeClr val="accent2"/>
              </a:solidFill>
              <a:latin typeface="Times New Roman"/>
              <a:cs typeface="Times New Roman"/>
            </a:endParaRPr>
          </a:p>
          <a:p>
            <a:pPr eaLnBrk="1" hangingPunct="1">
              <a:spcBef>
                <a:spcPct val="20000"/>
              </a:spcBef>
              <a:buClr>
                <a:schemeClr val="accent2"/>
              </a:buClr>
              <a:buFont typeface="Wingdings" charset="0"/>
              <a:buChar char="Ø"/>
            </a:pPr>
            <a:endParaRPr lang="en-US" sz="1600" b="1" dirty="0">
              <a:latin typeface="Times New Roman" charset="0"/>
              <a:cs typeface="Times New Roman" charset="0"/>
            </a:endParaRPr>
          </a:p>
          <a:p>
            <a:pPr eaLnBrk="1" hangingPunct="1">
              <a:spcBef>
                <a:spcPct val="20000"/>
              </a:spcBef>
              <a:buClr>
                <a:schemeClr val="accent2"/>
              </a:buClr>
              <a:buFont typeface="Wingdings" charset="0"/>
              <a:buChar char="Ø"/>
            </a:pPr>
            <a:endParaRPr lang="en-US" sz="1600" b="1" dirty="0">
              <a:latin typeface="Times New Roman" charset="0"/>
              <a:cs typeface="Times New Roman" charset="0"/>
            </a:endParaRPr>
          </a:p>
          <a:p>
            <a:pPr eaLnBrk="1" hangingPunct="1">
              <a:spcBef>
                <a:spcPct val="20000"/>
              </a:spcBef>
              <a:buClr>
                <a:schemeClr val="accent2"/>
              </a:buClr>
              <a:buFont typeface="Wingdings" charset="0"/>
              <a:buChar char="Ø"/>
            </a:pPr>
            <a:endParaRPr lang="en-US" sz="1600" b="1" dirty="0">
              <a:latin typeface="Times New Roman" charset="0"/>
              <a:cs typeface="Times New Roman" charset="0"/>
            </a:endParaRPr>
          </a:p>
          <a:p>
            <a:pPr eaLnBrk="1" hangingPunct="1">
              <a:spcBef>
                <a:spcPct val="20000"/>
              </a:spcBef>
              <a:buClr>
                <a:schemeClr val="accent2"/>
              </a:buClr>
              <a:buFont typeface="Wingdings" charset="0"/>
              <a:buChar char="Ø"/>
            </a:pPr>
            <a:endParaRPr lang="en-US" sz="1600" dirty="0">
              <a:latin typeface="Times New Roman" charset="0"/>
              <a:cs typeface="Times New Roman" charset="0"/>
            </a:endParaRPr>
          </a:p>
          <a:p>
            <a:pPr eaLnBrk="1" hangingPunct="1">
              <a:spcBef>
                <a:spcPct val="20000"/>
              </a:spcBef>
              <a:buClr>
                <a:schemeClr val="accent2"/>
              </a:buClr>
              <a:buFont typeface="Wingdings" charset="0"/>
              <a:buChar char="Ø"/>
            </a:pPr>
            <a:endParaRPr lang="en-US" sz="1600" dirty="0">
              <a:latin typeface="Times New Roman" charset="0"/>
              <a:cs typeface="Times New Roman" charset="0"/>
            </a:endParaRPr>
          </a:p>
          <a:p>
            <a:pPr eaLnBrk="1" hangingPunct="1">
              <a:spcBef>
                <a:spcPct val="20000"/>
              </a:spcBef>
              <a:buClr>
                <a:schemeClr val="accent2"/>
              </a:buClr>
              <a:buFont typeface="Wingdings" charset="0"/>
              <a:buChar char="Ø"/>
            </a:pPr>
            <a:endParaRPr lang="en-US" sz="1600" dirty="0">
              <a:latin typeface="Times New Roman" charset="0"/>
              <a:cs typeface="Times New Roman" charset="0"/>
            </a:endParaRPr>
          </a:p>
          <a:p>
            <a:pPr eaLnBrk="1" hangingPunct="1">
              <a:spcBef>
                <a:spcPct val="20000"/>
              </a:spcBef>
              <a:buClr>
                <a:schemeClr val="accent2"/>
              </a:buClr>
              <a:buFont typeface="Wingdings" charset="0"/>
              <a:buChar char="Ø"/>
            </a:pPr>
            <a:endParaRPr lang="en-US" sz="1600" dirty="0">
              <a:latin typeface="Times New Roman" charset="0"/>
              <a:cs typeface="Times New Roman" charset="0"/>
            </a:endParaRPr>
          </a:p>
          <a:p>
            <a:pPr eaLnBrk="1" hangingPunct="1">
              <a:spcBef>
                <a:spcPct val="20000"/>
              </a:spcBef>
              <a:buClr>
                <a:schemeClr val="accent2"/>
              </a:buClr>
              <a:buFont typeface="Wingdings" charset="0"/>
              <a:buChar char="Ø"/>
            </a:pPr>
            <a:endParaRPr lang="en-US" sz="1600" dirty="0">
              <a:latin typeface="Times New Roman" charset="0"/>
              <a:cs typeface="Times New Roman" charset="0"/>
            </a:endParaRPr>
          </a:p>
          <a:p>
            <a:pPr eaLnBrk="1" hangingPunct="1">
              <a:spcBef>
                <a:spcPct val="20000"/>
              </a:spcBef>
              <a:buClr>
                <a:schemeClr val="accent2"/>
              </a:buClr>
              <a:buFont typeface="Wingdings" charset="0"/>
              <a:buChar char="Ø"/>
            </a:pPr>
            <a:endParaRPr lang="en-US" sz="2800" dirty="0">
              <a:latin typeface="Times New Roman" charset="0"/>
              <a:cs typeface="Times New Roman" charset="0"/>
            </a:endParaRPr>
          </a:p>
          <a:p>
            <a:pPr eaLnBrk="1" hangingPunct="1">
              <a:spcBef>
                <a:spcPct val="20000"/>
              </a:spcBef>
              <a:buClr>
                <a:schemeClr val="accent2"/>
              </a:buClr>
              <a:buFont typeface="Wingdings" charset="0"/>
              <a:buNone/>
            </a:pPr>
            <a:endParaRPr lang="en-US" sz="4000" dirty="0">
              <a:latin typeface="Times New Roman" charset="0"/>
              <a:cs typeface="Times New Roman" charset="0"/>
            </a:endParaRPr>
          </a:p>
          <a:p>
            <a:pPr eaLnBrk="1" hangingPunct="1">
              <a:spcBef>
                <a:spcPct val="20000"/>
              </a:spcBef>
              <a:buClr>
                <a:schemeClr val="accent2"/>
              </a:buClr>
              <a:buFont typeface="Wingdings" charset="0"/>
              <a:buChar char="Ø"/>
            </a:pPr>
            <a:endParaRPr lang="en-US" sz="3200" dirty="0">
              <a:latin typeface="Andy" charset="0"/>
              <a:cs typeface="Times New Roman" charset="0"/>
            </a:endParaRPr>
          </a:p>
        </p:txBody>
      </p:sp>
      <p:pic>
        <p:nvPicPr>
          <p:cNvPr id="3" name="Picture 2">
            <a:extLst>
              <a:ext uri="{FF2B5EF4-FFF2-40B4-BE49-F238E27FC236}">
                <a16:creationId xmlns:a16="http://schemas.microsoft.com/office/drawing/2014/main" id="{CB51A88E-9CAA-4F70-9C0A-227612A0E99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604730" y="184606"/>
            <a:ext cx="2116811" cy="1411207"/>
          </a:xfrm>
          <a:prstGeom prst="rect">
            <a:avLst/>
          </a:prstGeom>
        </p:spPr>
      </p:pic>
      <p:sp>
        <p:nvSpPr>
          <p:cNvPr id="2" name="Slide Number Placeholder 1">
            <a:extLst>
              <a:ext uri="{FF2B5EF4-FFF2-40B4-BE49-F238E27FC236}">
                <a16:creationId xmlns:a16="http://schemas.microsoft.com/office/drawing/2014/main" id="{A36E6036-30F0-BE45-B1A1-2DCF9AB6480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a:t>
            </a:fld>
            <a:endParaRPr lang="en-US"/>
          </a:p>
        </p:txBody>
      </p:sp>
    </p:spTree>
    <p:extLst>
      <p:ext uri="{BB962C8B-B14F-4D97-AF65-F5344CB8AC3E}">
        <p14:creationId xmlns:p14="http://schemas.microsoft.com/office/powerpoint/2010/main" val="4144273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6"/>
          <p:cNvSpPr txBox="1">
            <a:spLocks noGrp="1"/>
          </p:cNvSpPr>
          <p:nvPr>
            <p:ph type="title"/>
          </p:nvPr>
        </p:nvSpPr>
        <p:spPr>
          <a:xfrm>
            <a:off x="457200" y="274639"/>
            <a:ext cx="8229600" cy="114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3800" b="1" u="none" strike="noStrike" cap="none" dirty="0">
                <a:solidFill>
                  <a:srgbClr val="0B63AF"/>
                </a:solidFill>
                <a:latin typeface="Times New Roman"/>
                <a:ea typeface="Calibri"/>
                <a:cs typeface="Times New Roman"/>
                <a:sym typeface="Calibri"/>
              </a:rPr>
              <a:t>Where are We Now?</a:t>
            </a:r>
            <a:br>
              <a:rPr lang="en-US" sz="3800" b="1" u="none" strike="noStrike" cap="none" dirty="0">
                <a:solidFill>
                  <a:srgbClr val="0B63AF"/>
                </a:solidFill>
                <a:latin typeface="Times New Roman"/>
                <a:ea typeface="Calibri"/>
                <a:cs typeface="Times New Roman"/>
                <a:sym typeface="Calibri"/>
              </a:rPr>
            </a:br>
            <a:r>
              <a:rPr lang="en-US" sz="3800" b="1" u="none" strike="noStrike" cap="none" dirty="0">
                <a:solidFill>
                  <a:srgbClr val="0B63AF"/>
                </a:solidFill>
                <a:latin typeface="Times New Roman"/>
                <a:ea typeface="Calibri"/>
                <a:cs typeface="Times New Roman"/>
                <a:sym typeface="Calibri"/>
              </a:rPr>
              <a:t>Above and Below the Surface</a:t>
            </a:r>
            <a:r>
              <a:rPr lang="mr-IN" sz="3800" b="1" u="none" strike="noStrike" cap="none" dirty="0">
                <a:solidFill>
                  <a:srgbClr val="0B63AF"/>
                </a:solidFill>
                <a:latin typeface="Times New Roman"/>
                <a:ea typeface="Calibri"/>
                <a:cs typeface="Times New Roman"/>
                <a:sym typeface="Calibri"/>
              </a:rPr>
              <a:t>…</a:t>
            </a:r>
            <a:r>
              <a:rPr lang="en-US" sz="3800" b="1" u="none" strike="noStrike" cap="none" dirty="0">
                <a:solidFill>
                  <a:srgbClr val="0B63AF"/>
                </a:solidFill>
                <a:latin typeface="Times New Roman"/>
                <a:ea typeface="Calibri"/>
                <a:cs typeface="Times New Roman"/>
                <a:sym typeface="Calibri"/>
              </a:rPr>
              <a:t> </a:t>
            </a:r>
            <a:endParaRPr sz="3600" b="1" u="none" strike="noStrike" cap="none" dirty="0">
              <a:solidFill>
                <a:srgbClr val="0B63AF"/>
              </a:solidFill>
              <a:latin typeface="Times New Roman"/>
              <a:ea typeface="Calibri"/>
              <a:cs typeface="Times New Roman"/>
              <a:sym typeface="Calibri"/>
            </a:endParaRPr>
          </a:p>
        </p:txBody>
      </p:sp>
      <p:sp>
        <p:nvSpPr>
          <p:cNvPr id="162" name="Google Shape;162;p26"/>
          <p:cNvSpPr txBox="1">
            <a:spLocks noGrp="1"/>
          </p:cNvSpPr>
          <p:nvPr>
            <p:ph type="body" idx="1"/>
          </p:nvPr>
        </p:nvSpPr>
        <p:spPr>
          <a:xfrm>
            <a:off x="0" y="2162622"/>
            <a:ext cx="6580721" cy="4526000"/>
          </a:xfrm>
          <a:prstGeom prst="rect">
            <a:avLst/>
          </a:prstGeom>
          <a:noFill/>
          <a:ln>
            <a:noFill/>
          </a:ln>
        </p:spPr>
        <p:txBody>
          <a:bodyPr spcFirstLastPara="1" wrap="square" lIns="91425" tIns="91425" rIns="91425" bIns="91425" anchor="t" anchorCtr="0">
            <a:noAutofit/>
          </a:bodyPr>
          <a:lstStyle/>
          <a:p>
            <a:pPr marL="457200" marR="0" lvl="0" indent="-457200" algn="l" rtl="0">
              <a:lnSpc>
                <a:spcPct val="115000"/>
              </a:lnSpc>
              <a:spcBef>
                <a:spcPts val="0"/>
              </a:spcBef>
              <a:spcAft>
                <a:spcPts val="0"/>
              </a:spcAft>
              <a:buClr>
                <a:schemeClr val="dk1"/>
              </a:buClr>
              <a:buSzPts val="1100"/>
              <a:buFont typeface="Arial"/>
              <a:buChar char="•"/>
            </a:pPr>
            <a:r>
              <a:rPr lang="en-US" sz="3200" b="1" i="0" u="none" strike="noStrike" cap="none" dirty="0">
                <a:solidFill>
                  <a:schemeClr val="dk1"/>
                </a:solidFill>
                <a:latin typeface="Times New Roman"/>
                <a:ea typeface="Helvetica Neue"/>
                <a:cs typeface="Times New Roman"/>
                <a:sym typeface="Helvetica Neue"/>
              </a:rPr>
              <a:t>Current work in the district</a:t>
            </a:r>
            <a:r>
              <a:rPr lang="mr-IN" sz="3200" b="1" i="0" u="none" strike="noStrike" cap="none" dirty="0">
                <a:solidFill>
                  <a:schemeClr val="dk1"/>
                </a:solidFill>
                <a:latin typeface="Times New Roman"/>
                <a:ea typeface="Helvetica Neue"/>
                <a:cs typeface="Times New Roman"/>
                <a:sym typeface="Helvetica Neue"/>
              </a:rPr>
              <a:t>…</a:t>
            </a:r>
            <a:r>
              <a:rPr lang="en-US" sz="3200" b="1" i="0" u="none" strike="noStrike" cap="none" dirty="0">
                <a:solidFill>
                  <a:schemeClr val="dk1"/>
                </a:solidFill>
                <a:latin typeface="Times New Roman"/>
                <a:ea typeface="Helvetica Neue"/>
                <a:cs typeface="Times New Roman"/>
                <a:sym typeface="Helvetica Neue"/>
              </a:rPr>
              <a:t> </a:t>
            </a:r>
            <a:endParaRPr b="1" dirty="0">
              <a:latin typeface="Times New Roman"/>
              <a:cs typeface="Times New Roman"/>
            </a:endParaRPr>
          </a:p>
          <a:p>
            <a:pPr marL="457200" marR="0" lvl="0" indent="-457200" algn="l" rtl="0">
              <a:lnSpc>
                <a:spcPct val="115000"/>
              </a:lnSpc>
              <a:spcBef>
                <a:spcPts val="0"/>
              </a:spcBef>
              <a:spcAft>
                <a:spcPts val="0"/>
              </a:spcAft>
              <a:buClr>
                <a:schemeClr val="dk1"/>
              </a:buClr>
              <a:buSzPts val="1100"/>
              <a:buFont typeface="Arial"/>
              <a:buChar char="•"/>
            </a:pPr>
            <a:r>
              <a:rPr lang="en-US" sz="3200" b="1" i="0" u="none" strike="noStrike" cap="none" dirty="0">
                <a:solidFill>
                  <a:schemeClr val="dk1"/>
                </a:solidFill>
                <a:latin typeface="Times New Roman"/>
                <a:ea typeface="Helvetica Neue"/>
                <a:cs typeface="Times New Roman"/>
                <a:sym typeface="Helvetica Neue"/>
              </a:rPr>
              <a:t>Your work at the school level</a:t>
            </a:r>
            <a:r>
              <a:rPr lang="mr-IN" sz="3200" b="1" i="0" u="none" strike="noStrike" cap="none" dirty="0">
                <a:solidFill>
                  <a:schemeClr val="dk1"/>
                </a:solidFill>
                <a:latin typeface="Times New Roman"/>
                <a:ea typeface="Helvetica Neue"/>
                <a:cs typeface="Times New Roman"/>
                <a:sym typeface="Helvetica Neue"/>
              </a:rPr>
              <a:t>…</a:t>
            </a:r>
            <a:endParaRPr lang="en-US" sz="3200" b="1" i="0" u="none" strike="noStrike" cap="none" dirty="0">
              <a:solidFill>
                <a:schemeClr val="dk1"/>
              </a:solidFill>
              <a:latin typeface="Times New Roman"/>
              <a:ea typeface="Helvetica Neue"/>
              <a:cs typeface="Times New Roman"/>
              <a:sym typeface="Helvetica Neue"/>
            </a:endParaRPr>
          </a:p>
          <a:p>
            <a:pPr marL="457200" marR="0" lvl="0" indent="-457200" algn="l" rtl="0">
              <a:lnSpc>
                <a:spcPct val="115000"/>
              </a:lnSpc>
              <a:spcBef>
                <a:spcPts val="0"/>
              </a:spcBef>
              <a:spcAft>
                <a:spcPts val="0"/>
              </a:spcAft>
              <a:buClr>
                <a:schemeClr val="dk1"/>
              </a:buClr>
              <a:buSzPts val="1100"/>
              <a:buFont typeface="Arial"/>
              <a:buChar char="•"/>
            </a:pPr>
            <a:r>
              <a:rPr lang="en-US" sz="3200" b="1" dirty="0">
                <a:solidFill>
                  <a:schemeClr val="dk1"/>
                </a:solidFill>
                <a:latin typeface="Times New Roman"/>
                <a:ea typeface="Helvetica Neue"/>
                <a:cs typeface="Times New Roman"/>
                <a:sym typeface="Helvetica Neue"/>
              </a:rPr>
              <a:t>Your work with remote learning</a:t>
            </a:r>
            <a:r>
              <a:rPr lang="en-US" sz="3200" b="1" i="0" u="none" strike="noStrike" cap="none" dirty="0">
                <a:solidFill>
                  <a:schemeClr val="dk1"/>
                </a:solidFill>
                <a:latin typeface="Times New Roman"/>
                <a:ea typeface="Helvetica Neue"/>
                <a:cs typeface="Times New Roman"/>
                <a:sym typeface="Helvetica Neue"/>
              </a:rPr>
              <a:t> </a:t>
            </a:r>
            <a:endParaRPr b="1" dirty="0">
              <a:latin typeface="Times New Roman"/>
              <a:cs typeface="Times New Roman"/>
            </a:endParaRPr>
          </a:p>
          <a:p>
            <a:pPr marL="457200" marR="0" lvl="0" indent="-457200" algn="l" rtl="0">
              <a:lnSpc>
                <a:spcPct val="115000"/>
              </a:lnSpc>
              <a:spcBef>
                <a:spcPts val="0"/>
              </a:spcBef>
              <a:spcAft>
                <a:spcPts val="0"/>
              </a:spcAft>
              <a:buClr>
                <a:schemeClr val="dk1"/>
              </a:buClr>
              <a:buSzPts val="1100"/>
              <a:buFont typeface="Arial"/>
              <a:buChar char="•"/>
            </a:pPr>
            <a:r>
              <a:rPr lang="en-US" sz="3200" b="1" i="0" u="none" strike="noStrike" cap="none" dirty="0">
                <a:solidFill>
                  <a:schemeClr val="dk1"/>
                </a:solidFill>
                <a:latin typeface="Times New Roman"/>
                <a:ea typeface="Helvetica Neue"/>
                <a:cs typeface="Times New Roman"/>
                <a:sym typeface="Helvetica Neue"/>
              </a:rPr>
              <a:t>Future Integrated STEM work</a:t>
            </a:r>
            <a:r>
              <a:rPr lang="mr-IN" sz="3200" b="1" i="0" u="none" strike="noStrike" cap="none" dirty="0">
                <a:solidFill>
                  <a:schemeClr val="dk1"/>
                </a:solidFill>
                <a:latin typeface="Times New Roman"/>
                <a:ea typeface="Helvetica Neue"/>
                <a:cs typeface="Times New Roman"/>
                <a:sym typeface="Helvetica Neue"/>
              </a:rPr>
              <a:t>…</a:t>
            </a:r>
            <a:r>
              <a:rPr lang="en-US" sz="3200" b="1" i="0" u="none" strike="noStrike" cap="none" dirty="0">
                <a:solidFill>
                  <a:schemeClr val="dk1"/>
                </a:solidFill>
                <a:latin typeface="Times New Roman"/>
                <a:ea typeface="Helvetica Neue"/>
                <a:cs typeface="Times New Roman"/>
                <a:sym typeface="Helvetica Neue"/>
              </a:rPr>
              <a:t>. </a:t>
            </a:r>
            <a:endParaRPr sz="3200" b="1" i="0" u="none" strike="noStrike" cap="none" dirty="0">
              <a:solidFill>
                <a:schemeClr val="dk1"/>
              </a:solidFill>
              <a:latin typeface="Times New Roman"/>
              <a:ea typeface="Helvetica Neue"/>
              <a:cs typeface="Times New Roman"/>
              <a:sym typeface="Helvetica Neue"/>
            </a:endParaRPr>
          </a:p>
        </p:txBody>
      </p:sp>
      <p:pic>
        <p:nvPicPr>
          <p:cNvPr id="163" name="Google Shape;163;p26" descr="Image result for iceberg"/>
          <p:cNvPicPr preferRelativeResize="0"/>
          <p:nvPr/>
        </p:nvPicPr>
        <p:blipFill rotWithShape="1">
          <a:blip r:embed="rId3">
            <a:alphaModFix/>
          </a:blip>
          <a:srcRect/>
          <a:stretch/>
        </p:blipFill>
        <p:spPr>
          <a:xfrm>
            <a:off x="6558682" y="1959063"/>
            <a:ext cx="2585318" cy="2602482"/>
          </a:xfrm>
          <a:prstGeom prst="rect">
            <a:avLst/>
          </a:prstGeom>
          <a:noFill/>
          <a:ln>
            <a:noFill/>
          </a:ln>
        </p:spPr>
      </p:pic>
      <p:pic>
        <p:nvPicPr>
          <p:cNvPr id="2" name="Picture 1">
            <a:extLst>
              <a:ext uri="{FF2B5EF4-FFF2-40B4-BE49-F238E27FC236}">
                <a16:creationId xmlns:a16="http://schemas.microsoft.com/office/drawing/2014/main" id="{0A2DA0CD-A92D-4721-9AE4-0CC882A8AAA6}"/>
              </a:ext>
            </a:extLst>
          </p:cNvPr>
          <p:cNvPicPr>
            <a:picLocks noChangeAspect="1"/>
          </p:cNvPicPr>
          <p:nvPr/>
        </p:nvPicPr>
        <p:blipFill>
          <a:blip r:embed="rId4"/>
          <a:stretch>
            <a:fillRect/>
          </a:stretch>
        </p:blipFill>
        <p:spPr>
          <a:xfrm>
            <a:off x="157288" y="6402142"/>
            <a:ext cx="1066892" cy="408467"/>
          </a:xfrm>
          <a:prstGeom prst="rect">
            <a:avLst/>
          </a:prstGeom>
        </p:spPr>
      </p:pic>
      <p:sp>
        <p:nvSpPr>
          <p:cNvPr id="3" name="Slide Number Placeholder 2">
            <a:extLst>
              <a:ext uri="{FF2B5EF4-FFF2-40B4-BE49-F238E27FC236}">
                <a16:creationId xmlns:a16="http://schemas.microsoft.com/office/drawing/2014/main" id="{164FD26C-7164-2F4D-8EA3-4A2F6936D61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spTree>
    <p:extLst>
      <p:ext uri="{BB962C8B-B14F-4D97-AF65-F5344CB8AC3E}">
        <p14:creationId xmlns:p14="http://schemas.microsoft.com/office/powerpoint/2010/main" val="3777509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4"/>
          <p:cNvSpPr txBox="1">
            <a:spLocks noGrp="1"/>
          </p:cNvSpPr>
          <p:nvPr>
            <p:ph type="title" idx="4294967295"/>
          </p:nvPr>
        </p:nvSpPr>
        <p:spPr>
          <a:xfrm>
            <a:off x="205746" y="180279"/>
            <a:ext cx="9148763" cy="1143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B63AF"/>
              </a:buClr>
              <a:buSzPts val="4800"/>
              <a:buFont typeface="Arial"/>
              <a:buNone/>
            </a:pPr>
            <a:r>
              <a:rPr lang="en-US" sz="3600" b="1" dirty="0">
                <a:latin typeface="Times New Roman"/>
                <a:ea typeface="Arial"/>
                <a:cs typeface="Times New Roman"/>
                <a:sym typeface="Arial"/>
              </a:rPr>
              <a:t>Connecting the Dots to Teacher Practice </a:t>
            </a:r>
            <a:endParaRPr sz="3600" b="1" dirty="0">
              <a:latin typeface="Times New Roman"/>
              <a:cs typeface="Times New Roman"/>
            </a:endParaRPr>
          </a:p>
        </p:txBody>
      </p:sp>
      <p:sp>
        <p:nvSpPr>
          <p:cNvPr id="169" name="Google Shape;169;p24"/>
          <p:cNvSpPr txBox="1">
            <a:spLocks noGrp="1"/>
          </p:cNvSpPr>
          <p:nvPr>
            <p:ph type="body" idx="4294967295"/>
          </p:nvPr>
        </p:nvSpPr>
        <p:spPr>
          <a:xfrm>
            <a:off x="342077" y="1054191"/>
            <a:ext cx="8229600" cy="4794250"/>
          </a:xfrm>
          <a:prstGeom prst="rect">
            <a:avLst/>
          </a:prstGeom>
          <a:noFill/>
          <a:ln>
            <a:noFill/>
          </a:ln>
        </p:spPr>
        <p:txBody>
          <a:bodyPr spcFirstLastPara="1" wrap="square" lIns="91425" tIns="45700" rIns="91425" bIns="45700" anchor="t" anchorCtr="0">
            <a:noAutofit/>
          </a:bodyPr>
          <a:lstStyle/>
          <a:p>
            <a:pPr marL="33866" lvl="0" indent="0" algn="l" rtl="0">
              <a:spcBef>
                <a:spcPts val="0"/>
              </a:spcBef>
              <a:spcAft>
                <a:spcPts val="0"/>
              </a:spcAft>
              <a:buClr>
                <a:schemeClr val="dk1"/>
              </a:buClr>
              <a:buSzPts val="4267"/>
              <a:buNone/>
            </a:pPr>
            <a:endParaRPr dirty="0"/>
          </a:p>
          <a:p>
            <a:pPr marL="33866" lvl="0" indent="0" algn="l" rtl="0">
              <a:spcBef>
                <a:spcPts val="853"/>
              </a:spcBef>
              <a:spcAft>
                <a:spcPts val="0"/>
              </a:spcAft>
              <a:buClr>
                <a:schemeClr val="dk1"/>
              </a:buClr>
              <a:buSzPts val="4267"/>
              <a:buNone/>
            </a:pPr>
            <a:endParaRPr lang="en-US" dirty="0"/>
          </a:p>
          <a:p>
            <a:pPr marL="33866" lvl="0" indent="0" algn="l" rtl="0">
              <a:spcBef>
                <a:spcPts val="853"/>
              </a:spcBef>
              <a:spcAft>
                <a:spcPts val="0"/>
              </a:spcAft>
              <a:buClr>
                <a:schemeClr val="dk1"/>
              </a:buClr>
              <a:buSzPts val="4267"/>
              <a:buNone/>
            </a:pPr>
            <a:endParaRPr lang="en-US" dirty="0"/>
          </a:p>
          <a:p>
            <a:pPr marL="33866" lvl="0" indent="0" algn="l" rtl="0">
              <a:spcBef>
                <a:spcPts val="853"/>
              </a:spcBef>
              <a:spcAft>
                <a:spcPts val="0"/>
              </a:spcAft>
              <a:buClr>
                <a:schemeClr val="dk1"/>
              </a:buClr>
              <a:buSzPts val="4267"/>
              <a:buNone/>
            </a:pPr>
            <a:endParaRPr lang="en-US" dirty="0"/>
          </a:p>
          <a:p>
            <a:pPr marL="33866" lvl="0" indent="0" algn="l" rtl="0">
              <a:spcBef>
                <a:spcPts val="853"/>
              </a:spcBef>
              <a:spcAft>
                <a:spcPts val="0"/>
              </a:spcAft>
              <a:buClr>
                <a:schemeClr val="dk1"/>
              </a:buClr>
              <a:buSzPts val="4267"/>
              <a:buNone/>
            </a:pPr>
            <a:endParaRPr sz="3200" b="1" dirty="0">
              <a:latin typeface="Times New Roman"/>
              <a:cs typeface="Times New Roman"/>
            </a:endParaRPr>
          </a:p>
          <a:p>
            <a:pPr marL="33866" lvl="0" indent="0" algn="l" rtl="0">
              <a:spcBef>
                <a:spcPts val="840"/>
              </a:spcBef>
              <a:spcAft>
                <a:spcPts val="0"/>
              </a:spcAft>
              <a:buClr>
                <a:schemeClr val="dk1"/>
              </a:buClr>
              <a:buSzPts val="4200"/>
              <a:buNone/>
            </a:pPr>
            <a:r>
              <a:rPr lang="en-US" sz="3200" b="1" dirty="0">
                <a:latin typeface="Times New Roman"/>
                <a:ea typeface="Arial"/>
                <a:cs typeface="Times New Roman"/>
                <a:sym typeface="Arial"/>
              </a:rPr>
              <a:t>Through the lens of Danielson:</a:t>
            </a:r>
          </a:p>
          <a:p>
            <a:pPr marL="33866" lvl="0" indent="0" algn="l" rtl="0">
              <a:spcBef>
                <a:spcPts val="840"/>
              </a:spcBef>
              <a:spcAft>
                <a:spcPts val="0"/>
              </a:spcAft>
              <a:buClr>
                <a:schemeClr val="dk1"/>
              </a:buClr>
              <a:buSzPts val="4200"/>
              <a:buNone/>
            </a:pPr>
            <a:r>
              <a:rPr lang="en-US" sz="3200" b="1" dirty="0">
                <a:solidFill>
                  <a:schemeClr val="accent1"/>
                </a:solidFill>
                <a:latin typeface="Times New Roman"/>
                <a:ea typeface="Arial"/>
                <a:cs typeface="Times New Roman"/>
                <a:sym typeface="Arial"/>
              </a:rPr>
              <a:t>1e: Designing Coherent Instruction </a:t>
            </a:r>
            <a:endParaRPr lang="en-US" sz="3200" b="1" dirty="0">
              <a:solidFill>
                <a:schemeClr val="accent1"/>
              </a:solidFill>
              <a:latin typeface="Times New Roman"/>
              <a:cs typeface="Times New Roman"/>
              <a:sym typeface="Arial"/>
            </a:endParaRPr>
          </a:p>
          <a:p>
            <a:pPr marL="33866" lvl="0" indent="0" algn="l" rtl="0">
              <a:spcBef>
                <a:spcPts val="840"/>
              </a:spcBef>
              <a:spcAft>
                <a:spcPts val="0"/>
              </a:spcAft>
              <a:buClr>
                <a:schemeClr val="dk1"/>
              </a:buClr>
              <a:buSzPts val="4200"/>
              <a:buNone/>
            </a:pPr>
            <a:r>
              <a:rPr lang="en-US" sz="3200" b="1" dirty="0">
                <a:solidFill>
                  <a:schemeClr val="accent1"/>
                </a:solidFill>
                <a:latin typeface="Times New Roman"/>
                <a:ea typeface="Arial"/>
                <a:cs typeface="Times New Roman"/>
                <a:sym typeface="Arial"/>
              </a:rPr>
              <a:t>3c: Engaging Students in Learning </a:t>
            </a:r>
            <a:endParaRPr lang="en-US" sz="3200" b="1" dirty="0">
              <a:solidFill>
                <a:schemeClr val="accent1"/>
              </a:solidFill>
              <a:latin typeface="Times New Roman"/>
              <a:cs typeface="Times New Roman"/>
              <a:sym typeface="Arial"/>
            </a:endParaRPr>
          </a:p>
          <a:p>
            <a:pPr marL="33866" lvl="0" indent="0" algn="l" rtl="0">
              <a:spcBef>
                <a:spcPts val="840"/>
              </a:spcBef>
              <a:spcAft>
                <a:spcPts val="0"/>
              </a:spcAft>
              <a:buClr>
                <a:schemeClr val="dk1"/>
              </a:buClr>
              <a:buSzPts val="4200"/>
              <a:buNone/>
            </a:pPr>
            <a:r>
              <a:rPr lang="en-US" sz="3200" b="1" dirty="0">
                <a:solidFill>
                  <a:schemeClr val="accent1"/>
                </a:solidFill>
                <a:latin typeface="Times New Roman"/>
                <a:ea typeface="Arial"/>
                <a:cs typeface="Times New Roman"/>
                <a:sym typeface="Arial"/>
              </a:rPr>
              <a:t>3d: Using Assessment in Instruction   </a:t>
            </a:r>
            <a:endParaRPr sz="3200" b="1" dirty="0">
              <a:solidFill>
                <a:schemeClr val="accent1"/>
              </a:solidFill>
              <a:latin typeface="Times New Roman"/>
              <a:cs typeface="Times New Roman"/>
            </a:endParaRPr>
          </a:p>
        </p:txBody>
      </p:sp>
      <p:pic>
        <p:nvPicPr>
          <p:cNvPr id="170" name="Google Shape;170;p24"/>
          <p:cNvPicPr preferRelativeResize="0"/>
          <p:nvPr/>
        </p:nvPicPr>
        <p:blipFill rotWithShape="1">
          <a:blip r:embed="rId3">
            <a:alphaModFix/>
          </a:blip>
          <a:srcRect/>
          <a:stretch/>
        </p:blipFill>
        <p:spPr>
          <a:xfrm>
            <a:off x="3224244" y="1082182"/>
            <a:ext cx="2471981" cy="1947151"/>
          </a:xfrm>
          <a:prstGeom prst="rect">
            <a:avLst/>
          </a:prstGeom>
          <a:noFill/>
          <a:ln>
            <a:noFill/>
          </a:ln>
        </p:spPr>
      </p:pic>
      <p:sp>
        <p:nvSpPr>
          <p:cNvPr id="2" name="Slide Number Placeholder 1">
            <a:extLst>
              <a:ext uri="{FF2B5EF4-FFF2-40B4-BE49-F238E27FC236}">
                <a16:creationId xmlns:a16="http://schemas.microsoft.com/office/drawing/2014/main" id="{AC29E90F-ECB2-5142-A266-D8A80369549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4</a:t>
            </a:fld>
            <a:endParaRPr lang="en-US"/>
          </a:p>
        </p:txBody>
      </p:sp>
    </p:spTree>
    <p:extLst>
      <p:ext uri="{BB962C8B-B14F-4D97-AF65-F5344CB8AC3E}">
        <p14:creationId xmlns:p14="http://schemas.microsoft.com/office/powerpoint/2010/main" val="1777667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5FFCF2E-3C37-C948-95E5-F54EB42E6B65}"/>
              </a:ext>
            </a:extLst>
          </p:cNvPr>
          <p:cNvSpPr txBox="1"/>
          <p:nvPr/>
        </p:nvSpPr>
        <p:spPr>
          <a:xfrm>
            <a:off x="1623395" y="216300"/>
            <a:ext cx="5406887" cy="1815882"/>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Through the Lens of Danielson:</a:t>
            </a:r>
          </a:p>
          <a:p>
            <a:pPr algn="ctr"/>
            <a:r>
              <a:rPr lang="en-US" sz="2800" b="1" dirty="0">
                <a:latin typeface="Times New Roman" panose="02020603050405020304" pitchFamily="18" charset="0"/>
                <a:cs typeface="Times New Roman" panose="02020603050405020304" pitchFamily="18" charset="0"/>
              </a:rPr>
              <a:t>Danielson  3b:</a:t>
            </a:r>
          </a:p>
          <a:p>
            <a:pPr algn="ctr"/>
            <a:r>
              <a:rPr lang="en-US" sz="2800" b="1" dirty="0">
                <a:latin typeface="Times New Roman" panose="02020603050405020304" pitchFamily="18" charset="0"/>
                <a:cs typeface="Times New Roman" panose="02020603050405020304" pitchFamily="18" charset="0"/>
              </a:rPr>
              <a:t>Questioning and Discussion Techniques</a:t>
            </a:r>
          </a:p>
        </p:txBody>
      </p:sp>
      <p:sp>
        <p:nvSpPr>
          <p:cNvPr id="9" name="TextBox 8">
            <a:extLst>
              <a:ext uri="{FF2B5EF4-FFF2-40B4-BE49-F238E27FC236}">
                <a16:creationId xmlns:a16="http://schemas.microsoft.com/office/drawing/2014/main" id="{A908D940-87AF-6643-A08A-9234A5098FCB}"/>
              </a:ext>
            </a:extLst>
          </p:cNvPr>
          <p:cNvSpPr txBox="1"/>
          <p:nvPr/>
        </p:nvSpPr>
        <p:spPr>
          <a:xfrm>
            <a:off x="652479" y="2089506"/>
            <a:ext cx="8116551" cy="1938992"/>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Questioning is extremely important to engage students in learning.  </a:t>
            </a:r>
          </a:p>
          <a:p>
            <a:endParaRPr lang="en-US" sz="2000" b="1"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We are going to incorporate 3b in our discussion with 3c and 3d. We should always be cognoscente to high and low order questioning as we are developing the integrated STEM units as well as the lessons, whether they are remote learning or one on one in the classroom.</a:t>
            </a:r>
          </a:p>
        </p:txBody>
      </p:sp>
      <p:pic>
        <p:nvPicPr>
          <p:cNvPr id="10" name="Picture 9">
            <a:extLst>
              <a:ext uri="{FF2B5EF4-FFF2-40B4-BE49-F238E27FC236}">
                <a16:creationId xmlns:a16="http://schemas.microsoft.com/office/drawing/2014/main" id="{3BB3E261-3F5F-5A43-B4E3-DDB6F971F0BE}"/>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837473B0-CC2E-450A-ABE3-18F120FF3D39}">
                <a1611:picAttrSrcUrl xmlns:a1611="http://schemas.microsoft.com/office/drawing/2016/11/main" r:id="rId4"/>
              </a:ext>
            </a:extLst>
          </a:blip>
          <a:stretch>
            <a:fillRect/>
          </a:stretch>
        </p:blipFill>
        <p:spPr>
          <a:xfrm>
            <a:off x="3417497" y="4244008"/>
            <a:ext cx="1969512" cy="1735108"/>
          </a:xfrm>
          <a:prstGeom prst="rect">
            <a:avLst/>
          </a:prstGeom>
        </p:spPr>
      </p:pic>
      <p:sp>
        <p:nvSpPr>
          <p:cNvPr id="2" name="Slide Number Placeholder 1">
            <a:extLst>
              <a:ext uri="{FF2B5EF4-FFF2-40B4-BE49-F238E27FC236}">
                <a16:creationId xmlns:a16="http://schemas.microsoft.com/office/drawing/2014/main" id="{897DF5CC-E8F4-9746-8878-F7CBFAE9C5A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Tree>
    <p:extLst>
      <p:ext uri="{BB962C8B-B14F-4D97-AF65-F5344CB8AC3E}">
        <p14:creationId xmlns:p14="http://schemas.microsoft.com/office/powerpoint/2010/main" val="3959824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8E0A87D-0A0F-8B44-88DC-CBB3B689CBF2}"/>
              </a:ext>
            </a:extLst>
          </p:cNvPr>
          <p:cNvSpPr/>
          <p:nvPr/>
        </p:nvSpPr>
        <p:spPr>
          <a:xfrm>
            <a:off x="1550504" y="278297"/>
            <a:ext cx="5953539" cy="1815882"/>
          </a:xfrm>
          <a:prstGeom prst="rect">
            <a:avLst/>
          </a:prstGeom>
        </p:spPr>
        <p:txBody>
          <a:bodyPr wrap="square">
            <a:spAutoFit/>
          </a:bodyPr>
          <a:lstStyle/>
          <a:p>
            <a:pPr algn="ctr"/>
            <a:r>
              <a:rPr lang="en-US" sz="3200" b="1" kern="1800" dirty="0">
                <a:latin typeface="Times New Roman" panose="02020603050405020304" pitchFamily="18" charset="0"/>
                <a:ea typeface="Times New Roman" panose="02020603050405020304" pitchFamily="18" charset="0"/>
                <a:cs typeface="Times New Roman" panose="02020603050405020304" pitchFamily="18" charset="0"/>
              </a:rPr>
              <a:t>Danielson</a:t>
            </a:r>
          </a:p>
          <a:p>
            <a:pPr algn="ctr"/>
            <a:r>
              <a:rPr lang="en-US" sz="3200" b="1" kern="1800" dirty="0">
                <a:latin typeface="Times New Roman" panose="02020603050405020304" pitchFamily="18" charset="0"/>
                <a:ea typeface="Times New Roman" panose="02020603050405020304" pitchFamily="18" charset="0"/>
                <a:cs typeface="Times New Roman" panose="02020603050405020304" pitchFamily="18" charset="0"/>
              </a:rPr>
              <a:t> A Common Understanding of Good Teaching  </a:t>
            </a:r>
            <a:r>
              <a:rPr lang="en-US" sz="3200" b="1" dirty="0">
                <a:latin typeface="Times New Roman" panose="02020603050405020304" pitchFamily="18" charset="0"/>
                <a:ea typeface="ＭＳ 明朝" panose="02020609040205080304" pitchFamily="49" charset="-128"/>
                <a:cs typeface="Times New Roman" panose="02020603050405020304" pitchFamily="18" charset="0"/>
              </a:rPr>
              <a:t> </a:t>
            </a:r>
          </a:p>
          <a:p>
            <a:pPr algn="ctr"/>
            <a:r>
              <a:rPr lang="en-US" sz="800" dirty="0">
                <a:latin typeface="Cambria" panose="02040503050406030204" pitchFamily="18" charset="0"/>
                <a:ea typeface="ＭＳ 明朝" panose="02020609040205080304" pitchFamily="49" charset="-128"/>
                <a:cs typeface="Times New Roman" panose="02020603050405020304" pitchFamily="18" charset="0"/>
              </a:rPr>
              <a:t> </a:t>
            </a:r>
          </a:p>
          <a:p>
            <a:pPr algn="ctr"/>
            <a:r>
              <a:rPr lang="en-US" sz="800" u="sng" dirty="0">
                <a:solidFill>
                  <a:srgbClr val="0000FF"/>
                </a:solidFill>
                <a:latin typeface="Cambria" panose="02040503050406030204" pitchFamily="18" charset="0"/>
                <a:ea typeface="ＭＳ 明朝" panose="02020609040205080304" pitchFamily="49" charset="-128"/>
                <a:cs typeface="Times New Roman" panose="02020603050405020304" pitchFamily="18" charset="0"/>
                <a:hlinkClick r:id="rId2"/>
              </a:rPr>
              <a:t>https://www.youtube.com/watch?v=MHdtldDMHcA</a:t>
            </a:r>
            <a:endParaRPr lang="en-US" dirty="0"/>
          </a:p>
        </p:txBody>
      </p:sp>
      <p:sp>
        <p:nvSpPr>
          <p:cNvPr id="6" name="TextBox 5">
            <a:extLst>
              <a:ext uri="{FF2B5EF4-FFF2-40B4-BE49-F238E27FC236}">
                <a16:creationId xmlns:a16="http://schemas.microsoft.com/office/drawing/2014/main" id="{BBDB183B-9084-224C-901F-B0248BC25289}"/>
              </a:ext>
            </a:extLst>
          </p:cNvPr>
          <p:cNvSpPr txBox="1"/>
          <p:nvPr/>
        </p:nvSpPr>
        <p:spPr>
          <a:xfrm>
            <a:off x="1093305" y="2489121"/>
            <a:ext cx="7205869" cy="2677656"/>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In the next slide you are going to view a 4-minute video by Charlotte Danielson that discusses “A Common Understanding of Good Teaching”</a:t>
            </a:r>
          </a:p>
          <a:p>
            <a:r>
              <a:rPr lang="en-US" sz="2400" b="1" dirty="0">
                <a:latin typeface="Times New Roman" panose="02020603050405020304" pitchFamily="18" charset="0"/>
                <a:cs typeface="Times New Roman" panose="02020603050405020304" pitchFamily="18" charset="0"/>
              </a:rPr>
              <a:t> </a:t>
            </a:r>
          </a:p>
          <a:p>
            <a:r>
              <a:rPr lang="en-US" sz="2400" b="1" dirty="0">
                <a:latin typeface="Times New Roman" panose="02020603050405020304" pitchFamily="18" charset="0"/>
                <a:cs typeface="Times New Roman" panose="02020603050405020304" pitchFamily="18" charset="0"/>
              </a:rPr>
              <a:t>As always, please have your notebooks ready to jot down anything that resonates with you as you are viewing the video.</a:t>
            </a:r>
          </a:p>
        </p:txBody>
      </p:sp>
      <p:sp>
        <p:nvSpPr>
          <p:cNvPr id="2" name="Slide Number Placeholder 1">
            <a:extLst>
              <a:ext uri="{FF2B5EF4-FFF2-40B4-BE49-F238E27FC236}">
                <a16:creationId xmlns:a16="http://schemas.microsoft.com/office/drawing/2014/main" id="{6A472178-8E7E-8E4E-A09A-E06F10E9ED3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6</a:t>
            </a:fld>
            <a:endParaRPr lang="en-US"/>
          </a:p>
        </p:txBody>
      </p:sp>
    </p:spTree>
    <p:extLst>
      <p:ext uri="{BB962C8B-B14F-4D97-AF65-F5344CB8AC3E}">
        <p14:creationId xmlns:p14="http://schemas.microsoft.com/office/powerpoint/2010/main" val="1607777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5CE0499-B143-B048-B0A7-D61E4518A1FD}"/>
              </a:ext>
            </a:extLst>
          </p:cNvPr>
          <p:cNvSpPr/>
          <p:nvPr/>
        </p:nvSpPr>
        <p:spPr>
          <a:xfrm>
            <a:off x="1396831" y="152288"/>
            <a:ext cx="6520522" cy="1169551"/>
          </a:xfrm>
          <a:prstGeom prst="rect">
            <a:avLst/>
          </a:prstGeom>
        </p:spPr>
        <p:txBody>
          <a:bodyPr wrap="square">
            <a:spAutoFit/>
          </a:bodyPr>
          <a:lstStyle/>
          <a:p>
            <a:pPr algn="ctr"/>
            <a:r>
              <a:rPr lang="en-US" sz="2400" b="1" kern="1800" dirty="0">
                <a:latin typeface="Times New Roman" panose="02020603050405020304" pitchFamily="18" charset="0"/>
                <a:ea typeface="Times New Roman" panose="02020603050405020304" pitchFamily="18" charset="0"/>
                <a:cs typeface="Times New Roman" panose="02020603050405020304" pitchFamily="18" charset="0"/>
              </a:rPr>
              <a:t>Charlotte Danielson</a:t>
            </a:r>
          </a:p>
          <a:p>
            <a:pPr algn="ctr"/>
            <a:r>
              <a:rPr lang="en-US" sz="2400" b="1" kern="1800" dirty="0">
                <a:latin typeface="Times New Roman" panose="02020603050405020304" pitchFamily="18" charset="0"/>
                <a:ea typeface="Times New Roman" panose="02020603050405020304" pitchFamily="18" charset="0"/>
                <a:cs typeface="Times New Roman" panose="02020603050405020304" pitchFamily="18" charset="0"/>
              </a:rPr>
              <a:t> A Common Understanding of Good Teaching  </a:t>
            </a:r>
            <a:r>
              <a:rPr lang="en-US" sz="1100" dirty="0">
                <a:latin typeface="Cambria" panose="02040503050406030204" pitchFamily="18" charset="0"/>
                <a:ea typeface="ＭＳ 明朝" panose="02020609040205080304" pitchFamily="49" charset="-128"/>
                <a:cs typeface="Times New Roman" panose="02020603050405020304" pitchFamily="18" charset="0"/>
              </a:rPr>
              <a:t> </a:t>
            </a:r>
          </a:p>
          <a:p>
            <a:r>
              <a:rPr lang="en-US" sz="1100" dirty="0">
                <a:latin typeface="Cambria" panose="02040503050406030204" pitchFamily="18" charset="0"/>
                <a:ea typeface="ＭＳ 明朝" panose="02020609040205080304" pitchFamily="49" charset="-128"/>
                <a:cs typeface="Times New Roman" panose="02020603050405020304" pitchFamily="18" charset="0"/>
              </a:rPr>
              <a:t> </a:t>
            </a:r>
          </a:p>
          <a:p>
            <a:r>
              <a:rPr lang="en-US" sz="1100" u="sng" dirty="0">
                <a:solidFill>
                  <a:srgbClr val="0000FF"/>
                </a:solidFill>
                <a:latin typeface="Cambria" panose="02040503050406030204" pitchFamily="18" charset="0"/>
                <a:ea typeface="ＭＳ 明朝" panose="02020609040205080304" pitchFamily="49" charset="-128"/>
                <a:cs typeface="Times New Roman" panose="02020603050405020304" pitchFamily="18" charset="0"/>
                <a:hlinkClick r:id="rId4"/>
              </a:rPr>
              <a:t>https://www.youtube.com/watch?v=MHdtldDMHcA</a:t>
            </a:r>
            <a:endParaRPr lang="en-US" sz="1100" dirty="0">
              <a:effectLst/>
              <a:latin typeface="Cambria" panose="02040503050406030204" pitchFamily="18" charset="0"/>
              <a:ea typeface="ＭＳ 明朝" panose="02020609040205080304" pitchFamily="49" charset="-128"/>
              <a:cs typeface="Times New Roman" panose="02020603050405020304" pitchFamily="18" charset="0"/>
            </a:endParaRPr>
          </a:p>
        </p:txBody>
      </p:sp>
      <p:pic>
        <p:nvPicPr>
          <p:cNvPr id="6" name="Charlotte Danielson- A Common Understanding of Good Teaching(1)-tmp.mp4" descr="Charlotte Danielson- A Common Understanding of Good Teaching(1)-tmp.mp4">
            <a:hlinkClick r:id="" action="ppaction://media"/>
            <a:extLst>
              <a:ext uri="{FF2B5EF4-FFF2-40B4-BE49-F238E27FC236}">
                <a16:creationId xmlns:a16="http://schemas.microsoft.com/office/drawing/2014/main" id="{55CE4454-7957-A744-9E0D-B575F1FDD47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120281"/>
            <a:ext cx="9144000" cy="5143500"/>
          </a:xfrm>
          <a:prstGeom prst="rect">
            <a:avLst/>
          </a:prstGeom>
        </p:spPr>
      </p:pic>
      <p:sp>
        <p:nvSpPr>
          <p:cNvPr id="2" name="Slide Number Placeholder 1">
            <a:extLst>
              <a:ext uri="{FF2B5EF4-FFF2-40B4-BE49-F238E27FC236}">
                <a16:creationId xmlns:a16="http://schemas.microsoft.com/office/drawing/2014/main" id="{05EC5E4E-B041-764B-9137-2BB520C1B3C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7</a:t>
            </a:fld>
            <a:endParaRPr lang="en-US"/>
          </a:p>
        </p:txBody>
      </p:sp>
    </p:spTree>
    <p:extLst>
      <p:ext uri="{BB962C8B-B14F-4D97-AF65-F5344CB8AC3E}">
        <p14:creationId xmlns:p14="http://schemas.microsoft.com/office/powerpoint/2010/main" val="445958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264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9833" y="727744"/>
            <a:ext cx="7486770" cy="646331"/>
          </a:xfrm>
          <a:prstGeom prst="rect">
            <a:avLst/>
          </a:prstGeom>
        </p:spPr>
        <p:txBody>
          <a:bodyPr wrap="none">
            <a:spAutoFit/>
          </a:bodyPr>
          <a:lstStyle/>
          <a:p>
            <a:r>
              <a:rPr lang="en-US" sz="3600" b="1" u="sng" dirty="0">
                <a:latin typeface="Times New Roman"/>
                <a:cs typeface="Times New Roman"/>
              </a:rPr>
              <a:t>Domain 1: Planning and Preparation</a:t>
            </a:r>
            <a:endParaRPr lang="en-US" sz="3600" b="1" dirty="0">
              <a:latin typeface="Times New Roman"/>
              <a:cs typeface="Times New Roman"/>
            </a:endParaRPr>
          </a:p>
        </p:txBody>
      </p:sp>
      <p:sp>
        <p:nvSpPr>
          <p:cNvPr id="3" name="Rectangle 2"/>
          <p:cNvSpPr/>
          <p:nvPr/>
        </p:nvSpPr>
        <p:spPr>
          <a:xfrm>
            <a:off x="443273" y="1971437"/>
            <a:ext cx="8153329" cy="3416320"/>
          </a:xfrm>
          <a:prstGeom prst="rect">
            <a:avLst/>
          </a:prstGeom>
        </p:spPr>
        <p:txBody>
          <a:bodyPr wrap="square">
            <a:spAutoFit/>
          </a:bodyPr>
          <a:lstStyle/>
          <a:p>
            <a:pPr lvl="0"/>
            <a:r>
              <a:rPr lang="en-US" sz="3600" b="1" dirty="0">
                <a:latin typeface="Times New Roman"/>
                <a:cs typeface="Times New Roman"/>
              </a:rPr>
              <a:t>1e.  Designing Coherent Instruction</a:t>
            </a:r>
          </a:p>
          <a:p>
            <a:pPr lvl="0"/>
            <a:endParaRPr lang="en-US" sz="3600" b="1" dirty="0">
              <a:latin typeface="Times New Roman"/>
              <a:cs typeface="Times New Roman"/>
            </a:endParaRPr>
          </a:p>
          <a:p>
            <a:pPr marL="571500" lvl="0" indent="-571500">
              <a:buFont typeface="Wingdings" charset="2"/>
              <a:buChar char="u"/>
            </a:pPr>
            <a:r>
              <a:rPr lang="en-US" sz="3600" b="1" dirty="0">
                <a:latin typeface="Times New Roman"/>
                <a:cs typeface="Times New Roman"/>
              </a:rPr>
              <a:t>Learning activities</a:t>
            </a:r>
          </a:p>
          <a:p>
            <a:pPr marL="571500" lvl="0" indent="-571500">
              <a:buFont typeface="Wingdings" charset="2"/>
              <a:buChar char="u"/>
            </a:pPr>
            <a:r>
              <a:rPr lang="en-US" sz="3600" b="1" dirty="0">
                <a:latin typeface="Times New Roman"/>
                <a:cs typeface="Times New Roman"/>
              </a:rPr>
              <a:t>Instructional materials and resources</a:t>
            </a:r>
          </a:p>
          <a:p>
            <a:pPr marL="571500" lvl="0" indent="-571500">
              <a:buFont typeface="Wingdings" charset="2"/>
              <a:buChar char="u"/>
            </a:pPr>
            <a:r>
              <a:rPr lang="en-US" sz="3600" b="1" dirty="0">
                <a:latin typeface="Times New Roman"/>
                <a:cs typeface="Times New Roman"/>
              </a:rPr>
              <a:t>Instructional groups</a:t>
            </a:r>
          </a:p>
          <a:p>
            <a:pPr marL="571500" lvl="0" indent="-571500">
              <a:buFont typeface="Wingdings" charset="2"/>
              <a:buChar char="u"/>
            </a:pPr>
            <a:r>
              <a:rPr lang="en-US" sz="3600" b="1" dirty="0">
                <a:latin typeface="Times New Roman"/>
                <a:cs typeface="Times New Roman"/>
              </a:rPr>
              <a:t>Lesson and unit structure</a:t>
            </a:r>
          </a:p>
        </p:txBody>
      </p:sp>
      <p:sp>
        <p:nvSpPr>
          <p:cNvPr id="4" name="Slide Number Placeholder 3">
            <a:extLst>
              <a:ext uri="{FF2B5EF4-FFF2-40B4-BE49-F238E27FC236}">
                <a16:creationId xmlns:a16="http://schemas.microsoft.com/office/drawing/2014/main" id="{F1AE17B7-0239-5E47-AB0D-CF2CC86918D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8</a:t>
            </a:fld>
            <a:endParaRPr lang="en-US"/>
          </a:p>
        </p:txBody>
      </p:sp>
    </p:spTree>
    <p:extLst>
      <p:ext uri="{BB962C8B-B14F-4D97-AF65-F5344CB8AC3E}">
        <p14:creationId xmlns:p14="http://schemas.microsoft.com/office/powerpoint/2010/main" val="1767970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38D97899-C5D7-B64C-BBD8-136DEA746DCC}"/>
              </a:ext>
            </a:extLst>
          </p:cNvPr>
          <p:cNvGraphicFramePr>
            <a:graphicFrameLocks noGrp="1"/>
          </p:cNvGraphicFramePr>
          <p:nvPr>
            <p:extLst>
              <p:ext uri="{D42A27DB-BD31-4B8C-83A1-F6EECF244321}">
                <p14:modId xmlns:p14="http://schemas.microsoft.com/office/powerpoint/2010/main" val="2172015621"/>
              </p:ext>
            </p:extLst>
          </p:nvPr>
        </p:nvGraphicFramePr>
        <p:xfrm>
          <a:off x="1262270" y="983975"/>
          <a:ext cx="7036904" cy="4778720"/>
        </p:xfrm>
        <a:graphic>
          <a:graphicData uri="http://schemas.openxmlformats.org/drawingml/2006/table">
            <a:tbl>
              <a:tblPr/>
              <a:tblGrid>
                <a:gridCol w="1759226">
                  <a:extLst>
                    <a:ext uri="{9D8B030D-6E8A-4147-A177-3AD203B41FA5}">
                      <a16:colId xmlns:a16="http://schemas.microsoft.com/office/drawing/2014/main" val="527296317"/>
                    </a:ext>
                  </a:extLst>
                </a:gridCol>
                <a:gridCol w="1759226">
                  <a:extLst>
                    <a:ext uri="{9D8B030D-6E8A-4147-A177-3AD203B41FA5}">
                      <a16:colId xmlns:a16="http://schemas.microsoft.com/office/drawing/2014/main" val="782299563"/>
                    </a:ext>
                  </a:extLst>
                </a:gridCol>
                <a:gridCol w="1759226">
                  <a:extLst>
                    <a:ext uri="{9D8B030D-6E8A-4147-A177-3AD203B41FA5}">
                      <a16:colId xmlns:a16="http://schemas.microsoft.com/office/drawing/2014/main" val="807568658"/>
                    </a:ext>
                  </a:extLst>
                </a:gridCol>
                <a:gridCol w="1759226">
                  <a:extLst>
                    <a:ext uri="{9D8B030D-6E8A-4147-A177-3AD203B41FA5}">
                      <a16:colId xmlns:a16="http://schemas.microsoft.com/office/drawing/2014/main" val="3149365454"/>
                    </a:ext>
                  </a:extLst>
                </a:gridCol>
              </a:tblGrid>
              <a:tr h="4778720">
                <a:tc>
                  <a:txBody>
                    <a:bodyPr/>
                    <a:lstStyle/>
                    <a:p>
                      <a:pPr marL="0" marR="0">
                        <a:spcBef>
                          <a:spcPts val="0"/>
                        </a:spcBef>
                        <a:spcAft>
                          <a:spcPts val="0"/>
                        </a:spcAft>
                      </a:pPr>
                      <a:endParaRPr lang="en-US" sz="1400" dirty="0">
                        <a:solidFill>
                          <a:srgbClr val="000000"/>
                        </a:solidFill>
                        <a:effectLst/>
                        <a:latin typeface="Times New Roman" panose="02020603050405020304" pitchFamily="18" charset="0"/>
                        <a:ea typeface="ＭＳ 明朝" panose="02020609040205080304" pitchFamily="49" charset="-128"/>
                      </a:endParaRPr>
                    </a:p>
                    <a:p>
                      <a:pPr marL="0" marR="0">
                        <a:spcBef>
                          <a:spcPts val="0"/>
                        </a:spcBef>
                        <a:spcAft>
                          <a:spcPts val="0"/>
                        </a:spcAft>
                      </a:pPr>
                      <a:r>
                        <a:rPr lang="en-US" sz="1400" dirty="0">
                          <a:solidFill>
                            <a:srgbClr val="000000"/>
                          </a:solidFill>
                          <a:effectLst/>
                          <a:latin typeface="Times New Roman" panose="02020603050405020304" pitchFamily="18" charset="0"/>
                          <a:ea typeface="ＭＳ 明朝" panose="02020609040205080304" pitchFamily="49" charset="-128"/>
                        </a:rPr>
                        <a:t>Learning activities are poorly aligned with the instructional outcomes, do not follow an organized progression, are not designed to engage students in active intellectual activity, and have unrealistic time allocations. Instructional groups are not suitable to the activities and offer no variety. </a:t>
                      </a:r>
                      <a:endParaRPr lang="en-US" sz="1400" dirty="0">
                        <a:solidFill>
                          <a:srgbClr val="000000"/>
                        </a:solidFill>
                        <a:effectLst/>
                        <a:latin typeface="Arial" panose="020B0604020202020204" pitchFamily="34" charset="0"/>
                        <a:ea typeface="ＭＳ 明朝" panose="02020609040205080304" pitchFamily="49" charset="-128"/>
                      </a:endParaRPr>
                    </a:p>
                  </a:txBody>
                  <a:tcPr marL="45256" marR="45256" marT="0" marB="0">
                    <a:lnL w="76200" cap="flat" cmpd="dbl"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76200" cap="flat" cmpd="dbl" algn="ctr">
                      <a:solidFill>
                        <a:srgbClr val="000000"/>
                      </a:solidFill>
                      <a:prstDash val="solid"/>
                      <a:round/>
                      <a:headEnd type="none" w="med" len="med"/>
                      <a:tailEnd type="none" w="med" len="med"/>
                    </a:lnT>
                    <a:lnB w="76200" cap="flat" cmpd="dbl"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endParaRPr lang="en-US" sz="1400" dirty="0">
                        <a:solidFill>
                          <a:srgbClr val="000000"/>
                        </a:solidFill>
                        <a:effectLst/>
                        <a:latin typeface="Times New Roman" panose="02020603050405020304" pitchFamily="18" charset="0"/>
                        <a:ea typeface="ＭＳ 明朝" panose="02020609040205080304" pitchFamily="49" charset="-128"/>
                      </a:endParaRPr>
                    </a:p>
                    <a:p>
                      <a:pPr marL="0" marR="0">
                        <a:spcBef>
                          <a:spcPts val="0"/>
                        </a:spcBef>
                        <a:spcAft>
                          <a:spcPts val="0"/>
                        </a:spcAft>
                      </a:pPr>
                      <a:r>
                        <a:rPr lang="en-US" sz="1400" dirty="0">
                          <a:solidFill>
                            <a:srgbClr val="000000"/>
                          </a:solidFill>
                          <a:effectLst/>
                          <a:latin typeface="Times New Roman" panose="02020603050405020304" pitchFamily="18" charset="0"/>
                          <a:ea typeface="ＭＳ 明朝" panose="02020609040205080304" pitchFamily="49" charset="-128"/>
                        </a:rPr>
                        <a:t>Some of the learning activities and materials are aligned with the instructional outcomes and represent moderate cognitive challenge, but with no differentiation for different students. Instructional groups partially support the activities, with some variety. The lesson or unit has a recognizable structure; but the progression of activities is uneven, with only some reasonable time allocations. </a:t>
                      </a:r>
                      <a:endParaRPr lang="en-US" sz="1400" dirty="0">
                        <a:solidFill>
                          <a:srgbClr val="000000"/>
                        </a:solidFill>
                        <a:effectLst/>
                        <a:latin typeface="Arial" panose="020B0604020202020204" pitchFamily="34" charset="0"/>
                        <a:ea typeface="ＭＳ 明朝" panose="02020609040205080304" pitchFamily="49" charset="-128"/>
                      </a:endParaRPr>
                    </a:p>
                  </a:txBody>
                  <a:tcPr marL="45256" marR="45256" marT="0" marB="0">
                    <a:lnL w="76200" cap="flat" cmpd="dbl"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76200" cap="flat" cmpd="dbl" algn="ctr">
                      <a:solidFill>
                        <a:srgbClr val="000000"/>
                      </a:solidFill>
                      <a:prstDash val="solid"/>
                      <a:round/>
                      <a:headEnd type="none" w="med" len="med"/>
                      <a:tailEnd type="none" w="med" len="med"/>
                    </a:lnT>
                    <a:lnB w="76200" cap="flat" cmpd="dbl"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endParaRPr lang="en-US" sz="1400" dirty="0">
                        <a:solidFill>
                          <a:srgbClr val="000000"/>
                        </a:solidFill>
                        <a:effectLst/>
                        <a:latin typeface="Times New Roman" panose="02020603050405020304" pitchFamily="18" charset="0"/>
                        <a:ea typeface="ＭＳ 明朝" panose="02020609040205080304" pitchFamily="49" charset="-128"/>
                      </a:endParaRPr>
                    </a:p>
                    <a:p>
                      <a:pPr marL="0" marR="0">
                        <a:spcBef>
                          <a:spcPts val="0"/>
                        </a:spcBef>
                        <a:spcAft>
                          <a:spcPts val="0"/>
                        </a:spcAft>
                      </a:pPr>
                      <a:r>
                        <a:rPr lang="en-US" sz="1400" dirty="0">
                          <a:solidFill>
                            <a:srgbClr val="000000"/>
                          </a:solidFill>
                          <a:effectLst/>
                          <a:latin typeface="Times New Roman" panose="02020603050405020304" pitchFamily="18" charset="0"/>
                          <a:ea typeface="ＭＳ 明朝" panose="02020609040205080304" pitchFamily="49" charset="-128"/>
                        </a:rPr>
                        <a:t>Most of the learning activities are aligned with the instructional outcomes and follow an organized progression suitable to groups of students. The learning activities have reasonable time allocations; they represent significant cognitive challenge, with some differentiation for different groups of students and varied use of instructional groups. </a:t>
                      </a:r>
                      <a:endParaRPr lang="en-US" sz="1400" dirty="0">
                        <a:solidFill>
                          <a:srgbClr val="000000"/>
                        </a:solidFill>
                        <a:effectLst/>
                        <a:latin typeface="Arial" panose="020B0604020202020204" pitchFamily="34" charset="0"/>
                        <a:ea typeface="ＭＳ 明朝" panose="02020609040205080304" pitchFamily="49" charset="-128"/>
                      </a:endParaRPr>
                    </a:p>
                  </a:txBody>
                  <a:tcPr marL="45256" marR="45256" marT="0" marB="0">
                    <a:lnL w="76200" cap="flat" cmpd="dbl"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76200" cap="flat" cmpd="dbl" algn="ctr">
                      <a:solidFill>
                        <a:srgbClr val="000000"/>
                      </a:solidFill>
                      <a:prstDash val="solid"/>
                      <a:round/>
                      <a:headEnd type="none" w="med" len="med"/>
                      <a:tailEnd type="none" w="med" len="med"/>
                    </a:lnT>
                    <a:lnB w="76200" cap="flat" cmpd="dbl"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endParaRPr lang="en-US" sz="1400" dirty="0">
                        <a:solidFill>
                          <a:srgbClr val="000000"/>
                        </a:solidFill>
                        <a:effectLst/>
                        <a:latin typeface="Times New Roman" panose="02020603050405020304" pitchFamily="18" charset="0"/>
                        <a:ea typeface="ＭＳ 明朝" panose="02020609040205080304" pitchFamily="49" charset="-128"/>
                      </a:endParaRPr>
                    </a:p>
                    <a:p>
                      <a:pPr marL="0" marR="0">
                        <a:spcBef>
                          <a:spcPts val="0"/>
                        </a:spcBef>
                        <a:spcAft>
                          <a:spcPts val="0"/>
                        </a:spcAft>
                      </a:pPr>
                      <a:r>
                        <a:rPr lang="en-US" sz="1400" dirty="0">
                          <a:solidFill>
                            <a:srgbClr val="000000"/>
                          </a:solidFill>
                          <a:effectLst/>
                          <a:latin typeface="Times New Roman" panose="02020603050405020304" pitchFamily="18" charset="0"/>
                          <a:ea typeface="ＭＳ 明朝" panose="02020609040205080304" pitchFamily="49" charset="-128"/>
                        </a:rPr>
                        <a:t>The sequence of learning activities follows a </a:t>
                      </a:r>
                      <a:r>
                        <a:rPr lang="en-US" sz="1400" b="1" dirty="0">
                          <a:solidFill>
                            <a:srgbClr val="00B0F0"/>
                          </a:solidFill>
                          <a:effectLst/>
                          <a:latin typeface="Times New Roman" panose="02020603050405020304" pitchFamily="18" charset="0"/>
                          <a:ea typeface="ＭＳ 明朝" panose="02020609040205080304" pitchFamily="49" charset="-128"/>
                        </a:rPr>
                        <a:t>coherent sequence, is aligned to instructional goals, and is designed to engage students in high-level cognitive activity</a:t>
                      </a:r>
                      <a:r>
                        <a:rPr lang="en-US" sz="1400" dirty="0">
                          <a:solidFill>
                            <a:srgbClr val="00B0F0"/>
                          </a:solidFill>
                          <a:effectLst/>
                          <a:latin typeface="Times New Roman" panose="02020603050405020304" pitchFamily="18" charset="0"/>
                          <a:ea typeface="ＭＳ 明朝" panose="02020609040205080304" pitchFamily="49" charset="-128"/>
                        </a:rPr>
                        <a:t>. </a:t>
                      </a:r>
                      <a:r>
                        <a:rPr lang="en-US" sz="1400" dirty="0">
                          <a:solidFill>
                            <a:srgbClr val="000000"/>
                          </a:solidFill>
                          <a:effectLst/>
                          <a:latin typeface="Times New Roman" panose="02020603050405020304" pitchFamily="18" charset="0"/>
                          <a:ea typeface="ＭＳ 明朝" panose="02020609040205080304" pitchFamily="49" charset="-128"/>
                        </a:rPr>
                        <a:t>These are appropriately </a:t>
                      </a:r>
                      <a:r>
                        <a:rPr lang="en-US" sz="1400" b="1" dirty="0">
                          <a:solidFill>
                            <a:srgbClr val="00B0F0"/>
                          </a:solidFill>
                          <a:effectLst/>
                          <a:latin typeface="Times New Roman" panose="02020603050405020304" pitchFamily="18" charset="0"/>
                          <a:ea typeface="ＭＳ 明朝" panose="02020609040205080304" pitchFamily="49" charset="-128"/>
                        </a:rPr>
                        <a:t>differentiated for individual learners</a:t>
                      </a:r>
                      <a:r>
                        <a:rPr lang="en-US" sz="1400" dirty="0">
                          <a:solidFill>
                            <a:srgbClr val="000000"/>
                          </a:solidFill>
                          <a:effectLst/>
                          <a:latin typeface="Times New Roman" panose="02020603050405020304" pitchFamily="18" charset="0"/>
                          <a:ea typeface="ＭＳ 明朝" panose="02020609040205080304" pitchFamily="49" charset="-128"/>
                        </a:rPr>
                        <a:t>. Instructional groups are varied appropriately, with some opportunity. </a:t>
                      </a:r>
                      <a:endParaRPr lang="en-US" sz="1400" dirty="0">
                        <a:solidFill>
                          <a:srgbClr val="000000"/>
                        </a:solidFill>
                        <a:effectLst/>
                        <a:latin typeface="Arial" panose="020B0604020202020204" pitchFamily="34" charset="0"/>
                        <a:ea typeface="ＭＳ 明朝" panose="02020609040205080304" pitchFamily="49" charset="-128"/>
                      </a:endParaRPr>
                    </a:p>
                  </a:txBody>
                  <a:tcPr marL="45256" marR="45256" marT="0" marB="0">
                    <a:lnL w="76200" cap="flat" cmpd="dbl"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76200" cap="flat" cmpd="dbl" algn="ctr">
                      <a:solidFill>
                        <a:srgbClr val="000000"/>
                      </a:solidFill>
                      <a:prstDash val="solid"/>
                      <a:round/>
                      <a:headEnd type="none" w="med" len="med"/>
                      <a:tailEnd type="none" w="med" len="med"/>
                    </a:lnT>
                    <a:lnB w="762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97677678"/>
                  </a:ext>
                </a:extLst>
              </a:tr>
            </a:tbl>
          </a:graphicData>
        </a:graphic>
      </p:graphicFrame>
      <p:sp>
        <p:nvSpPr>
          <p:cNvPr id="11" name="Rectangle 10">
            <a:extLst>
              <a:ext uri="{FF2B5EF4-FFF2-40B4-BE49-F238E27FC236}">
                <a16:creationId xmlns:a16="http://schemas.microsoft.com/office/drawing/2014/main" id="{FD8A7F2F-1A4A-C84E-B840-47FA4851C163}"/>
              </a:ext>
            </a:extLst>
          </p:cNvPr>
          <p:cNvSpPr/>
          <p:nvPr/>
        </p:nvSpPr>
        <p:spPr>
          <a:xfrm>
            <a:off x="1255691" y="381707"/>
            <a:ext cx="7255565" cy="307777"/>
          </a:xfrm>
          <a:prstGeom prst="rect">
            <a:avLst/>
          </a:prstGeom>
        </p:spPr>
        <p:txBody>
          <a:bodyPr wrap="square">
            <a:spAutoFit/>
          </a:bodyPr>
          <a:lstStyle/>
          <a:p>
            <a:r>
              <a:rPr lang="en-US" b="1" dirty="0">
                <a:latin typeface="Times New Roman" panose="02020603050405020304" pitchFamily="18" charset="0"/>
                <a:ea typeface="ＭＳ 明朝" panose="02020609040205080304" pitchFamily="49" charset="-128"/>
              </a:rPr>
              <a:t>Unsatisfactory	    Basic	                   Proficient	                 Distinguished</a:t>
            </a:r>
            <a:endParaRPr lang="en-US" sz="1100" dirty="0">
              <a:latin typeface="Arial" panose="020B0604020202020204" pitchFamily="34" charset="0"/>
              <a:ea typeface="ＭＳ 明朝" panose="02020609040205080304" pitchFamily="49" charset="-128"/>
            </a:endParaRPr>
          </a:p>
        </p:txBody>
      </p:sp>
      <p:sp>
        <p:nvSpPr>
          <p:cNvPr id="12" name="Rectangle 11">
            <a:extLst>
              <a:ext uri="{FF2B5EF4-FFF2-40B4-BE49-F238E27FC236}">
                <a16:creationId xmlns:a16="http://schemas.microsoft.com/office/drawing/2014/main" id="{3D959E4F-82B7-FB4B-AA5E-4E1CC6E587D8}"/>
              </a:ext>
            </a:extLst>
          </p:cNvPr>
          <p:cNvSpPr/>
          <p:nvPr/>
        </p:nvSpPr>
        <p:spPr>
          <a:xfrm>
            <a:off x="0" y="821053"/>
            <a:ext cx="1385153" cy="1200329"/>
          </a:xfrm>
          <a:prstGeom prst="rect">
            <a:avLst/>
          </a:prstGeom>
        </p:spPr>
        <p:txBody>
          <a:bodyPr wrap="square">
            <a:spAutoFit/>
          </a:bodyPr>
          <a:lstStyle/>
          <a:p>
            <a:r>
              <a:rPr lang="en-US" sz="1800" b="1" i="1" dirty="0">
                <a:latin typeface="Times New Roman" panose="02020603050405020304" pitchFamily="18" charset="0"/>
                <a:ea typeface="ＭＳ 明朝" panose="02020609040205080304" pitchFamily="49" charset="-128"/>
              </a:rPr>
              <a:t>1e: Designing Coherent Instruction </a:t>
            </a:r>
            <a:endParaRPr lang="en-US" sz="1800" dirty="0"/>
          </a:p>
        </p:txBody>
      </p:sp>
      <p:sp>
        <p:nvSpPr>
          <p:cNvPr id="6" name="Rectangle 5">
            <a:extLst>
              <a:ext uri="{FF2B5EF4-FFF2-40B4-BE49-F238E27FC236}">
                <a16:creationId xmlns:a16="http://schemas.microsoft.com/office/drawing/2014/main" id="{E25B1C51-2B8F-4C75-963A-0823A5C04F41}"/>
              </a:ext>
            </a:extLst>
          </p:cNvPr>
          <p:cNvSpPr/>
          <p:nvPr/>
        </p:nvSpPr>
        <p:spPr>
          <a:xfrm>
            <a:off x="1263365" y="632785"/>
            <a:ext cx="7255565" cy="307777"/>
          </a:xfrm>
          <a:prstGeom prst="rect">
            <a:avLst/>
          </a:prstGeom>
        </p:spPr>
        <p:txBody>
          <a:bodyPr wrap="square">
            <a:spAutoFit/>
          </a:bodyPr>
          <a:lstStyle/>
          <a:p>
            <a:r>
              <a:rPr lang="en-US" b="1" dirty="0">
                <a:latin typeface="Times New Roman" panose="02020603050405020304" pitchFamily="18" charset="0"/>
                <a:ea typeface="ＭＳ 明朝" panose="02020609040205080304" pitchFamily="49" charset="-128"/>
              </a:rPr>
              <a:t>Ineffective		    Developing                 Effective                        Highly Effective</a:t>
            </a:r>
            <a:endParaRPr lang="en-US" sz="1100" dirty="0">
              <a:latin typeface="Arial" panose="020B0604020202020204" pitchFamily="34" charset="0"/>
              <a:ea typeface="ＭＳ 明朝" panose="02020609040205080304" pitchFamily="49" charset="-128"/>
            </a:endParaRPr>
          </a:p>
        </p:txBody>
      </p:sp>
      <p:sp>
        <p:nvSpPr>
          <p:cNvPr id="2" name="TextBox 1">
            <a:extLst>
              <a:ext uri="{FF2B5EF4-FFF2-40B4-BE49-F238E27FC236}">
                <a16:creationId xmlns:a16="http://schemas.microsoft.com/office/drawing/2014/main" id="{49BC2074-DE48-448C-9D7F-F2919C7436C4}"/>
              </a:ext>
            </a:extLst>
          </p:cNvPr>
          <p:cNvSpPr txBox="1"/>
          <p:nvPr/>
        </p:nvSpPr>
        <p:spPr>
          <a:xfrm>
            <a:off x="8164183" y="394705"/>
            <a:ext cx="1032655" cy="523220"/>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(Danielson)</a:t>
            </a:r>
          </a:p>
          <a:p>
            <a:r>
              <a:rPr lang="en-US" dirty="0">
                <a:latin typeface="Times New Roman" panose="02020603050405020304" pitchFamily="18" charset="0"/>
                <a:cs typeface="Times New Roman" panose="02020603050405020304" pitchFamily="18" charset="0"/>
              </a:rPr>
              <a:t>(NY State)</a:t>
            </a:r>
          </a:p>
        </p:txBody>
      </p:sp>
      <p:sp>
        <p:nvSpPr>
          <p:cNvPr id="3" name="Slide Number Placeholder 2">
            <a:extLst>
              <a:ext uri="{FF2B5EF4-FFF2-40B4-BE49-F238E27FC236}">
                <a16:creationId xmlns:a16="http://schemas.microsoft.com/office/drawing/2014/main" id="{DA23EEE2-1358-EB45-B6CA-570D7F06D19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9</a:t>
            </a:fld>
            <a:endParaRPr lang="en-US"/>
          </a:p>
        </p:txBody>
      </p:sp>
    </p:spTree>
    <p:extLst>
      <p:ext uri="{BB962C8B-B14F-4D97-AF65-F5344CB8AC3E}">
        <p14:creationId xmlns:p14="http://schemas.microsoft.com/office/powerpoint/2010/main" val="143266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26756" y="2389610"/>
            <a:ext cx="8042275" cy="4343400"/>
          </a:xfrm>
        </p:spPr>
        <p:txBody>
          <a:bodyPr>
            <a:normAutofit/>
          </a:bodyPr>
          <a:lstStyle/>
          <a:p>
            <a:pPr marL="0" indent="0">
              <a:buNone/>
            </a:pPr>
            <a:endParaRPr lang="en-US" sz="4200" b="1" dirty="0">
              <a:solidFill>
                <a:srgbClr val="000000"/>
              </a:solidFill>
              <a:latin typeface="Times New Roman"/>
              <a:cs typeface="Times New Roman"/>
            </a:endParaRPr>
          </a:p>
          <a:p>
            <a:pPr marL="0" indent="0">
              <a:buNone/>
            </a:pPr>
            <a:r>
              <a:rPr lang="en-US" sz="4200" b="1" dirty="0">
                <a:solidFill>
                  <a:srgbClr val="000000"/>
                </a:solidFill>
                <a:latin typeface="Times New Roman"/>
                <a:cs typeface="Times New Roman"/>
              </a:rPr>
              <a:t>Spend a minute	thinking how can 1e of Danielson be applied to your classroom pedagogy as well as your remote learning process? How does it look the same or different?</a:t>
            </a:r>
          </a:p>
          <a:p>
            <a:pPr marL="0" indent="0">
              <a:buNone/>
            </a:pPr>
            <a:endParaRPr lang="en-US" sz="4200" b="1" dirty="0">
              <a:solidFill>
                <a:srgbClr val="000000"/>
              </a:solidFill>
              <a:latin typeface="Times New Roman"/>
              <a:cs typeface="Times New Roman"/>
            </a:endParaRPr>
          </a:p>
        </p:txBody>
      </p:sp>
      <p:sp>
        <p:nvSpPr>
          <p:cNvPr id="6" name="Rectangle 2">
            <a:extLst>
              <a:ext uri="{FF2B5EF4-FFF2-40B4-BE49-F238E27FC236}">
                <a16:creationId xmlns:a16="http://schemas.microsoft.com/office/drawing/2014/main" id="{5734E3A7-7AA7-8046-9761-C896C31463E9}"/>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3">
            <a:extLst>
              <a:ext uri="{FF2B5EF4-FFF2-40B4-BE49-F238E27FC236}">
                <a16:creationId xmlns:a16="http://schemas.microsoft.com/office/drawing/2014/main" id="{FEB55862-D874-2F49-9C6F-2724802C1088}"/>
              </a:ext>
            </a:extLst>
          </p:cNvPr>
          <p:cNvSpPr>
            <a:spLocks noChangeArrowheads="1"/>
          </p:cNvSpPr>
          <p:nvPr/>
        </p:nvSpPr>
        <p:spPr bwMode="auto">
          <a:xfrm>
            <a:off x="4216089" y="631952"/>
            <a:ext cx="131478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chemeClr val="tx1"/>
                </a:solidFill>
                <a:effectLst/>
                <a:latin typeface="Cambria" panose="02040503050406030204" pitchFamily="18" charset="0"/>
                <a:ea typeface="ＭＳ 明朝" panose="02020609040205080304" pitchFamily="49" charset="-128"/>
                <a:cs typeface="Times New Roman" panose="02020603050405020304" pitchFamily="18" charset="0"/>
              </a:rPr>
              <a:t>Think</a:t>
            </a:r>
            <a:endParaRPr kumimoji="0" lang="en-US" altLang="en-US" sz="3200" b="1" i="0" u="none" strike="noStrike" cap="none" normalizeH="0" baseline="0" dirty="0">
              <a:ln>
                <a:noFill/>
              </a:ln>
              <a:solidFill>
                <a:schemeClr val="tx1"/>
              </a:solidFill>
              <a:effectLst/>
              <a:latin typeface="Arial" panose="020B0604020202020204" pitchFamily="34" charset="0"/>
            </a:endParaRPr>
          </a:p>
        </p:txBody>
      </p:sp>
      <p:sp>
        <p:nvSpPr>
          <p:cNvPr id="9" name="Rectangle 5">
            <a:extLst>
              <a:ext uri="{FF2B5EF4-FFF2-40B4-BE49-F238E27FC236}">
                <a16:creationId xmlns:a16="http://schemas.microsoft.com/office/drawing/2014/main" id="{635C9EFE-8E69-1F44-BC3B-7182E2DEC0CB}"/>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extLst>
              <a:ext uri="{FF2B5EF4-FFF2-40B4-BE49-F238E27FC236}">
                <a16:creationId xmlns:a16="http://schemas.microsoft.com/office/drawing/2014/main" id="{E0FA5CB4-2746-471B-A45D-68837DA8DAC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272296" y="85519"/>
            <a:ext cx="3810000" cy="2857500"/>
          </a:xfrm>
          <a:prstGeom prst="rect">
            <a:avLst/>
          </a:prstGeom>
        </p:spPr>
      </p:pic>
      <p:sp>
        <p:nvSpPr>
          <p:cNvPr id="2" name="Slide Number Placeholder 1">
            <a:extLst>
              <a:ext uri="{FF2B5EF4-FFF2-40B4-BE49-F238E27FC236}">
                <a16:creationId xmlns:a16="http://schemas.microsoft.com/office/drawing/2014/main" id="{432F6CC1-7EA2-1542-A203-CD011D109F5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spTree>
    <p:extLst>
      <p:ext uri="{BB962C8B-B14F-4D97-AF65-F5344CB8AC3E}">
        <p14:creationId xmlns:p14="http://schemas.microsoft.com/office/powerpoint/2010/main" val="2283615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16086" y="529679"/>
            <a:ext cx="4570707" cy="646331"/>
          </a:xfrm>
          <a:prstGeom prst="rect">
            <a:avLst/>
          </a:prstGeom>
        </p:spPr>
        <p:txBody>
          <a:bodyPr wrap="none">
            <a:spAutoFit/>
          </a:bodyPr>
          <a:lstStyle/>
          <a:p>
            <a:r>
              <a:rPr lang="en-US" sz="3600" b="1" u="sng" dirty="0">
                <a:latin typeface="Times New Roman"/>
                <a:cs typeface="Times New Roman"/>
              </a:rPr>
              <a:t>Domain 3: Instruction</a:t>
            </a:r>
            <a:endParaRPr lang="en-US" sz="3600" b="1" dirty="0">
              <a:latin typeface="Times New Roman"/>
              <a:cs typeface="Times New Roman"/>
            </a:endParaRPr>
          </a:p>
        </p:txBody>
      </p:sp>
      <p:sp>
        <p:nvSpPr>
          <p:cNvPr id="6" name="Rectangle 5"/>
          <p:cNvSpPr/>
          <p:nvPr/>
        </p:nvSpPr>
        <p:spPr>
          <a:xfrm>
            <a:off x="731510" y="1584519"/>
            <a:ext cx="8544057" cy="3416320"/>
          </a:xfrm>
          <a:prstGeom prst="rect">
            <a:avLst/>
          </a:prstGeom>
        </p:spPr>
        <p:txBody>
          <a:bodyPr wrap="square">
            <a:spAutoFit/>
          </a:bodyPr>
          <a:lstStyle/>
          <a:p>
            <a:pPr lvl="0"/>
            <a:r>
              <a:rPr lang="en-US" sz="3600" b="1" dirty="0">
                <a:latin typeface="Times New Roman"/>
                <a:cs typeface="Times New Roman"/>
              </a:rPr>
              <a:t>3c: Engaging Students in Learning</a:t>
            </a:r>
          </a:p>
          <a:p>
            <a:pPr lvl="0"/>
            <a:endParaRPr lang="en-US" sz="3600" b="1" dirty="0">
              <a:latin typeface="Times New Roman"/>
              <a:cs typeface="Times New Roman"/>
            </a:endParaRPr>
          </a:p>
          <a:p>
            <a:pPr marL="571500" lvl="0" indent="-571500">
              <a:buFont typeface="Wingdings" charset="2"/>
              <a:buChar char="u"/>
            </a:pPr>
            <a:r>
              <a:rPr lang="en-US" sz="3600" b="1" dirty="0">
                <a:latin typeface="Times New Roman"/>
                <a:cs typeface="Times New Roman"/>
              </a:rPr>
              <a:t>Activities and assignments</a:t>
            </a:r>
          </a:p>
          <a:p>
            <a:pPr marL="571500" lvl="0" indent="-571500">
              <a:buFont typeface="Wingdings" charset="2"/>
              <a:buChar char="u"/>
            </a:pPr>
            <a:r>
              <a:rPr lang="en-US" sz="3600" b="1" dirty="0">
                <a:latin typeface="Times New Roman"/>
                <a:cs typeface="Times New Roman"/>
              </a:rPr>
              <a:t>Grouping of students</a:t>
            </a:r>
          </a:p>
          <a:p>
            <a:pPr marL="571500" lvl="0" indent="-571500">
              <a:buFont typeface="Wingdings" charset="2"/>
              <a:buChar char="u"/>
            </a:pPr>
            <a:r>
              <a:rPr lang="en-US" sz="3600" b="1" dirty="0">
                <a:latin typeface="Times New Roman"/>
                <a:cs typeface="Times New Roman"/>
              </a:rPr>
              <a:t>Instructional materials and resources</a:t>
            </a:r>
          </a:p>
          <a:p>
            <a:pPr marL="571500" lvl="0" indent="-571500">
              <a:buFont typeface="Wingdings" charset="2"/>
              <a:buChar char="u"/>
            </a:pPr>
            <a:r>
              <a:rPr lang="en-US" sz="3600" b="1" dirty="0">
                <a:latin typeface="Times New Roman"/>
                <a:cs typeface="Times New Roman"/>
              </a:rPr>
              <a:t>Structure and pacing</a:t>
            </a:r>
          </a:p>
        </p:txBody>
      </p:sp>
      <p:sp>
        <p:nvSpPr>
          <p:cNvPr id="2" name="Slide Number Placeholder 1">
            <a:extLst>
              <a:ext uri="{FF2B5EF4-FFF2-40B4-BE49-F238E27FC236}">
                <a16:creationId xmlns:a16="http://schemas.microsoft.com/office/drawing/2014/main" id="{76CA99F5-2645-CD41-81C1-F1F73E0B502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11</a:t>
            </a:fld>
            <a:endParaRPr lang="en-US"/>
          </a:p>
        </p:txBody>
      </p:sp>
    </p:spTree>
    <p:extLst>
      <p:ext uri="{BB962C8B-B14F-4D97-AF65-F5344CB8AC3E}">
        <p14:creationId xmlns:p14="http://schemas.microsoft.com/office/powerpoint/2010/main" val="878230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1E8D95BE-C113-7447-B827-5BEB5F8A00A3}"/>
              </a:ext>
            </a:extLst>
          </p:cNvPr>
          <p:cNvGraphicFramePr>
            <a:graphicFrameLocks noGrp="1"/>
          </p:cNvGraphicFramePr>
          <p:nvPr>
            <p:extLst>
              <p:ext uri="{D42A27DB-BD31-4B8C-83A1-F6EECF244321}">
                <p14:modId xmlns:p14="http://schemas.microsoft.com/office/powerpoint/2010/main" val="959453688"/>
              </p:ext>
            </p:extLst>
          </p:nvPr>
        </p:nvGraphicFramePr>
        <p:xfrm>
          <a:off x="1289366" y="813300"/>
          <a:ext cx="7433612" cy="5387656"/>
        </p:xfrm>
        <a:graphic>
          <a:graphicData uri="http://schemas.openxmlformats.org/drawingml/2006/table">
            <a:tbl>
              <a:tblPr/>
              <a:tblGrid>
                <a:gridCol w="1858403">
                  <a:extLst>
                    <a:ext uri="{9D8B030D-6E8A-4147-A177-3AD203B41FA5}">
                      <a16:colId xmlns:a16="http://schemas.microsoft.com/office/drawing/2014/main" val="418785750"/>
                    </a:ext>
                  </a:extLst>
                </a:gridCol>
                <a:gridCol w="1858403">
                  <a:extLst>
                    <a:ext uri="{9D8B030D-6E8A-4147-A177-3AD203B41FA5}">
                      <a16:colId xmlns:a16="http://schemas.microsoft.com/office/drawing/2014/main" val="834903725"/>
                    </a:ext>
                  </a:extLst>
                </a:gridCol>
                <a:gridCol w="1858403">
                  <a:extLst>
                    <a:ext uri="{9D8B030D-6E8A-4147-A177-3AD203B41FA5}">
                      <a16:colId xmlns:a16="http://schemas.microsoft.com/office/drawing/2014/main" val="1539883821"/>
                    </a:ext>
                  </a:extLst>
                </a:gridCol>
                <a:gridCol w="1858403">
                  <a:extLst>
                    <a:ext uri="{9D8B030D-6E8A-4147-A177-3AD203B41FA5}">
                      <a16:colId xmlns:a16="http://schemas.microsoft.com/office/drawing/2014/main" val="2951200327"/>
                    </a:ext>
                  </a:extLst>
                </a:gridCol>
              </a:tblGrid>
              <a:tr h="5387656">
                <a:tc>
                  <a:txBody>
                    <a:bodyPr/>
                    <a:lstStyle/>
                    <a:p>
                      <a:pPr marL="0" marR="0">
                        <a:spcBef>
                          <a:spcPts val="0"/>
                        </a:spcBef>
                        <a:spcAft>
                          <a:spcPts val="0"/>
                        </a:spcAft>
                      </a:pPr>
                      <a:endPar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The learning tasks/activities, materials, and resources are poorly aligned with the instructional outcomes, or require only rote responses, with only one approach possible. The groupings of students are unsuitable to the activities. The lesson has no clearly defined structure, or the pace of the lesson is too slow or rushed. </a:t>
                      </a:r>
                    </a:p>
                    <a:p>
                      <a:pPr marL="0" marR="0">
                        <a:spcBef>
                          <a:spcPts val="0"/>
                        </a:spcBef>
                        <a:spcAft>
                          <a:spcPts val="0"/>
                        </a:spcAft>
                      </a:pP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 </a:t>
                      </a:r>
                    </a:p>
                  </a:txBody>
                  <a:tcPr marL="50284" marR="50284" marT="0" marB="0">
                    <a:lnL w="76200" cap="flat" cmpd="dbl"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76200" cap="flat" cmpd="dbl" algn="ctr">
                      <a:solidFill>
                        <a:srgbClr val="000000"/>
                      </a:solidFill>
                      <a:prstDash val="solid"/>
                      <a:round/>
                      <a:headEnd type="none" w="med" len="med"/>
                      <a:tailEnd type="none" w="med" len="med"/>
                    </a:lnT>
                    <a:lnB w="76200" cap="flat" cmpd="dbl"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endPar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The learning tasks and activities are partially aligned with the instructional outcomes but require only minimal thinking by students and little opportunity for them to explain their thinking, allowing most students to be passive or merely compliant. The groupings of students are moderately suitable to the activities. The lesson has a recognizable structure; however, the pacing of the lesson may not provide students the time needed to be intellectually engaged or may be so slow that many students have a considerable amount of “downtime”.</a:t>
                      </a:r>
                    </a:p>
                    <a:p>
                      <a:pPr marL="0" marR="0">
                        <a:spcBef>
                          <a:spcPts val="0"/>
                        </a:spcBef>
                        <a:spcAft>
                          <a:spcPts val="0"/>
                        </a:spcAft>
                      </a:pP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 </a:t>
                      </a:r>
                    </a:p>
                  </a:txBody>
                  <a:tcPr marL="50284" marR="50284" marT="0" marB="0">
                    <a:lnL w="76200" cap="flat" cmpd="dbl"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76200" cap="flat" cmpd="dbl" algn="ctr">
                      <a:solidFill>
                        <a:srgbClr val="000000"/>
                      </a:solidFill>
                      <a:prstDash val="solid"/>
                      <a:round/>
                      <a:headEnd type="none" w="med" len="med"/>
                      <a:tailEnd type="none" w="med" len="med"/>
                    </a:lnT>
                    <a:lnB w="76200" cap="flat" cmpd="dbl"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endPar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The learning tasks and activities are fully aligned with the instructional outcomes and are designed to challenge student thinking, inviting students to make their thinking visible. This technique results in active intellectual engagement by most students with important and challenging content, and with teacher scaffolding to support that engagement. The groupings of students are suitable to the activities. The lesson has a clearly defined structure, and the pacing of the lesson is appropriate, providing most students the time needed to be intellectually engaged. </a:t>
                      </a:r>
                    </a:p>
                    <a:p>
                      <a:pPr marL="0" marR="0">
                        <a:spcBef>
                          <a:spcPts val="0"/>
                        </a:spcBef>
                        <a:spcAft>
                          <a:spcPts val="0"/>
                        </a:spcAft>
                      </a:pP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 </a:t>
                      </a:r>
                    </a:p>
                  </a:txBody>
                  <a:tcPr marL="50284" marR="50284" marT="0" marB="0">
                    <a:lnL w="76200" cap="flat" cmpd="dbl"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76200" cap="flat" cmpd="dbl" algn="ctr">
                      <a:solidFill>
                        <a:srgbClr val="000000"/>
                      </a:solidFill>
                      <a:prstDash val="solid"/>
                      <a:round/>
                      <a:headEnd type="none" w="med" len="med"/>
                      <a:tailEnd type="none" w="med" len="med"/>
                    </a:lnT>
                    <a:lnB w="76200" cap="flat" cmpd="dbl"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endPar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endParaRPr>
                    </a:p>
                    <a:p>
                      <a:pPr marL="0" marR="0">
                        <a:spcBef>
                          <a:spcPts val="0"/>
                        </a:spcBef>
                        <a:spcAft>
                          <a:spcPts val="0"/>
                        </a:spcAft>
                      </a:pPr>
                      <a:r>
                        <a:rPr lang="en-US" sz="1200" b="1" dirty="0">
                          <a:solidFill>
                            <a:srgbClr val="00B0F0"/>
                          </a:solidFill>
                          <a:effectLst/>
                          <a:latin typeface="Times New Roman" panose="02020603050405020304" pitchFamily="18" charset="0"/>
                          <a:ea typeface="ＭＳ 明朝" panose="02020609040205080304" pitchFamily="49" charset="-128"/>
                          <a:cs typeface="Times New Roman" panose="02020603050405020304" pitchFamily="18" charset="0"/>
                        </a:rPr>
                        <a:t>Virtually all students are intellectually engaged in challenging content</a:t>
                      </a:r>
                      <a:r>
                        <a:rPr lang="en-US" sz="1200" dirty="0">
                          <a:solidFill>
                            <a:srgbClr val="00B0F0"/>
                          </a:solidFill>
                          <a:effectLst/>
                          <a:latin typeface="Times New Roman" panose="02020603050405020304" pitchFamily="18" charset="0"/>
                          <a:ea typeface="ＭＳ 明朝" panose="02020609040205080304" pitchFamily="49" charset="-128"/>
                          <a:cs typeface="Times New Roman" panose="02020603050405020304" pitchFamily="18" charset="0"/>
                        </a:rPr>
                        <a:t> </a:t>
                      </a: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through well-designed learning tasks and activities that require complex thinking by students. The teacher provides</a:t>
                      </a:r>
                      <a:r>
                        <a:rPr lang="en-US" sz="1200" b="1"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 </a:t>
                      </a:r>
                      <a:r>
                        <a:rPr lang="en-US" sz="1200" b="1" dirty="0">
                          <a:solidFill>
                            <a:srgbClr val="00B0F0"/>
                          </a:solidFill>
                          <a:effectLst/>
                          <a:latin typeface="Times New Roman" panose="02020603050405020304" pitchFamily="18" charset="0"/>
                          <a:ea typeface="ＭＳ 明朝" panose="02020609040205080304" pitchFamily="49" charset="-128"/>
                          <a:cs typeface="Times New Roman" panose="02020603050405020304" pitchFamily="18" charset="0"/>
                        </a:rPr>
                        <a:t>suitable scaffolding and challenges students to explain their thinking</a:t>
                      </a:r>
                      <a:r>
                        <a:rPr lang="en-US" sz="1200" dirty="0">
                          <a:solidFill>
                            <a:srgbClr val="00B0F0"/>
                          </a:solidFill>
                          <a:effectLst/>
                          <a:latin typeface="Times New Roman" panose="02020603050405020304" pitchFamily="18" charset="0"/>
                          <a:ea typeface="ＭＳ 明朝" panose="02020609040205080304" pitchFamily="49" charset="-128"/>
                          <a:cs typeface="Times New Roman" panose="02020603050405020304" pitchFamily="18" charset="0"/>
                        </a:rPr>
                        <a:t>. </a:t>
                      </a: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There is evidence of some student initiation of inquiry and student contributions to the exploration of important content; students may serve as resources for one another. </a:t>
                      </a:r>
                      <a:r>
                        <a:rPr lang="en-US" sz="1200" b="1" dirty="0">
                          <a:solidFill>
                            <a:srgbClr val="00B0F0"/>
                          </a:solidFill>
                          <a:effectLst/>
                          <a:latin typeface="Times New Roman" panose="02020603050405020304" pitchFamily="18" charset="0"/>
                          <a:ea typeface="ＭＳ 明朝" panose="02020609040205080304" pitchFamily="49" charset="-128"/>
                          <a:cs typeface="Times New Roman" panose="02020603050405020304" pitchFamily="18" charset="0"/>
                        </a:rPr>
                        <a:t>The lesson has a clearly defined structure</a:t>
                      </a: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 and the pacing of the lesson provides students the time needed not only to </a:t>
                      </a:r>
                      <a:r>
                        <a:rPr lang="en-US" sz="1200" b="1" dirty="0">
                          <a:solidFill>
                            <a:srgbClr val="00B0F0"/>
                          </a:solidFill>
                          <a:effectLst/>
                          <a:latin typeface="Times New Roman" panose="02020603050405020304" pitchFamily="18" charset="0"/>
                          <a:ea typeface="ＭＳ 明朝" panose="02020609040205080304" pitchFamily="49" charset="-128"/>
                          <a:cs typeface="Times New Roman" panose="02020603050405020304" pitchFamily="18" charset="0"/>
                        </a:rPr>
                        <a:t>intellectually engage </a:t>
                      </a: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with and </a:t>
                      </a:r>
                      <a:r>
                        <a:rPr lang="en-US" sz="1200" b="1" dirty="0">
                          <a:solidFill>
                            <a:srgbClr val="00B0F0"/>
                          </a:solidFill>
                          <a:effectLst/>
                          <a:latin typeface="Times New Roman" panose="02020603050405020304" pitchFamily="18" charset="0"/>
                          <a:ea typeface="ＭＳ 明朝" panose="02020609040205080304" pitchFamily="49" charset="-128"/>
                          <a:cs typeface="Times New Roman" panose="02020603050405020304" pitchFamily="18" charset="0"/>
                        </a:rPr>
                        <a:t>reflect upon their learning but also to consolidate their understanding</a:t>
                      </a: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 </a:t>
                      </a:r>
                    </a:p>
                    <a:p>
                      <a:pPr marL="0" marR="0">
                        <a:spcBef>
                          <a:spcPts val="0"/>
                        </a:spcBef>
                        <a:spcAft>
                          <a:spcPts val="0"/>
                        </a:spcAft>
                      </a:pP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 </a:t>
                      </a:r>
                    </a:p>
                  </a:txBody>
                  <a:tcPr marL="50284" marR="50284" marT="0" marB="0">
                    <a:lnL w="76200" cap="flat" cmpd="dbl"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76200" cap="flat" cmpd="dbl" algn="ctr">
                      <a:solidFill>
                        <a:srgbClr val="000000"/>
                      </a:solidFill>
                      <a:prstDash val="solid"/>
                      <a:round/>
                      <a:headEnd type="none" w="med" len="med"/>
                      <a:tailEnd type="none" w="med" len="med"/>
                    </a:lnT>
                    <a:lnB w="762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77189232"/>
                  </a:ext>
                </a:extLst>
              </a:tr>
            </a:tbl>
          </a:graphicData>
        </a:graphic>
      </p:graphicFrame>
      <p:sp>
        <p:nvSpPr>
          <p:cNvPr id="7" name="Rectangle 6">
            <a:extLst>
              <a:ext uri="{FF2B5EF4-FFF2-40B4-BE49-F238E27FC236}">
                <a16:creationId xmlns:a16="http://schemas.microsoft.com/office/drawing/2014/main" id="{E805E05F-50D6-1647-91BF-C589E77FC290}"/>
              </a:ext>
            </a:extLst>
          </p:cNvPr>
          <p:cNvSpPr/>
          <p:nvPr/>
        </p:nvSpPr>
        <p:spPr>
          <a:xfrm>
            <a:off x="-57263" y="691183"/>
            <a:ext cx="1412418" cy="830997"/>
          </a:xfrm>
          <a:prstGeom prst="rect">
            <a:avLst/>
          </a:prstGeom>
        </p:spPr>
        <p:txBody>
          <a:bodyPr wrap="square">
            <a:spAutoFit/>
          </a:bodyPr>
          <a:lstStyle/>
          <a:p>
            <a:r>
              <a:rPr lang="en-US" sz="1600" b="1" i="1" dirty="0">
                <a:latin typeface="Times New Roman" panose="02020603050405020304" pitchFamily="18" charset="0"/>
                <a:ea typeface="ＭＳ 明朝" panose="02020609040205080304" pitchFamily="49" charset="-128"/>
              </a:rPr>
              <a:t>3c: Engaging Students in Learning </a:t>
            </a:r>
            <a:endParaRPr lang="en-US" sz="1600" dirty="0"/>
          </a:p>
        </p:txBody>
      </p:sp>
      <p:sp>
        <p:nvSpPr>
          <p:cNvPr id="8" name="Rectangle 7">
            <a:extLst>
              <a:ext uri="{FF2B5EF4-FFF2-40B4-BE49-F238E27FC236}">
                <a16:creationId xmlns:a16="http://schemas.microsoft.com/office/drawing/2014/main" id="{4C514531-CEEF-442F-9C76-5814827D1430}"/>
              </a:ext>
            </a:extLst>
          </p:cNvPr>
          <p:cNvSpPr/>
          <p:nvPr/>
        </p:nvSpPr>
        <p:spPr>
          <a:xfrm>
            <a:off x="1295159" y="144884"/>
            <a:ext cx="7255565" cy="307777"/>
          </a:xfrm>
          <a:prstGeom prst="rect">
            <a:avLst/>
          </a:prstGeom>
        </p:spPr>
        <p:txBody>
          <a:bodyPr wrap="square">
            <a:spAutoFit/>
          </a:bodyPr>
          <a:lstStyle/>
          <a:p>
            <a:r>
              <a:rPr lang="en-US" b="1" dirty="0">
                <a:latin typeface="Times New Roman" panose="02020603050405020304" pitchFamily="18" charset="0"/>
                <a:ea typeface="ＭＳ 明朝" panose="02020609040205080304" pitchFamily="49" charset="-128"/>
              </a:rPr>
              <a:t>Unsatisfactory	    Basic	                   Proficient	                     Distinguished</a:t>
            </a:r>
            <a:endParaRPr lang="en-US" sz="1100" dirty="0">
              <a:latin typeface="Arial" panose="020B0604020202020204" pitchFamily="34" charset="0"/>
              <a:ea typeface="ＭＳ 明朝" panose="02020609040205080304" pitchFamily="49" charset="-128"/>
            </a:endParaRPr>
          </a:p>
        </p:txBody>
      </p:sp>
      <p:sp>
        <p:nvSpPr>
          <p:cNvPr id="9" name="Rectangle 8">
            <a:extLst>
              <a:ext uri="{FF2B5EF4-FFF2-40B4-BE49-F238E27FC236}">
                <a16:creationId xmlns:a16="http://schemas.microsoft.com/office/drawing/2014/main" id="{C1F848B2-C8AE-44C1-8D8A-A2D4766D8E8F}"/>
              </a:ext>
            </a:extLst>
          </p:cNvPr>
          <p:cNvSpPr/>
          <p:nvPr/>
        </p:nvSpPr>
        <p:spPr>
          <a:xfrm>
            <a:off x="1302835" y="435432"/>
            <a:ext cx="7255565" cy="307777"/>
          </a:xfrm>
          <a:prstGeom prst="rect">
            <a:avLst/>
          </a:prstGeom>
        </p:spPr>
        <p:txBody>
          <a:bodyPr wrap="square">
            <a:spAutoFit/>
          </a:bodyPr>
          <a:lstStyle/>
          <a:p>
            <a:r>
              <a:rPr lang="en-US" b="1" dirty="0">
                <a:latin typeface="Times New Roman" panose="02020603050405020304" pitchFamily="18" charset="0"/>
                <a:ea typeface="ＭＳ 明朝" panose="02020609040205080304" pitchFamily="49" charset="-128"/>
              </a:rPr>
              <a:t>Ineffective		    Developing                 Effective                           Highly Effective</a:t>
            </a:r>
            <a:endParaRPr lang="en-US" sz="1100" dirty="0">
              <a:latin typeface="Arial" panose="020B0604020202020204" pitchFamily="34" charset="0"/>
              <a:ea typeface="ＭＳ 明朝" panose="02020609040205080304" pitchFamily="49" charset="-128"/>
            </a:endParaRPr>
          </a:p>
        </p:txBody>
      </p:sp>
      <p:sp>
        <p:nvSpPr>
          <p:cNvPr id="2" name="Rectangle 1">
            <a:extLst>
              <a:ext uri="{FF2B5EF4-FFF2-40B4-BE49-F238E27FC236}">
                <a16:creationId xmlns:a16="http://schemas.microsoft.com/office/drawing/2014/main" id="{1F16B378-E284-4F72-8AD5-2EA6BFB24DBA}"/>
              </a:ext>
            </a:extLst>
          </p:cNvPr>
          <p:cNvSpPr/>
          <p:nvPr/>
        </p:nvSpPr>
        <p:spPr>
          <a:xfrm>
            <a:off x="8180261" y="180787"/>
            <a:ext cx="1128349" cy="523220"/>
          </a:xfrm>
          <a:prstGeom prst="rect">
            <a:avLst/>
          </a:prstGeom>
        </p:spPr>
        <p:txBody>
          <a:bodyPr wrap="square">
            <a:spAutoFit/>
          </a:bodyPr>
          <a:lstStyle/>
          <a:p>
            <a:pPr lvl="0"/>
            <a:r>
              <a:rPr lang="en-US" dirty="0">
                <a:latin typeface="Times New Roman" panose="02020603050405020304" pitchFamily="18" charset="0"/>
                <a:cs typeface="Times New Roman" panose="02020603050405020304" pitchFamily="18" charset="0"/>
              </a:rPr>
              <a:t>(Danielson)</a:t>
            </a:r>
          </a:p>
          <a:p>
            <a:pPr lvl="0"/>
            <a:r>
              <a:rPr lang="en-US" dirty="0">
                <a:latin typeface="Times New Roman" panose="02020603050405020304" pitchFamily="18" charset="0"/>
                <a:cs typeface="Times New Roman" panose="02020603050405020304" pitchFamily="18" charset="0"/>
              </a:rPr>
              <a:t>(NY State)</a:t>
            </a:r>
          </a:p>
        </p:txBody>
      </p:sp>
      <p:sp>
        <p:nvSpPr>
          <p:cNvPr id="3" name="Slide Number Placeholder 2">
            <a:extLst>
              <a:ext uri="{FF2B5EF4-FFF2-40B4-BE49-F238E27FC236}">
                <a16:creationId xmlns:a16="http://schemas.microsoft.com/office/drawing/2014/main" id="{33890944-A181-0240-87A2-1D4DE5D0A24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12</a:t>
            </a:fld>
            <a:endParaRPr lang="en-US"/>
          </a:p>
        </p:txBody>
      </p:sp>
    </p:spTree>
    <p:extLst>
      <p:ext uri="{BB962C8B-B14F-4D97-AF65-F5344CB8AC3E}">
        <p14:creationId xmlns:p14="http://schemas.microsoft.com/office/powerpoint/2010/main" val="3603467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14C85-B836-7848-ADA2-61D90B4FD808}"/>
              </a:ext>
            </a:extLst>
          </p:cNvPr>
          <p:cNvSpPr>
            <a:spLocks noGrp="1"/>
          </p:cNvSpPr>
          <p:nvPr>
            <p:ph type="title" idx="4294967295"/>
          </p:nvPr>
        </p:nvSpPr>
        <p:spPr>
          <a:xfrm>
            <a:off x="396349" y="-175527"/>
            <a:ext cx="7543800" cy="1450976"/>
          </a:xfrm>
        </p:spPr>
        <p:txBody>
          <a:bodyPr/>
          <a:lstStyle/>
          <a:p>
            <a:pPr algn="ctr"/>
            <a:r>
              <a:rPr lang="en-US" b="1" dirty="0">
                <a:latin typeface="Times New Roman" panose="02020603050405020304" pitchFamily="18" charset="0"/>
                <a:cs typeface="Times New Roman" panose="02020603050405020304" pitchFamily="18" charset="0"/>
              </a:rPr>
              <a:t>Engage NY- Danielson 3c</a:t>
            </a:r>
          </a:p>
        </p:txBody>
      </p:sp>
      <p:sp>
        <p:nvSpPr>
          <p:cNvPr id="3" name="Content Placeholder 2">
            <a:extLst>
              <a:ext uri="{FF2B5EF4-FFF2-40B4-BE49-F238E27FC236}">
                <a16:creationId xmlns:a16="http://schemas.microsoft.com/office/drawing/2014/main" id="{4B4C8257-BCAC-2143-A19C-4F87FFE5D4C2}"/>
              </a:ext>
            </a:extLst>
          </p:cNvPr>
          <p:cNvSpPr>
            <a:spLocks noGrp="1"/>
          </p:cNvSpPr>
          <p:nvPr>
            <p:ph idx="4294967295"/>
          </p:nvPr>
        </p:nvSpPr>
        <p:spPr>
          <a:xfrm>
            <a:off x="1014721" y="1685925"/>
            <a:ext cx="7543800" cy="4024313"/>
          </a:xfrm>
        </p:spPr>
        <p:txBody>
          <a:bodyPr>
            <a:normAutofit/>
          </a:bodyPr>
          <a:lstStyle/>
          <a:p>
            <a:r>
              <a:rPr lang="en-US" b="1" dirty="0">
                <a:latin typeface="Times New Roman" panose="02020603050405020304" pitchFamily="18" charset="0"/>
                <a:cs typeface="Times New Roman" panose="02020603050405020304" pitchFamily="18" charset="0"/>
              </a:rPr>
              <a:t>Let’s take a moment to look at this quick video from Engage NY on Domain 3C- Engaging Students in Learning</a:t>
            </a:r>
          </a:p>
          <a:p>
            <a:r>
              <a:rPr lang="en-US" b="1" dirty="0">
                <a:latin typeface="Times New Roman" panose="02020603050405020304" pitchFamily="18" charset="0"/>
                <a:cs typeface="Times New Roman" panose="02020603050405020304" pitchFamily="18" charset="0"/>
              </a:rPr>
              <a:t>Write down in your notebooks what resonates with you viewing the short video</a:t>
            </a:r>
          </a:p>
          <a:p>
            <a:endParaRPr lang="en-US" dirty="0">
              <a:hlinkClick r:id="rId2"/>
            </a:endParaRPr>
          </a:p>
          <a:p>
            <a:pPr marL="0" indent="0">
              <a:buNone/>
            </a:pPr>
            <a:endParaRPr lang="en-US" dirty="0">
              <a:hlinkClick r:id="rId2"/>
            </a:endParaRPr>
          </a:p>
          <a:p>
            <a:r>
              <a:rPr lang="en-US" dirty="0">
                <a:latin typeface="Times New Roman" panose="02020603050405020304" pitchFamily="18" charset="0"/>
                <a:cs typeface="Times New Roman" panose="02020603050405020304" pitchFamily="18" charset="0"/>
                <a:hlinkClick r:id="rId2"/>
              </a:rPr>
              <a:t>https://www.engageny.org/resource/teacher-develops-engaging-activities-and-assignments-example-7#.XrxZ6O8EkAY.email</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EA0F4A24-B9F7-D845-9782-5B1E6EE8A55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13</a:t>
            </a:fld>
            <a:endParaRPr lang="en-US"/>
          </a:p>
        </p:txBody>
      </p:sp>
    </p:spTree>
    <p:extLst>
      <p:ext uri="{BB962C8B-B14F-4D97-AF65-F5344CB8AC3E}">
        <p14:creationId xmlns:p14="http://schemas.microsoft.com/office/powerpoint/2010/main" val="3801277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09303" y="652306"/>
            <a:ext cx="4570707" cy="646331"/>
          </a:xfrm>
          <a:prstGeom prst="rect">
            <a:avLst/>
          </a:prstGeom>
        </p:spPr>
        <p:txBody>
          <a:bodyPr wrap="none">
            <a:spAutoFit/>
          </a:bodyPr>
          <a:lstStyle/>
          <a:p>
            <a:r>
              <a:rPr lang="en-US" sz="3600" b="1" u="sng" dirty="0">
                <a:latin typeface="Times New Roman"/>
                <a:cs typeface="Times New Roman"/>
              </a:rPr>
              <a:t>Domain 3: Instruction</a:t>
            </a:r>
            <a:r>
              <a:rPr lang="en-US" sz="3600" b="1" dirty="0">
                <a:latin typeface="Times New Roman"/>
                <a:cs typeface="Times New Roman"/>
              </a:rPr>
              <a:t> </a:t>
            </a:r>
          </a:p>
        </p:txBody>
      </p:sp>
      <p:sp>
        <p:nvSpPr>
          <p:cNvPr id="6" name="Rectangle 5"/>
          <p:cNvSpPr/>
          <p:nvPr/>
        </p:nvSpPr>
        <p:spPr>
          <a:xfrm>
            <a:off x="466086" y="1724329"/>
            <a:ext cx="7760310" cy="3970318"/>
          </a:xfrm>
          <a:prstGeom prst="rect">
            <a:avLst/>
          </a:prstGeom>
        </p:spPr>
        <p:txBody>
          <a:bodyPr wrap="square">
            <a:spAutoFit/>
          </a:bodyPr>
          <a:lstStyle/>
          <a:p>
            <a:pPr lvl="0"/>
            <a:r>
              <a:rPr lang="en-US" sz="3600" b="1" dirty="0">
                <a:latin typeface="Times New Roman"/>
                <a:cs typeface="Times New Roman"/>
              </a:rPr>
              <a:t>3d : Using Assessment in Instruction</a:t>
            </a:r>
          </a:p>
          <a:p>
            <a:pPr lvl="0"/>
            <a:endParaRPr lang="en-US" sz="3600" b="1" dirty="0">
              <a:latin typeface="Times New Roman"/>
              <a:cs typeface="Times New Roman"/>
            </a:endParaRPr>
          </a:p>
          <a:p>
            <a:pPr marL="571500" lvl="0" indent="-571500">
              <a:buFont typeface="Wingdings" charset="2"/>
              <a:buChar char="u"/>
            </a:pPr>
            <a:r>
              <a:rPr lang="en-US" sz="3600" b="1" dirty="0">
                <a:latin typeface="Times New Roman"/>
                <a:cs typeface="Times New Roman"/>
              </a:rPr>
              <a:t>Assessment criteria</a:t>
            </a:r>
          </a:p>
          <a:p>
            <a:pPr marL="571500" lvl="0" indent="-571500">
              <a:buFont typeface="Wingdings" charset="2"/>
              <a:buChar char="u"/>
            </a:pPr>
            <a:r>
              <a:rPr lang="en-US" sz="3600" b="1" dirty="0">
                <a:latin typeface="Times New Roman"/>
                <a:cs typeface="Times New Roman"/>
              </a:rPr>
              <a:t>Monitoring of student learning</a:t>
            </a:r>
          </a:p>
          <a:p>
            <a:pPr marL="571500" lvl="0" indent="-571500">
              <a:buFont typeface="Wingdings" charset="2"/>
              <a:buChar char="u"/>
            </a:pPr>
            <a:r>
              <a:rPr lang="en-US" sz="3600" b="1" dirty="0">
                <a:latin typeface="Times New Roman"/>
                <a:cs typeface="Times New Roman"/>
              </a:rPr>
              <a:t>Feedback to students</a:t>
            </a:r>
          </a:p>
          <a:p>
            <a:pPr marL="571500" lvl="0" indent="-571500">
              <a:buFont typeface="Wingdings" charset="2"/>
              <a:buChar char="u"/>
            </a:pPr>
            <a:r>
              <a:rPr lang="en-US" sz="3600" b="1" dirty="0">
                <a:latin typeface="Times New Roman"/>
                <a:cs typeface="Times New Roman"/>
              </a:rPr>
              <a:t>Student self-assessment and monitoring of progress</a:t>
            </a:r>
          </a:p>
        </p:txBody>
      </p:sp>
      <p:sp>
        <p:nvSpPr>
          <p:cNvPr id="2" name="Slide Number Placeholder 1">
            <a:extLst>
              <a:ext uri="{FF2B5EF4-FFF2-40B4-BE49-F238E27FC236}">
                <a16:creationId xmlns:a16="http://schemas.microsoft.com/office/drawing/2014/main" id="{46433AEA-0950-4B48-A46F-1779F2EEF7A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14</a:t>
            </a:fld>
            <a:endParaRPr lang="en-US"/>
          </a:p>
        </p:txBody>
      </p:sp>
    </p:spTree>
    <p:extLst>
      <p:ext uri="{BB962C8B-B14F-4D97-AF65-F5344CB8AC3E}">
        <p14:creationId xmlns:p14="http://schemas.microsoft.com/office/powerpoint/2010/main" val="4004486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47F740-9FDD-5C41-8BB4-E6283739C127}"/>
              </a:ext>
            </a:extLst>
          </p:cNvPr>
          <p:cNvSpPr/>
          <p:nvPr/>
        </p:nvSpPr>
        <p:spPr>
          <a:xfrm>
            <a:off x="197812" y="184196"/>
            <a:ext cx="8913298" cy="307777"/>
          </a:xfrm>
          <a:prstGeom prst="rect">
            <a:avLst/>
          </a:prstGeom>
        </p:spPr>
        <p:txBody>
          <a:bodyPr wrap="square">
            <a:spAutoFit/>
          </a:bodyPr>
          <a:lstStyle/>
          <a:p>
            <a:r>
              <a:rPr lang="en-US" b="1" dirty="0">
                <a:latin typeface="Times New Roman" panose="02020603050405020304" pitchFamily="18" charset="0"/>
                <a:ea typeface="ＭＳ 明朝" panose="02020609040205080304" pitchFamily="49" charset="-128"/>
              </a:rPr>
              <a:t>                                    Unsatisfactory	              Basic	           Proficient             	      Distinguished  </a:t>
            </a:r>
            <a:endParaRPr lang="en-US" sz="1100" dirty="0">
              <a:latin typeface="Arial" panose="020B0604020202020204" pitchFamily="34" charset="0"/>
              <a:ea typeface="ＭＳ 明朝" panose="02020609040205080304" pitchFamily="49" charset="-128"/>
            </a:endParaRPr>
          </a:p>
        </p:txBody>
      </p:sp>
      <p:graphicFrame>
        <p:nvGraphicFramePr>
          <p:cNvPr id="15" name="Table 14">
            <a:extLst>
              <a:ext uri="{FF2B5EF4-FFF2-40B4-BE49-F238E27FC236}">
                <a16:creationId xmlns:a16="http://schemas.microsoft.com/office/drawing/2014/main" id="{00C1886C-31BC-1D41-813C-C7A9542E74AB}"/>
              </a:ext>
            </a:extLst>
          </p:cNvPr>
          <p:cNvGraphicFramePr>
            <a:graphicFrameLocks noGrp="1"/>
          </p:cNvGraphicFramePr>
          <p:nvPr>
            <p:extLst>
              <p:ext uri="{D42A27DB-BD31-4B8C-83A1-F6EECF244321}">
                <p14:modId xmlns:p14="http://schemas.microsoft.com/office/powerpoint/2010/main" val="382625755"/>
              </p:ext>
            </p:extLst>
          </p:nvPr>
        </p:nvGraphicFramePr>
        <p:xfrm>
          <a:off x="1802002" y="899521"/>
          <a:ext cx="7006500" cy="4983480"/>
        </p:xfrm>
        <a:graphic>
          <a:graphicData uri="http://schemas.openxmlformats.org/drawingml/2006/table">
            <a:tbl>
              <a:tblPr/>
              <a:tblGrid>
                <a:gridCol w="1685045">
                  <a:extLst>
                    <a:ext uri="{9D8B030D-6E8A-4147-A177-3AD203B41FA5}">
                      <a16:colId xmlns:a16="http://schemas.microsoft.com/office/drawing/2014/main" val="232847837"/>
                    </a:ext>
                  </a:extLst>
                </a:gridCol>
                <a:gridCol w="1685045">
                  <a:extLst>
                    <a:ext uri="{9D8B030D-6E8A-4147-A177-3AD203B41FA5}">
                      <a16:colId xmlns:a16="http://schemas.microsoft.com/office/drawing/2014/main" val="151084687"/>
                    </a:ext>
                  </a:extLst>
                </a:gridCol>
                <a:gridCol w="1685045">
                  <a:extLst>
                    <a:ext uri="{9D8B030D-6E8A-4147-A177-3AD203B41FA5}">
                      <a16:colId xmlns:a16="http://schemas.microsoft.com/office/drawing/2014/main" val="1287100781"/>
                    </a:ext>
                  </a:extLst>
                </a:gridCol>
                <a:gridCol w="1951365">
                  <a:extLst>
                    <a:ext uri="{9D8B030D-6E8A-4147-A177-3AD203B41FA5}">
                      <a16:colId xmlns:a16="http://schemas.microsoft.com/office/drawing/2014/main" val="915866690"/>
                    </a:ext>
                  </a:extLst>
                </a:gridCol>
              </a:tblGrid>
              <a:tr h="4022725">
                <a:tc>
                  <a:txBody>
                    <a:bodyPr/>
                    <a:lstStyle/>
                    <a:p>
                      <a:pPr marL="0" marR="0">
                        <a:spcBef>
                          <a:spcPts val="0"/>
                        </a:spcBef>
                        <a:spcAft>
                          <a:spcPts val="0"/>
                        </a:spcAft>
                      </a:pPr>
                      <a:endParaRPr lang="en-US" sz="16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Students do not appear to be aware of the assessment criteria, and there is little or no monitoring of student learning; feedback is absent or of poor quality. Students do not engage in self- or peer assessment.</a:t>
                      </a:r>
                    </a:p>
                  </a:txBody>
                  <a:tcPr marL="44808" marR="44808" marT="0" marB="0">
                    <a:lnL w="76200" cap="flat" cmpd="dbl"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76200" cap="flat" cmpd="dbl" algn="ctr">
                      <a:solidFill>
                        <a:srgbClr val="000000"/>
                      </a:solidFill>
                      <a:prstDash val="solid"/>
                      <a:round/>
                      <a:headEnd type="none" w="med" len="med"/>
                      <a:tailEnd type="none" w="med" len="med"/>
                    </a:lnT>
                    <a:lnB w="76200" cap="flat" cmpd="dbl" algn="ctr">
                      <a:solidFill>
                        <a:srgbClr val="000000"/>
                      </a:solidFill>
                      <a:prstDash val="solid"/>
                      <a:round/>
                      <a:headEnd type="none" w="med" len="med"/>
                      <a:tailEnd type="none" w="med" len="med"/>
                    </a:lnB>
                    <a:solidFill>
                      <a:srgbClr val="FFFFFF"/>
                    </a:solidFill>
                  </a:tcPr>
                </a:tc>
                <a:tc>
                  <a:txBody>
                    <a:bodyPr/>
                    <a:lstStyle/>
                    <a:p>
                      <a:pPr marL="0" marR="0">
                        <a:lnSpc>
                          <a:spcPts val="1800"/>
                        </a:lnSpc>
                        <a:spcBef>
                          <a:spcPts val="0"/>
                        </a:spcBef>
                        <a:spcAft>
                          <a:spcPts val="0"/>
                        </a:spcAft>
                      </a:pPr>
                      <a:endPar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endParaRPr>
                    </a:p>
                    <a:p>
                      <a:pPr marL="0" marR="0">
                        <a:lnSpc>
                          <a:spcPts val="1800"/>
                        </a:lnSpc>
                        <a:spcBef>
                          <a:spcPts val="0"/>
                        </a:spcBef>
                        <a:spcAft>
                          <a:spcPts val="0"/>
                        </a:spcAft>
                      </a:pP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Students appear to be only partially aware of the assessment criteria, and the teacher monitors student learning for the class as a whole. Questions and assessments are rarely used to diagnose evidence of learning. Feedback to students is general, and few students assess their own work. </a:t>
                      </a:r>
                      <a:endParaRPr lang="en-US" sz="1200" dirty="0">
                        <a:effectLst/>
                        <a:latin typeface="Times New Roman" panose="02020603050405020304" pitchFamily="18" charset="0"/>
                        <a:ea typeface="ＭＳ 明朝"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 </a:t>
                      </a:r>
                    </a:p>
                  </a:txBody>
                  <a:tcPr marL="44808" marR="44808" marT="0" marB="0">
                    <a:lnL w="76200" cap="flat" cmpd="dbl"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76200" cap="flat" cmpd="dbl" algn="ctr">
                      <a:solidFill>
                        <a:srgbClr val="000000"/>
                      </a:solidFill>
                      <a:prstDash val="solid"/>
                      <a:round/>
                      <a:headEnd type="none" w="med" len="med"/>
                      <a:tailEnd type="none" w="med" len="med"/>
                    </a:lnT>
                    <a:lnB w="76200" cap="flat" cmpd="dbl" algn="ctr">
                      <a:solidFill>
                        <a:srgbClr val="000000"/>
                      </a:solidFill>
                      <a:prstDash val="solid"/>
                      <a:round/>
                      <a:headEnd type="none" w="med" len="med"/>
                      <a:tailEnd type="none" w="med" len="med"/>
                    </a:lnB>
                    <a:solidFill>
                      <a:srgbClr val="FFFFFF"/>
                    </a:solidFill>
                  </a:tcPr>
                </a:tc>
                <a:tc>
                  <a:txBody>
                    <a:bodyPr/>
                    <a:lstStyle/>
                    <a:p>
                      <a:pPr marL="0" marR="0">
                        <a:lnSpc>
                          <a:spcPts val="1400"/>
                        </a:lnSpc>
                        <a:spcBef>
                          <a:spcPts val="0"/>
                        </a:spcBef>
                        <a:spcAft>
                          <a:spcPts val="0"/>
                        </a:spcAft>
                      </a:pP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 </a:t>
                      </a:r>
                      <a:endParaRPr lang="en-US" sz="1200" dirty="0">
                        <a:effectLst/>
                        <a:latin typeface="Times New Roman" panose="02020603050405020304" pitchFamily="18" charset="0"/>
                        <a:ea typeface="ＭＳ 明朝" panose="02020609040205080304" pitchFamily="49" charset="-128"/>
                        <a:cs typeface="Times New Roman" panose="02020603050405020304" pitchFamily="18" charset="0"/>
                      </a:endParaRPr>
                    </a:p>
                    <a:p>
                      <a:pPr marL="0" marR="0">
                        <a:lnSpc>
                          <a:spcPts val="1800"/>
                        </a:lnSpc>
                        <a:spcBef>
                          <a:spcPts val="0"/>
                        </a:spcBef>
                        <a:spcAft>
                          <a:spcPts val="0"/>
                        </a:spcAft>
                      </a:pP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Students appear to be aware of the assessment criteria, and the teacher monitors student learning for groups of students. Questions and assessments are regularly used to diagnose evidence of learning. Teacher feedback to groups of students is accurate and specific; some students engage in self-assessment. </a:t>
                      </a:r>
                      <a:endParaRPr lang="en-US" sz="1200" dirty="0">
                        <a:effectLst/>
                        <a:latin typeface="Times New Roman" panose="02020603050405020304" pitchFamily="18" charset="0"/>
                        <a:ea typeface="ＭＳ 明朝"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 </a:t>
                      </a:r>
                    </a:p>
                  </a:txBody>
                  <a:tcPr marL="44808" marR="44808" marT="0" marB="0">
                    <a:lnL w="76200" cap="flat" cmpd="dbl"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76200" cap="flat" cmpd="dbl" algn="ctr">
                      <a:solidFill>
                        <a:srgbClr val="000000"/>
                      </a:solidFill>
                      <a:prstDash val="solid"/>
                      <a:round/>
                      <a:headEnd type="none" w="med" len="med"/>
                      <a:tailEnd type="none" w="med" len="med"/>
                    </a:lnT>
                    <a:lnB w="76200" cap="flat" cmpd="dbl" algn="ctr">
                      <a:solidFill>
                        <a:srgbClr val="000000"/>
                      </a:solidFill>
                      <a:prstDash val="solid"/>
                      <a:round/>
                      <a:headEnd type="none" w="med" len="med"/>
                      <a:tailEnd type="none" w="med" len="med"/>
                    </a:lnB>
                    <a:solidFill>
                      <a:srgbClr val="FFFFFF"/>
                    </a:solidFill>
                  </a:tcPr>
                </a:tc>
                <a:tc>
                  <a:txBody>
                    <a:bodyPr/>
                    <a:lstStyle/>
                    <a:p>
                      <a:pPr marL="0" marR="0">
                        <a:lnSpc>
                          <a:spcPts val="1800"/>
                        </a:lnSpc>
                        <a:spcBef>
                          <a:spcPts val="0"/>
                        </a:spcBef>
                        <a:spcAft>
                          <a:spcPts val="0"/>
                        </a:spcAft>
                      </a:pPr>
                      <a:endParaRPr lang="en-US" sz="10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endParaRPr>
                    </a:p>
                    <a:p>
                      <a:pPr marL="0" marR="0">
                        <a:lnSpc>
                          <a:spcPts val="1800"/>
                        </a:lnSpc>
                        <a:spcBef>
                          <a:spcPts val="0"/>
                        </a:spcBef>
                        <a:spcAft>
                          <a:spcPts val="0"/>
                        </a:spcAft>
                      </a:pP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Assessment is fully integrated into instruction, through </a:t>
                      </a:r>
                      <a:r>
                        <a:rPr lang="en-US" sz="1200" b="1" dirty="0">
                          <a:solidFill>
                            <a:srgbClr val="00B0F0"/>
                          </a:solidFill>
                          <a:effectLst/>
                          <a:latin typeface="Times New Roman" panose="02020603050405020304" pitchFamily="18" charset="0"/>
                          <a:ea typeface="ＭＳ 明朝" panose="02020609040205080304" pitchFamily="49" charset="-128"/>
                          <a:cs typeface="Times New Roman" panose="02020603050405020304" pitchFamily="18" charset="0"/>
                        </a:rPr>
                        <a:t>extensive use of formative assessment</a:t>
                      </a: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 Students appear to be aware of, and there is some evidence that they have contributed to, the assessment criteria. </a:t>
                      </a:r>
                      <a:r>
                        <a:rPr lang="en-US" sz="1200" b="1" dirty="0">
                          <a:solidFill>
                            <a:srgbClr val="00B0F0"/>
                          </a:solidFill>
                          <a:effectLst/>
                          <a:latin typeface="Times New Roman" panose="02020603050405020304" pitchFamily="18" charset="0"/>
                          <a:ea typeface="ＭＳ 明朝" panose="02020609040205080304" pitchFamily="49" charset="-128"/>
                          <a:cs typeface="Times New Roman" panose="02020603050405020304" pitchFamily="18" charset="0"/>
                        </a:rPr>
                        <a:t>Questions and assessments are used regularly </a:t>
                      </a: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to diagnose evidence of learning by individual students. A </a:t>
                      </a:r>
                      <a:r>
                        <a:rPr lang="en-US" sz="1200" b="1" dirty="0">
                          <a:solidFill>
                            <a:srgbClr val="00B0F0"/>
                          </a:solidFill>
                          <a:effectLst/>
                          <a:latin typeface="Times New Roman" panose="02020603050405020304" pitchFamily="18" charset="0"/>
                          <a:ea typeface="ＭＳ 明朝" panose="02020609040205080304" pitchFamily="49" charset="-128"/>
                          <a:cs typeface="Times New Roman" panose="02020603050405020304" pitchFamily="18" charset="0"/>
                        </a:rPr>
                        <a:t>variety of forms of feedback</a:t>
                      </a:r>
                      <a:r>
                        <a:rPr lang="en-US" sz="1200" b="1"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 </a:t>
                      </a: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from both teacher and peers, is accurate and specific and advances learning. </a:t>
                      </a:r>
                      <a:r>
                        <a:rPr lang="en-US" sz="1200" b="1" dirty="0">
                          <a:solidFill>
                            <a:srgbClr val="00B0F0"/>
                          </a:solidFill>
                          <a:effectLst/>
                          <a:latin typeface="Times New Roman" panose="02020603050405020304" pitchFamily="18" charset="0"/>
                          <a:ea typeface="ＭＳ 明朝" panose="02020609040205080304" pitchFamily="49" charset="-128"/>
                          <a:cs typeface="Times New Roman" panose="02020603050405020304" pitchFamily="18" charset="0"/>
                        </a:rPr>
                        <a:t>Students self-assess and monitor their own progress</a:t>
                      </a: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 The teacher successfully differentiates instruction to address </a:t>
                      </a:r>
                      <a:endParaRPr lang="en-US" sz="1200" dirty="0">
                        <a:effectLst/>
                        <a:latin typeface="Times New Roman" panose="02020603050405020304" pitchFamily="18" charset="0"/>
                        <a:ea typeface="ＭＳ 明朝"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imes New Roman" panose="02020603050405020304" pitchFamily="18" charset="0"/>
                          <a:ea typeface="ＭＳ 明朝" panose="02020609040205080304" pitchFamily="49" charset="-128"/>
                          <a:cs typeface="Times New Roman" panose="02020603050405020304" pitchFamily="18" charset="0"/>
                        </a:rPr>
                        <a:t> </a:t>
                      </a:r>
                    </a:p>
                  </a:txBody>
                  <a:tcPr marL="44808" marR="44808" marT="0" marB="0">
                    <a:lnL w="76200" cap="flat" cmpd="dbl" algn="ctr">
                      <a:solidFill>
                        <a:srgbClr val="000000"/>
                      </a:solidFill>
                      <a:prstDash val="solid"/>
                      <a:round/>
                      <a:headEnd type="none" w="med" len="med"/>
                      <a:tailEnd type="none" w="med" len="med"/>
                    </a:lnL>
                    <a:lnR w="76200" cap="flat" cmpd="dbl" algn="ctr">
                      <a:solidFill>
                        <a:srgbClr val="000000"/>
                      </a:solidFill>
                      <a:prstDash val="solid"/>
                      <a:round/>
                      <a:headEnd type="none" w="med" len="med"/>
                      <a:tailEnd type="none" w="med" len="med"/>
                    </a:lnR>
                    <a:lnT w="76200" cap="flat" cmpd="dbl" algn="ctr">
                      <a:solidFill>
                        <a:srgbClr val="000000"/>
                      </a:solidFill>
                      <a:prstDash val="solid"/>
                      <a:round/>
                      <a:headEnd type="none" w="med" len="med"/>
                      <a:tailEnd type="none" w="med" len="med"/>
                    </a:lnT>
                    <a:lnB w="76200" cap="flat" cmpd="dbl"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26456645"/>
                  </a:ext>
                </a:extLst>
              </a:tr>
            </a:tbl>
          </a:graphicData>
        </a:graphic>
      </p:graphicFrame>
      <p:sp>
        <p:nvSpPr>
          <p:cNvPr id="16" name="Rectangle 15">
            <a:extLst>
              <a:ext uri="{FF2B5EF4-FFF2-40B4-BE49-F238E27FC236}">
                <a16:creationId xmlns:a16="http://schemas.microsoft.com/office/drawing/2014/main" id="{B8C0C20B-69E4-994B-8452-1C66C70C1891}"/>
              </a:ext>
            </a:extLst>
          </p:cNvPr>
          <p:cNvSpPr/>
          <p:nvPr/>
        </p:nvSpPr>
        <p:spPr>
          <a:xfrm>
            <a:off x="135873" y="910088"/>
            <a:ext cx="1627143" cy="1323439"/>
          </a:xfrm>
          <a:prstGeom prst="rect">
            <a:avLst/>
          </a:prstGeom>
        </p:spPr>
        <p:txBody>
          <a:bodyPr wrap="square">
            <a:spAutoFit/>
          </a:bodyPr>
          <a:lstStyle/>
          <a:p>
            <a:r>
              <a:rPr lang="en-US" sz="2000" b="1" i="1" dirty="0">
                <a:latin typeface="Times New Roman" panose="02020603050405020304" pitchFamily="18" charset="0"/>
                <a:ea typeface="ＭＳ 明朝" panose="02020609040205080304" pitchFamily="49" charset="-128"/>
                <a:cs typeface="Times New Roman" panose="02020603050405020304" pitchFamily="18" charset="0"/>
              </a:rPr>
              <a:t>3d: </a:t>
            </a:r>
            <a:endParaRPr lang="en-US" sz="2000" dirty="0">
              <a:latin typeface="Times New Roman" panose="02020603050405020304" pitchFamily="18" charset="0"/>
              <a:ea typeface="ＭＳ 明朝" panose="02020609040205080304" pitchFamily="49" charset="-128"/>
              <a:cs typeface="Times New Roman" panose="02020603050405020304" pitchFamily="18" charset="0"/>
            </a:endParaRPr>
          </a:p>
          <a:p>
            <a:r>
              <a:rPr lang="en-US" sz="2000" b="1" i="1" dirty="0">
                <a:latin typeface="Times New Roman" panose="02020603050405020304" pitchFamily="18" charset="0"/>
                <a:ea typeface="ＭＳ 明朝" panose="02020609040205080304" pitchFamily="49" charset="-128"/>
                <a:cs typeface="Times New Roman" panose="02020603050405020304" pitchFamily="18" charset="0"/>
              </a:rPr>
              <a:t>Using Assessment in Instruction </a:t>
            </a:r>
            <a:endParaRPr lang="en-US" sz="2000" dirty="0">
              <a:effectLst/>
              <a:latin typeface="Times New Roman" panose="02020603050405020304" pitchFamily="18" charset="0"/>
              <a:ea typeface="ＭＳ 明朝" panose="02020609040205080304" pitchFamily="49" charset="-128"/>
              <a:cs typeface="Times New Roman" panose="02020603050405020304" pitchFamily="18" charset="0"/>
            </a:endParaRPr>
          </a:p>
        </p:txBody>
      </p:sp>
      <p:sp>
        <p:nvSpPr>
          <p:cNvPr id="6" name="Rectangle 5">
            <a:extLst>
              <a:ext uri="{FF2B5EF4-FFF2-40B4-BE49-F238E27FC236}">
                <a16:creationId xmlns:a16="http://schemas.microsoft.com/office/drawing/2014/main" id="{C81059E8-1939-431F-AB86-CF74A6D3AC2E}"/>
              </a:ext>
            </a:extLst>
          </p:cNvPr>
          <p:cNvSpPr/>
          <p:nvPr/>
        </p:nvSpPr>
        <p:spPr>
          <a:xfrm>
            <a:off x="1796220" y="494638"/>
            <a:ext cx="7255565" cy="307777"/>
          </a:xfrm>
          <a:prstGeom prst="rect">
            <a:avLst/>
          </a:prstGeom>
        </p:spPr>
        <p:txBody>
          <a:bodyPr wrap="square">
            <a:spAutoFit/>
          </a:bodyPr>
          <a:lstStyle/>
          <a:p>
            <a:r>
              <a:rPr lang="en-US" b="1" dirty="0">
                <a:latin typeface="Times New Roman" panose="02020603050405020304" pitchFamily="18" charset="0"/>
                <a:ea typeface="ＭＳ 明朝" panose="02020609040205080304" pitchFamily="49" charset="-128"/>
              </a:rPr>
              <a:t>Ineffective	                   Developing                   Effective                     Highly Effective</a:t>
            </a:r>
            <a:endParaRPr lang="en-US" sz="1100" dirty="0">
              <a:latin typeface="Arial" panose="020B0604020202020204" pitchFamily="34" charset="0"/>
              <a:ea typeface="ＭＳ 明朝" panose="02020609040205080304" pitchFamily="49" charset="-128"/>
            </a:endParaRPr>
          </a:p>
        </p:txBody>
      </p:sp>
      <p:sp>
        <p:nvSpPr>
          <p:cNvPr id="2" name="Rectangle 1">
            <a:extLst>
              <a:ext uri="{FF2B5EF4-FFF2-40B4-BE49-F238E27FC236}">
                <a16:creationId xmlns:a16="http://schemas.microsoft.com/office/drawing/2014/main" id="{229C2B70-BAE4-42D2-AB11-E38D888269B9}"/>
              </a:ext>
            </a:extLst>
          </p:cNvPr>
          <p:cNvSpPr/>
          <p:nvPr/>
        </p:nvSpPr>
        <p:spPr>
          <a:xfrm>
            <a:off x="8167105" y="239993"/>
            <a:ext cx="1358443" cy="523220"/>
          </a:xfrm>
          <a:prstGeom prst="rect">
            <a:avLst/>
          </a:prstGeom>
        </p:spPr>
        <p:txBody>
          <a:bodyPr wrap="square">
            <a:spAutoFit/>
          </a:bodyPr>
          <a:lstStyle/>
          <a:p>
            <a:pPr lvl="0"/>
            <a:r>
              <a:rPr lang="en-US" dirty="0">
                <a:latin typeface="Times New Roman" panose="02020603050405020304" pitchFamily="18" charset="0"/>
                <a:cs typeface="Times New Roman" panose="02020603050405020304" pitchFamily="18" charset="0"/>
              </a:rPr>
              <a:t>(Danielson)</a:t>
            </a:r>
          </a:p>
          <a:p>
            <a:pPr lvl="0"/>
            <a:r>
              <a:rPr lang="en-US" dirty="0">
                <a:latin typeface="Times New Roman" panose="02020603050405020304" pitchFamily="18" charset="0"/>
                <a:cs typeface="Times New Roman" panose="02020603050405020304" pitchFamily="18" charset="0"/>
              </a:rPr>
              <a:t>(NY State)</a:t>
            </a:r>
          </a:p>
        </p:txBody>
      </p:sp>
      <p:sp>
        <p:nvSpPr>
          <p:cNvPr id="3" name="Slide Number Placeholder 2">
            <a:extLst>
              <a:ext uri="{FF2B5EF4-FFF2-40B4-BE49-F238E27FC236}">
                <a16:creationId xmlns:a16="http://schemas.microsoft.com/office/drawing/2014/main" id="{18DEA98E-27D2-0146-AB2F-7AE94B62FE0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spTree>
    <p:extLst>
      <p:ext uri="{BB962C8B-B14F-4D97-AF65-F5344CB8AC3E}">
        <p14:creationId xmlns:p14="http://schemas.microsoft.com/office/powerpoint/2010/main" val="1190310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21E5CA1-17D0-034D-8218-26E3CBA23924}"/>
              </a:ext>
            </a:extLst>
          </p:cNvPr>
          <p:cNvSpPr>
            <a:spLocks noGrp="1"/>
          </p:cNvSpPr>
          <p:nvPr>
            <p:ph idx="4294967295"/>
          </p:nvPr>
        </p:nvSpPr>
        <p:spPr>
          <a:xfrm>
            <a:off x="981829" y="1639876"/>
            <a:ext cx="7543800" cy="4024313"/>
          </a:xfrm>
        </p:spPr>
        <p:txBody>
          <a:bodyPr>
            <a:normAutofit/>
          </a:bodyPr>
          <a:lstStyle/>
          <a:p>
            <a:r>
              <a:rPr lang="en-US" b="1" dirty="0">
                <a:latin typeface="Times New Roman" panose="02020603050405020304" pitchFamily="18" charset="0"/>
                <a:cs typeface="Times New Roman" panose="02020603050405020304" pitchFamily="18" charset="0"/>
              </a:rPr>
              <a:t>Let’s take a moment to look at this quick video from Engage NY on Domain 3d- Using Assessment in Instruction</a:t>
            </a:r>
          </a:p>
          <a:p>
            <a:r>
              <a:rPr lang="en-US" b="1" dirty="0">
                <a:latin typeface="Times New Roman" panose="02020603050405020304" pitchFamily="18" charset="0"/>
                <a:cs typeface="Times New Roman" panose="02020603050405020304" pitchFamily="18" charset="0"/>
              </a:rPr>
              <a:t>Write down in your notebooks what resonates with you viewing the short video</a:t>
            </a:r>
          </a:p>
          <a:p>
            <a:endParaRPr lang="en-US" dirty="0">
              <a:hlinkClick r:id="rId2"/>
            </a:endParaRPr>
          </a:p>
          <a:p>
            <a:pPr marL="0" indent="0">
              <a:buNone/>
            </a:pPr>
            <a:endParaRPr lang="en-US" dirty="0">
              <a:hlinkClick r:id="rId2"/>
            </a:endParaRPr>
          </a:p>
          <a:p>
            <a:r>
              <a:rPr lang="en-US" dirty="0">
                <a:latin typeface="Times New Roman" panose="02020603050405020304" pitchFamily="18" charset="0"/>
                <a:cs typeface="Times New Roman" panose="02020603050405020304" pitchFamily="18" charset="0"/>
                <a:hlinkClick r:id="rId3"/>
              </a:rPr>
              <a:t>https://www.engageny.org/resource/teacher-provides-feedback-students-example-10#.XrxINBpvA3w.email</a:t>
            </a:r>
            <a:endParaRPr lang="en-US" dirty="0">
              <a:latin typeface="Times New Roman" panose="02020603050405020304" pitchFamily="18" charset="0"/>
              <a:cs typeface="Times New Roman" panose="02020603050405020304" pitchFamily="18" charset="0"/>
            </a:endParaRPr>
          </a:p>
          <a:p>
            <a:endParaRPr lang="en-US" dirty="0"/>
          </a:p>
        </p:txBody>
      </p:sp>
      <p:sp>
        <p:nvSpPr>
          <p:cNvPr id="5" name="Title 1">
            <a:extLst>
              <a:ext uri="{FF2B5EF4-FFF2-40B4-BE49-F238E27FC236}">
                <a16:creationId xmlns:a16="http://schemas.microsoft.com/office/drawing/2014/main" id="{CC9F1CD8-70BF-5A40-AF87-0C28D6966606}"/>
              </a:ext>
            </a:extLst>
          </p:cNvPr>
          <p:cNvSpPr txBox="1">
            <a:spLocks/>
          </p:cNvSpPr>
          <p:nvPr/>
        </p:nvSpPr>
        <p:spPr>
          <a:xfrm>
            <a:off x="481598" y="-139727"/>
            <a:ext cx="7543800"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buClrTx/>
              <a:buFontTx/>
            </a:pPr>
            <a:r>
              <a:rPr lang="en-US" b="1" dirty="0">
                <a:latin typeface="Times New Roman" panose="02020603050405020304" pitchFamily="18" charset="0"/>
                <a:cs typeface="Times New Roman" panose="02020603050405020304" pitchFamily="18" charset="0"/>
              </a:rPr>
              <a:t>Engage NY- Danielson 3d</a:t>
            </a:r>
          </a:p>
        </p:txBody>
      </p:sp>
      <p:sp>
        <p:nvSpPr>
          <p:cNvPr id="2" name="Slide Number Placeholder 1">
            <a:extLst>
              <a:ext uri="{FF2B5EF4-FFF2-40B4-BE49-F238E27FC236}">
                <a16:creationId xmlns:a16="http://schemas.microsoft.com/office/drawing/2014/main" id="{215D25BE-7154-F349-A955-76C96047E1A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16</a:t>
            </a:fld>
            <a:endParaRPr lang="en-US"/>
          </a:p>
        </p:txBody>
      </p:sp>
    </p:spTree>
    <p:extLst>
      <p:ext uri="{BB962C8B-B14F-4D97-AF65-F5344CB8AC3E}">
        <p14:creationId xmlns:p14="http://schemas.microsoft.com/office/powerpoint/2010/main" val="438883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844939" y="2093581"/>
            <a:ext cx="8042276" cy="434340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endParaRPr lang="en-US" sz="4200" b="1" dirty="0">
              <a:solidFill>
                <a:srgbClr val="000000"/>
              </a:solidFill>
              <a:latin typeface="Times New Roman"/>
              <a:cs typeface="Times New Roman"/>
            </a:endParaRPr>
          </a:p>
          <a:p>
            <a:pPr marL="0" indent="0">
              <a:buNone/>
            </a:pPr>
            <a:r>
              <a:rPr lang="en-US" sz="4200" b="1" dirty="0">
                <a:solidFill>
                  <a:srgbClr val="000000"/>
                </a:solidFill>
                <a:latin typeface="Times New Roman"/>
                <a:cs typeface="Times New Roman"/>
              </a:rPr>
              <a:t>Spend a minute	thinking how can 3c and 3d of Danielson be applied to your classroom pedagogy as well as your remote learning process? How does it look the same or different?</a:t>
            </a:r>
          </a:p>
        </p:txBody>
      </p:sp>
      <p:sp>
        <p:nvSpPr>
          <p:cNvPr id="7" name="Rectangle 3">
            <a:extLst>
              <a:ext uri="{FF2B5EF4-FFF2-40B4-BE49-F238E27FC236}">
                <a16:creationId xmlns:a16="http://schemas.microsoft.com/office/drawing/2014/main" id="{1780885F-C6FF-8741-9C59-9FAE93AE6E96}"/>
              </a:ext>
            </a:extLst>
          </p:cNvPr>
          <p:cNvSpPr>
            <a:spLocks noChangeArrowheads="1"/>
          </p:cNvSpPr>
          <p:nvPr/>
        </p:nvSpPr>
        <p:spPr bwMode="auto">
          <a:xfrm>
            <a:off x="4170040" y="579325"/>
            <a:ext cx="131478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chemeClr val="tx1"/>
                </a:solidFill>
                <a:effectLst/>
                <a:latin typeface="Cambria" panose="02040503050406030204" pitchFamily="18" charset="0"/>
                <a:ea typeface="ＭＳ 明朝" panose="02020609040205080304" pitchFamily="49" charset="-128"/>
                <a:cs typeface="Times New Roman" panose="02020603050405020304" pitchFamily="18" charset="0"/>
              </a:rPr>
              <a:t>Think</a:t>
            </a:r>
            <a:endParaRPr kumimoji="0" lang="en-US" altLang="en-US" sz="3200" b="1" i="0" u="none" strike="noStrike" cap="none" normalizeH="0" baseline="0" dirty="0">
              <a:ln>
                <a:noFill/>
              </a:ln>
              <a:solidFill>
                <a:schemeClr val="tx1"/>
              </a:solidFill>
              <a:effectLst/>
              <a:latin typeface="Arial" panose="020B0604020202020204" pitchFamily="34" charset="0"/>
            </a:endParaRPr>
          </a:p>
        </p:txBody>
      </p:sp>
      <p:pic>
        <p:nvPicPr>
          <p:cNvPr id="8" name="Picture 7">
            <a:extLst>
              <a:ext uri="{FF2B5EF4-FFF2-40B4-BE49-F238E27FC236}">
                <a16:creationId xmlns:a16="http://schemas.microsoft.com/office/drawing/2014/main" id="{F58ADE3A-B07F-4014-B555-A3AB6FE5C11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272296" y="85519"/>
            <a:ext cx="3810000" cy="2857500"/>
          </a:xfrm>
          <a:prstGeom prst="rect">
            <a:avLst/>
          </a:prstGeom>
        </p:spPr>
      </p:pic>
      <p:sp>
        <p:nvSpPr>
          <p:cNvPr id="2" name="Slide Number Placeholder 1">
            <a:extLst>
              <a:ext uri="{FF2B5EF4-FFF2-40B4-BE49-F238E27FC236}">
                <a16:creationId xmlns:a16="http://schemas.microsoft.com/office/drawing/2014/main" id="{7AAD47AB-9242-AD42-9743-8A4EC0EAC5D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17</a:t>
            </a:fld>
            <a:endParaRPr lang="en-US"/>
          </a:p>
        </p:txBody>
      </p:sp>
    </p:spTree>
    <p:extLst>
      <p:ext uri="{BB962C8B-B14F-4D97-AF65-F5344CB8AC3E}">
        <p14:creationId xmlns:p14="http://schemas.microsoft.com/office/powerpoint/2010/main" val="621445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6FB32-E1E5-BB47-94C0-555BE0C53907}"/>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Danielson Domains and Feedback</a:t>
            </a:r>
          </a:p>
        </p:txBody>
      </p:sp>
      <p:sp>
        <p:nvSpPr>
          <p:cNvPr id="3" name="Content Placeholder 2">
            <a:extLst>
              <a:ext uri="{FF2B5EF4-FFF2-40B4-BE49-F238E27FC236}">
                <a16:creationId xmlns:a16="http://schemas.microsoft.com/office/drawing/2014/main" id="{CF3E4E12-A581-C041-9278-84048E737EA9}"/>
              </a:ext>
            </a:extLst>
          </p:cNvPr>
          <p:cNvSpPr>
            <a:spLocks noGrp="1"/>
          </p:cNvSpPr>
          <p:nvPr>
            <p:ph idx="4294967295"/>
          </p:nvPr>
        </p:nvSpPr>
        <p:spPr>
          <a:xfrm>
            <a:off x="692377" y="1955104"/>
            <a:ext cx="8247691" cy="4022725"/>
          </a:xfrm>
        </p:spPr>
        <p:txBody>
          <a:bodyPr>
            <a:noAutofit/>
          </a:bodyPr>
          <a:lstStyle/>
          <a:p>
            <a:r>
              <a:rPr lang="en-US" sz="2400" b="1" dirty="0">
                <a:latin typeface="Times New Roman" panose="02020603050405020304" pitchFamily="18" charset="0"/>
                <a:cs typeface="Times New Roman" panose="02020603050405020304" pitchFamily="18" charset="0"/>
              </a:rPr>
              <a:t>When </a:t>
            </a:r>
            <a:r>
              <a:rPr lang="en-US" sz="2400" b="1" u="sng" dirty="0">
                <a:latin typeface="Times New Roman" panose="02020603050405020304" pitchFamily="18" charset="0"/>
                <a:cs typeface="Times New Roman" panose="02020603050405020304" pitchFamily="18" charset="0"/>
              </a:rPr>
              <a:t>actionable feedback </a:t>
            </a:r>
            <a:r>
              <a:rPr lang="en-US" sz="2400" b="1" dirty="0">
                <a:latin typeface="Times New Roman" panose="02020603050405020304" pitchFamily="18" charset="0"/>
                <a:cs typeface="Times New Roman" panose="02020603050405020304" pitchFamily="18" charset="0"/>
              </a:rPr>
              <a:t>is provided to teachers, supervisors then, </a:t>
            </a:r>
            <a:r>
              <a:rPr lang="en-US" sz="2400" b="1" u="sng" dirty="0">
                <a:latin typeface="Times New Roman" panose="02020603050405020304" pitchFamily="18" charset="0"/>
                <a:cs typeface="Times New Roman" panose="02020603050405020304" pitchFamily="18" charset="0"/>
              </a:rPr>
              <a:t>must</a:t>
            </a:r>
            <a:r>
              <a:rPr lang="en-US" sz="2400" b="1" dirty="0">
                <a:latin typeface="Times New Roman" panose="02020603050405020304" pitchFamily="18" charset="0"/>
                <a:cs typeface="Times New Roman" panose="02020603050405020304" pitchFamily="18" charset="0"/>
              </a:rPr>
              <a:t> provide the </a:t>
            </a:r>
            <a:r>
              <a:rPr lang="en-US" sz="2400" b="1" u="sng" dirty="0">
                <a:latin typeface="Times New Roman" panose="02020603050405020304" pitchFamily="18" charset="0"/>
                <a:cs typeface="Times New Roman" panose="02020603050405020304" pitchFamily="18" charset="0"/>
              </a:rPr>
              <a:t>professional learning </a:t>
            </a:r>
            <a:r>
              <a:rPr lang="en-US" sz="2400" b="1" dirty="0">
                <a:latin typeface="Times New Roman" panose="02020603050405020304" pitchFamily="18" charset="0"/>
                <a:cs typeface="Times New Roman" panose="02020603050405020304" pitchFamily="18" charset="0"/>
              </a:rPr>
              <a:t>to support to improve </a:t>
            </a:r>
            <a:r>
              <a:rPr lang="en-US" sz="2400" b="1" u="sng" dirty="0">
                <a:latin typeface="Times New Roman" panose="02020603050405020304" pitchFamily="18" charset="0"/>
                <a:cs typeface="Times New Roman" panose="02020603050405020304" pitchFamily="18" charset="0"/>
              </a:rPr>
              <a:t>pedagogy</a:t>
            </a:r>
            <a:r>
              <a:rPr lang="en-US" sz="2400" b="1" dirty="0">
                <a:latin typeface="Times New Roman" panose="02020603050405020304" pitchFamily="18" charset="0"/>
                <a:cs typeface="Times New Roman" panose="02020603050405020304" pitchFamily="18" charset="0"/>
              </a:rPr>
              <a:t>. Therefore, when teachers provide actionable feedback to students, they should also provide the resources and support for </a:t>
            </a:r>
            <a:r>
              <a:rPr lang="en-US" sz="2400" b="1" u="sng" dirty="0">
                <a:latin typeface="Times New Roman" panose="02020603050405020304" pitchFamily="18" charset="0"/>
                <a:cs typeface="Times New Roman" panose="02020603050405020304" pitchFamily="18" charset="0"/>
              </a:rPr>
              <a:t>students</a:t>
            </a:r>
            <a:r>
              <a:rPr lang="en-US" sz="2400" b="1" dirty="0">
                <a:latin typeface="Times New Roman" panose="02020603050405020304" pitchFamily="18" charset="0"/>
                <a:cs typeface="Times New Roman" panose="02020603050405020304" pitchFamily="18" charset="0"/>
              </a:rPr>
              <a:t> to master and own their </a:t>
            </a:r>
            <a:r>
              <a:rPr lang="en-US" sz="2400" b="1" u="sng" dirty="0">
                <a:latin typeface="Times New Roman" panose="02020603050405020304" pitchFamily="18" charset="0"/>
                <a:cs typeface="Times New Roman" panose="02020603050405020304" pitchFamily="18" charset="0"/>
              </a:rPr>
              <a:t>learning</a:t>
            </a:r>
            <a:r>
              <a:rPr lang="en-US" sz="2400" b="1" dirty="0">
                <a:latin typeface="Times New Roman" panose="02020603050405020304" pitchFamily="18" charset="0"/>
                <a:cs typeface="Times New Roman" panose="02020603050405020304" pitchFamily="18" charset="0"/>
              </a:rPr>
              <a:t>. </a:t>
            </a:r>
          </a:p>
          <a:p>
            <a:r>
              <a:rPr lang="en-US" sz="2400" b="1" dirty="0">
                <a:latin typeface="Times New Roman" panose="02020603050405020304" pitchFamily="18" charset="0"/>
                <a:cs typeface="Times New Roman" panose="02020603050405020304" pitchFamily="18" charset="0"/>
              </a:rPr>
              <a:t>The next few slides we are going to look at how Feedback can be greatly recognized in the development of lessons utilizing the Danielson Domains of 1e, 3c and 3d which we have been looking at.</a:t>
            </a:r>
          </a:p>
        </p:txBody>
      </p:sp>
      <p:sp>
        <p:nvSpPr>
          <p:cNvPr id="4" name="Slide Number Placeholder 3">
            <a:extLst>
              <a:ext uri="{FF2B5EF4-FFF2-40B4-BE49-F238E27FC236}">
                <a16:creationId xmlns:a16="http://schemas.microsoft.com/office/drawing/2014/main" id="{EC87EE1F-1540-BA43-ACCD-82ADA3A52BD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18</a:t>
            </a:fld>
            <a:endParaRPr lang="en-US"/>
          </a:p>
        </p:txBody>
      </p:sp>
    </p:spTree>
    <p:extLst>
      <p:ext uri="{BB962C8B-B14F-4D97-AF65-F5344CB8AC3E}">
        <p14:creationId xmlns:p14="http://schemas.microsoft.com/office/powerpoint/2010/main" val="180237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7" name="Google Shape;187;p26"/>
          <p:cNvSpPr txBox="1"/>
          <p:nvPr/>
        </p:nvSpPr>
        <p:spPr>
          <a:xfrm>
            <a:off x="4636467" y="1680284"/>
            <a:ext cx="4554898" cy="4529003"/>
          </a:xfrm>
          <a:prstGeom prst="rect">
            <a:avLst/>
          </a:prstGeom>
          <a:noFill/>
          <a:ln>
            <a:noFill/>
          </a:ln>
        </p:spPr>
        <p:txBody>
          <a:bodyPr spcFirstLastPara="1" wrap="square" lIns="91425" tIns="45700" rIns="91425" bIns="45700" anchor="t" anchorCtr="0">
            <a:noAutofit/>
          </a:bodyPr>
          <a:lstStyle/>
          <a:p>
            <a:pPr marL="117475" marR="0" lvl="0" indent="-127000" algn="l" rtl="0">
              <a:lnSpc>
                <a:spcPct val="100000"/>
              </a:lnSpc>
              <a:spcBef>
                <a:spcPts val="0"/>
              </a:spcBef>
              <a:spcAft>
                <a:spcPts val="0"/>
              </a:spcAft>
              <a:buClr>
                <a:srgbClr val="666666"/>
              </a:buClr>
              <a:buSzPts val="2000"/>
              <a:buFont typeface="Arial"/>
              <a:buChar char="•"/>
            </a:pPr>
            <a:r>
              <a:rPr lang="en-US" sz="1500" b="1" dirty="0">
                <a:solidFill>
                  <a:srgbClr val="666666"/>
                </a:solidFill>
                <a:latin typeface="Times New Roman"/>
                <a:ea typeface="Calibri"/>
                <a:cs typeface="Times New Roman"/>
                <a:sym typeface="Calibri"/>
              </a:rPr>
              <a:t>Specific and evidence-based:  </a:t>
            </a:r>
            <a:endParaRPr sz="1500" b="1" dirty="0">
              <a:latin typeface="Times New Roman"/>
              <a:ea typeface="Calibri"/>
              <a:cs typeface="Times New Roman"/>
              <a:sym typeface="Calibri"/>
            </a:endParaRPr>
          </a:p>
          <a:p>
            <a:pPr marL="574675" marR="0" lvl="2" indent="-114300" algn="l" rtl="0">
              <a:lnSpc>
                <a:spcPct val="100000"/>
              </a:lnSpc>
              <a:spcBef>
                <a:spcPts val="0"/>
              </a:spcBef>
              <a:spcAft>
                <a:spcPts val="0"/>
              </a:spcAft>
              <a:buClr>
                <a:srgbClr val="666666"/>
              </a:buClr>
              <a:buSzPts val="1800"/>
              <a:buFont typeface="Calibri"/>
              <a:buChar char="•"/>
            </a:pPr>
            <a:r>
              <a:rPr lang="en-US" sz="1500" b="1" i="0" u="none" strike="noStrike" cap="none" dirty="0">
                <a:solidFill>
                  <a:srgbClr val="666666"/>
                </a:solidFill>
                <a:latin typeface="Times New Roman"/>
                <a:ea typeface="Calibri"/>
                <a:cs typeface="Times New Roman"/>
                <a:sym typeface="Calibri"/>
              </a:rPr>
              <a:t>Gives facts, low-inference evidence</a:t>
            </a:r>
            <a:endParaRPr sz="1500" b="1" dirty="0">
              <a:latin typeface="Times New Roman"/>
              <a:ea typeface="Calibri"/>
              <a:cs typeface="Times New Roman"/>
              <a:sym typeface="Calibri"/>
            </a:endParaRPr>
          </a:p>
          <a:p>
            <a:pPr marL="574675" marR="0" lvl="2" indent="-114300" algn="l" rtl="0">
              <a:lnSpc>
                <a:spcPct val="100000"/>
              </a:lnSpc>
              <a:spcBef>
                <a:spcPts val="0"/>
              </a:spcBef>
              <a:spcAft>
                <a:spcPts val="0"/>
              </a:spcAft>
              <a:buClr>
                <a:srgbClr val="666666"/>
              </a:buClr>
              <a:buSzPts val="1800"/>
              <a:buFont typeface="Calibri"/>
              <a:buChar char="•"/>
            </a:pPr>
            <a:r>
              <a:rPr lang="en-US" sz="1500" b="1" i="0" u="none" strike="noStrike" cap="none" dirty="0">
                <a:solidFill>
                  <a:srgbClr val="666666"/>
                </a:solidFill>
                <a:latin typeface="Times New Roman"/>
                <a:ea typeface="Calibri"/>
                <a:cs typeface="Times New Roman"/>
                <a:sym typeface="Calibri"/>
              </a:rPr>
              <a:t>Detailed narrative not necessary</a:t>
            </a:r>
            <a:endParaRPr sz="1500" b="1" dirty="0">
              <a:latin typeface="Times New Roman"/>
              <a:ea typeface="Calibri"/>
              <a:cs typeface="Times New Roman"/>
              <a:sym typeface="Calibri"/>
            </a:endParaRPr>
          </a:p>
          <a:p>
            <a:pPr marL="574675" marR="0" lvl="2" indent="-114300" algn="l" rtl="0">
              <a:lnSpc>
                <a:spcPct val="100000"/>
              </a:lnSpc>
              <a:spcBef>
                <a:spcPts val="0"/>
              </a:spcBef>
              <a:spcAft>
                <a:spcPts val="0"/>
              </a:spcAft>
              <a:buClr>
                <a:srgbClr val="666666"/>
              </a:buClr>
              <a:buSzPts val="1800"/>
              <a:buFont typeface="Calibri"/>
              <a:buChar char="•"/>
            </a:pPr>
            <a:r>
              <a:rPr lang="en-US" sz="1500" b="1" i="0" u="none" strike="noStrike" cap="none" dirty="0">
                <a:solidFill>
                  <a:srgbClr val="666666"/>
                </a:solidFill>
                <a:latin typeface="Times New Roman"/>
                <a:ea typeface="Calibri"/>
                <a:cs typeface="Times New Roman"/>
                <a:sym typeface="Calibri"/>
              </a:rPr>
              <a:t>Analysis and interpretation justified by evidence and aligned to the rubric</a:t>
            </a:r>
            <a:endParaRPr sz="1500" b="1" dirty="0">
              <a:latin typeface="Times New Roman"/>
              <a:ea typeface="Calibri"/>
              <a:cs typeface="Times New Roman"/>
              <a:sym typeface="Calibri"/>
            </a:endParaRPr>
          </a:p>
          <a:p>
            <a:pPr marL="117475" marR="0" lvl="0" indent="-114300" algn="l" rtl="0">
              <a:lnSpc>
                <a:spcPct val="100000"/>
              </a:lnSpc>
              <a:spcBef>
                <a:spcPts val="0"/>
              </a:spcBef>
              <a:spcAft>
                <a:spcPts val="0"/>
              </a:spcAft>
              <a:buClr>
                <a:srgbClr val="666666"/>
              </a:buClr>
              <a:buSzPts val="1800"/>
              <a:buFont typeface="Calibri"/>
              <a:buChar char="•"/>
            </a:pPr>
            <a:r>
              <a:rPr lang="en-US" sz="1500" b="1" dirty="0">
                <a:solidFill>
                  <a:srgbClr val="666666"/>
                </a:solidFill>
                <a:latin typeface="Times New Roman"/>
                <a:ea typeface="Calibri"/>
                <a:cs typeface="Times New Roman"/>
                <a:sym typeface="Calibri"/>
              </a:rPr>
              <a:t> </a:t>
            </a:r>
            <a:r>
              <a:rPr lang="en-US" sz="1500" b="1" u="sng" dirty="0">
                <a:solidFill>
                  <a:srgbClr val="666666"/>
                </a:solidFill>
                <a:latin typeface="Times New Roman"/>
                <a:ea typeface="Calibri"/>
                <a:cs typeface="Times New Roman"/>
                <a:sym typeface="Calibri"/>
              </a:rPr>
              <a:t>Selective:  </a:t>
            </a:r>
            <a:endParaRPr sz="1500" b="1" u="sng" dirty="0">
              <a:latin typeface="Times New Roman"/>
              <a:ea typeface="Calibri"/>
              <a:cs typeface="Times New Roman"/>
              <a:sym typeface="Calibri"/>
            </a:endParaRPr>
          </a:p>
          <a:p>
            <a:pPr marL="574675" marR="0" lvl="2" indent="-114300" algn="l" rtl="0">
              <a:lnSpc>
                <a:spcPct val="100000"/>
              </a:lnSpc>
              <a:spcBef>
                <a:spcPts val="0"/>
              </a:spcBef>
              <a:spcAft>
                <a:spcPts val="0"/>
              </a:spcAft>
              <a:buClr>
                <a:srgbClr val="666666"/>
              </a:buClr>
              <a:buSzPts val="1800"/>
              <a:buFont typeface="Calibri"/>
              <a:buChar char="•"/>
            </a:pPr>
            <a:r>
              <a:rPr lang="en-US" sz="1500" b="1" i="0" u="none" strike="noStrike" cap="none" dirty="0">
                <a:solidFill>
                  <a:srgbClr val="666666"/>
                </a:solidFill>
                <a:latin typeface="Times New Roman"/>
                <a:ea typeface="Calibri"/>
                <a:cs typeface="Times New Roman"/>
                <a:sym typeface="Calibri"/>
              </a:rPr>
              <a:t>Prioritizes 1-2 most important practices that will improve student learning</a:t>
            </a:r>
            <a:endParaRPr sz="1500" b="1" dirty="0">
              <a:latin typeface="Times New Roman"/>
              <a:ea typeface="Calibri"/>
              <a:cs typeface="Times New Roman"/>
              <a:sym typeface="Calibri"/>
            </a:endParaRPr>
          </a:p>
          <a:p>
            <a:pPr marL="117475" marR="0" lvl="0" indent="-114300" algn="l" rtl="0">
              <a:lnSpc>
                <a:spcPct val="100000"/>
              </a:lnSpc>
              <a:spcBef>
                <a:spcPts val="0"/>
              </a:spcBef>
              <a:spcAft>
                <a:spcPts val="0"/>
              </a:spcAft>
              <a:buClr>
                <a:srgbClr val="666666"/>
              </a:buClr>
              <a:buSzPts val="1800"/>
              <a:buFont typeface="Calibri"/>
              <a:buChar char="•"/>
            </a:pPr>
            <a:r>
              <a:rPr lang="en-US" sz="1500" b="1" u="sng" dirty="0">
                <a:solidFill>
                  <a:srgbClr val="666666"/>
                </a:solidFill>
                <a:latin typeface="Times New Roman"/>
                <a:ea typeface="Calibri"/>
                <a:cs typeface="Times New Roman"/>
                <a:sym typeface="Calibri"/>
              </a:rPr>
              <a:t>Actionable</a:t>
            </a:r>
            <a:r>
              <a:rPr lang="en-US" sz="1500" b="1" dirty="0">
                <a:solidFill>
                  <a:srgbClr val="666666"/>
                </a:solidFill>
                <a:latin typeface="Times New Roman"/>
                <a:ea typeface="Calibri"/>
                <a:cs typeface="Times New Roman"/>
                <a:sym typeface="Calibri"/>
              </a:rPr>
              <a:t>:  </a:t>
            </a:r>
            <a:endParaRPr sz="1500" b="1" dirty="0">
              <a:latin typeface="Times New Roman"/>
              <a:ea typeface="Calibri"/>
              <a:cs typeface="Times New Roman"/>
              <a:sym typeface="Calibri"/>
            </a:endParaRPr>
          </a:p>
          <a:p>
            <a:pPr marL="574675" marR="0" lvl="2" indent="-114300" algn="l" rtl="0">
              <a:lnSpc>
                <a:spcPct val="100000"/>
              </a:lnSpc>
              <a:spcBef>
                <a:spcPts val="0"/>
              </a:spcBef>
              <a:spcAft>
                <a:spcPts val="0"/>
              </a:spcAft>
              <a:buClr>
                <a:srgbClr val="666666"/>
              </a:buClr>
              <a:buSzPts val="1800"/>
              <a:buFont typeface="Calibri"/>
              <a:buChar char="•"/>
            </a:pPr>
            <a:r>
              <a:rPr lang="en-US" sz="1500" b="1" i="0" u="none" strike="noStrike" cap="none" dirty="0">
                <a:solidFill>
                  <a:srgbClr val="666666"/>
                </a:solidFill>
                <a:latin typeface="Times New Roman"/>
                <a:ea typeface="Calibri"/>
                <a:cs typeface="Times New Roman"/>
                <a:sym typeface="Calibri"/>
              </a:rPr>
              <a:t>Identifies clear actions that can be taken in the next 2 weeks that will help teacher improve</a:t>
            </a:r>
            <a:endParaRPr sz="1500" b="1" dirty="0">
              <a:latin typeface="Times New Roman"/>
              <a:ea typeface="Calibri"/>
              <a:cs typeface="Times New Roman"/>
              <a:sym typeface="Calibri"/>
            </a:endParaRPr>
          </a:p>
          <a:p>
            <a:pPr marL="574675" marR="0" lvl="2" indent="-114300" algn="l" rtl="0">
              <a:lnSpc>
                <a:spcPct val="100000"/>
              </a:lnSpc>
              <a:spcBef>
                <a:spcPts val="0"/>
              </a:spcBef>
              <a:spcAft>
                <a:spcPts val="0"/>
              </a:spcAft>
              <a:buClr>
                <a:srgbClr val="666666"/>
              </a:buClr>
              <a:buSzPts val="1800"/>
              <a:buFont typeface="Calibri"/>
              <a:buChar char="•"/>
            </a:pPr>
            <a:r>
              <a:rPr lang="en-US" sz="1500" b="1" i="0" u="none" strike="noStrike" cap="none" dirty="0">
                <a:solidFill>
                  <a:srgbClr val="666666"/>
                </a:solidFill>
                <a:latin typeface="Times New Roman"/>
                <a:ea typeface="Calibri"/>
                <a:cs typeface="Times New Roman"/>
                <a:sym typeface="Calibri"/>
              </a:rPr>
              <a:t>Next steps should be developmental and specific</a:t>
            </a:r>
            <a:endParaRPr sz="1500" b="1" dirty="0">
              <a:latin typeface="Times New Roman"/>
              <a:ea typeface="Calibri"/>
              <a:cs typeface="Times New Roman"/>
              <a:sym typeface="Calibri"/>
            </a:endParaRPr>
          </a:p>
          <a:p>
            <a:pPr marL="117475" marR="0" lvl="0" indent="-114300" algn="l" rtl="0">
              <a:lnSpc>
                <a:spcPct val="100000"/>
              </a:lnSpc>
              <a:spcBef>
                <a:spcPts val="0"/>
              </a:spcBef>
              <a:spcAft>
                <a:spcPts val="0"/>
              </a:spcAft>
              <a:buClr>
                <a:srgbClr val="666666"/>
              </a:buClr>
              <a:buSzPts val="1800"/>
              <a:buFont typeface="Calibri"/>
              <a:buChar char="•"/>
            </a:pPr>
            <a:r>
              <a:rPr lang="en-US" sz="1500" b="1" dirty="0">
                <a:solidFill>
                  <a:srgbClr val="666666"/>
                </a:solidFill>
                <a:latin typeface="Times New Roman"/>
                <a:ea typeface="Calibri"/>
                <a:cs typeface="Times New Roman"/>
                <a:sym typeface="Calibri"/>
              </a:rPr>
              <a:t> </a:t>
            </a:r>
            <a:r>
              <a:rPr lang="en-US" sz="1500" b="1" u="sng" dirty="0">
                <a:solidFill>
                  <a:srgbClr val="666666"/>
                </a:solidFill>
                <a:latin typeface="Times New Roman"/>
                <a:ea typeface="Calibri"/>
                <a:cs typeface="Times New Roman"/>
                <a:sym typeface="Calibri"/>
              </a:rPr>
              <a:t>Timely and time-bound</a:t>
            </a:r>
            <a:r>
              <a:rPr lang="en-US" sz="1500" b="1" dirty="0">
                <a:solidFill>
                  <a:srgbClr val="666666"/>
                </a:solidFill>
                <a:latin typeface="Times New Roman"/>
                <a:ea typeface="Calibri"/>
                <a:cs typeface="Times New Roman"/>
                <a:sym typeface="Calibri"/>
              </a:rPr>
              <a:t>:  </a:t>
            </a:r>
            <a:endParaRPr sz="1500" b="1" dirty="0">
              <a:latin typeface="Times New Roman"/>
              <a:ea typeface="Calibri"/>
              <a:cs typeface="Times New Roman"/>
              <a:sym typeface="Calibri"/>
            </a:endParaRPr>
          </a:p>
          <a:p>
            <a:pPr marL="574675" marR="0" lvl="2" indent="-114300" algn="l" rtl="0">
              <a:lnSpc>
                <a:spcPct val="100000"/>
              </a:lnSpc>
              <a:spcBef>
                <a:spcPts val="0"/>
              </a:spcBef>
              <a:spcAft>
                <a:spcPts val="0"/>
              </a:spcAft>
              <a:buClr>
                <a:srgbClr val="666666"/>
              </a:buClr>
              <a:buSzPts val="1800"/>
              <a:buFont typeface="Calibri"/>
              <a:buChar char="•"/>
            </a:pPr>
            <a:r>
              <a:rPr lang="en-US" sz="1500" b="1" i="0" u="none" strike="noStrike" cap="none" dirty="0">
                <a:solidFill>
                  <a:srgbClr val="666666"/>
                </a:solidFill>
                <a:latin typeface="Times New Roman"/>
                <a:ea typeface="Calibri"/>
                <a:cs typeface="Times New Roman"/>
                <a:sym typeface="Calibri"/>
              </a:rPr>
              <a:t>Gives feedback within 48 hours of observation</a:t>
            </a:r>
            <a:endParaRPr sz="1500" b="1" dirty="0">
              <a:latin typeface="Times New Roman"/>
              <a:ea typeface="Calibri"/>
              <a:cs typeface="Times New Roman"/>
              <a:sym typeface="Calibri"/>
            </a:endParaRPr>
          </a:p>
          <a:p>
            <a:pPr marL="574675" marR="0" lvl="2" indent="-114300" algn="l" rtl="0">
              <a:lnSpc>
                <a:spcPct val="100000"/>
              </a:lnSpc>
              <a:spcBef>
                <a:spcPts val="0"/>
              </a:spcBef>
              <a:spcAft>
                <a:spcPts val="0"/>
              </a:spcAft>
              <a:buClr>
                <a:srgbClr val="666666"/>
              </a:buClr>
              <a:buSzPts val="1800"/>
              <a:buFont typeface="Calibri"/>
              <a:buChar char="•"/>
            </a:pPr>
            <a:r>
              <a:rPr lang="en-US" sz="1500" b="1" i="0" u="none" strike="noStrike" cap="none" dirty="0">
                <a:solidFill>
                  <a:srgbClr val="666666"/>
                </a:solidFill>
                <a:latin typeface="Times New Roman"/>
                <a:ea typeface="Calibri"/>
                <a:cs typeface="Times New Roman"/>
                <a:sym typeface="Calibri"/>
              </a:rPr>
              <a:t>Follow-up in a set timeframe</a:t>
            </a:r>
            <a:endParaRPr sz="1500" b="1" dirty="0">
              <a:latin typeface="Times New Roman"/>
              <a:ea typeface="Calibri"/>
              <a:cs typeface="Times New Roman"/>
              <a:sym typeface="Calibri"/>
            </a:endParaRPr>
          </a:p>
          <a:p>
            <a:pPr marL="117475" marR="0" lvl="0" indent="-114300" algn="l" rtl="0">
              <a:lnSpc>
                <a:spcPct val="100000"/>
              </a:lnSpc>
              <a:spcBef>
                <a:spcPts val="0"/>
              </a:spcBef>
              <a:spcAft>
                <a:spcPts val="0"/>
              </a:spcAft>
              <a:buClr>
                <a:srgbClr val="666666"/>
              </a:buClr>
              <a:buSzPts val="1800"/>
              <a:buFont typeface="Calibri"/>
              <a:buChar char="•"/>
            </a:pPr>
            <a:r>
              <a:rPr lang="en-US" sz="1500" b="1" u="sng" dirty="0">
                <a:solidFill>
                  <a:srgbClr val="666666"/>
                </a:solidFill>
                <a:latin typeface="Times New Roman"/>
                <a:ea typeface="Calibri"/>
                <a:cs typeface="Times New Roman"/>
                <a:sym typeface="Calibri"/>
              </a:rPr>
              <a:t>Degree of importance</a:t>
            </a:r>
            <a:endParaRPr sz="1500" b="1" u="sng" dirty="0">
              <a:latin typeface="Times New Roman"/>
              <a:ea typeface="Calibri"/>
              <a:cs typeface="Times New Roman"/>
              <a:sym typeface="Calibri"/>
            </a:endParaRPr>
          </a:p>
          <a:p>
            <a:pPr marL="574675" marR="0" lvl="2" indent="-114300" algn="l" rtl="0">
              <a:lnSpc>
                <a:spcPct val="100000"/>
              </a:lnSpc>
              <a:spcBef>
                <a:spcPts val="0"/>
              </a:spcBef>
              <a:spcAft>
                <a:spcPts val="0"/>
              </a:spcAft>
              <a:buClr>
                <a:srgbClr val="666666"/>
              </a:buClr>
              <a:buSzPts val="1800"/>
              <a:buFont typeface="Calibri"/>
              <a:buChar char="•"/>
            </a:pPr>
            <a:r>
              <a:rPr lang="en-US" sz="1500" b="1" i="0" u="none" strike="noStrike" cap="none" dirty="0">
                <a:solidFill>
                  <a:srgbClr val="666666"/>
                </a:solidFill>
                <a:latin typeface="Times New Roman"/>
                <a:ea typeface="Calibri"/>
                <a:cs typeface="Times New Roman"/>
                <a:sym typeface="Calibri"/>
              </a:rPr>
              <a:t>Communicates level of concern</a:t>
            </a:r>
            <a:endParaRPr sz="1500" b="1" dirty="0">
              <a:latin typeface="Times New Roman"/>
              <a:ea typeface="Calibri"/>
              <a:cs typeface="Times New Roman"/>
              <a:sym typeface="Calibri"/>
            </a:endParaRPr>
          </a:p>
          <a:p>
            <a:pPr marL="742950" marR="0" lvl="1" indent="-158750" algn="l" rtl="0">
              <a:lnSpc>
                <a:spcPct val="65000"/>
              </a:lnSpc>
              <a:spcBef>
                <a:spcPts val="500"/>
              </a:spcBef>
              <a:spcAft>
                <a:spcPts val="0"/>
              </a:spcAft>
              <a:buClr>
                <a:schemeClr val="dk1"/>
              </a:buClr>
              <a:buSzPts val="2000"/>
              <a:buFont typeface="Arial"/>
              <a:buNone/>
            </a:pPr>
            <a:r>
              <a:rPr lang="en-US" sz="1500" dirty="0">
                <a:solidFill>
                  <a:schemeClr val="dk1"/>
                </a:solidFill>
                <a:latin typeface="Times New Roman"/>
                <a:ea typeface="Calibri"/>
                <a:cs typeface="Times New Roman"/>
                <a:sym typeface="Calibri"/>
              </a:rPr>
              <a:t>	</a:t>
            </a:r>
            <a:endParaRPr sz="1500" i="0" u="none" strike="noStrike" cap="none" dirty="0">
              <a:solidFill>
                <a:schemeClr val="dk1"/>
              </a:solidFill>
              <a:latin typeface="Times New Roman"/>
              <a:ea typeface="Calibri"/>
              <a:cs typeface="Times New Roman"/>
              <a:sym typeface="Calibri"/>
            </a:endParaRPr>
          </a:p>
          <a:p>
            <a:pPr marL="228600" marR="0" lvl="0" indent="-101600" algn="l" rtl="0">
              <a:lnSpc>
                <a:spcPct val="70000"/>
              </a:lnSpc>
              <a:spcBef>
                <a:spcPts val="1000"/>
              </a:spcBef>
              <a:spcAft>
                <a:spcPts val="0"/>
              </a:spcAft>
              <a:buClr>
                <a:schemeClr val="dk1"/>
              </a:buClr>
              <a:buSzPts val="2000"/>
              <a:buFont typeface="Arial"/>
              <a:buNone/>
            </a:pPr>
            <a:endParaRPr sz="1500" dirty="0">
              <a:solidFill>
                <a:schemeClr val="dk1"/>
              </a:solidFill>
              <a:latin typeface="Times New Roman"/>
              <a:ea typeface="Calibri"/>
              <a:cs typeface="Times New Roman"/>
              <a:sym typeface="Calibri"/>
            </a:endParaRPr>
          </a:p>
        </p:txBody>
      </p:sp>
      <p:sp>
        <p:nvSpPr>
          <p:cNvPr id="188" name="Google Shape;188;p26"/>
          <p:cNvSpPr/>
          <p:nvPr/>
        </p:nvSpPr>
        <p:spPr>
          <a:xfrm>
            <a:off x="87611" y="1193266"/>
            <a:ext cx="4293615" cy="425032"/>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latin typeface="Times New Roman"/>
                <a:cs typeface="Times New Roman"/>
                <a:sym typeface="Arial"/>
              </a:rPr>
              <a:t>Benefits</a:t>
            </a:r>
            <a:endParaRPr b="1" dirty="0">
              <a:latin typeface="Times New Roman"/>
              <a:cs typeface="Times New Roman"/>
            </a:endParaRPr>
          </a:p>
        </p:txBody>
      </p:sp>
      <p:sp>
        <p:nvSpPr>
          <p:cNvPr id="189" name="Google Shape;189;p26"/>
          <p:cNvSpPr/>
          <p:nvPr/>
        </p:nvSpPr>
        <p:spPr>
          <a:xfrm>
            <a:off x="4762774" y="1174916"/>
            <a:ext cx="4302285" cy="482851"/>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tx1"/>
                </a:solidFill>
                <a:latin typeface="Times New Roman"/>
                <a:cs typeface="Times New Roman"/>
                <a:sym typeface="Arial"/>
              </a:rPr>
              <a:t>Characteristics of Effective Feedback</a:t>
            </a:r>
            <a:endParaRPr sz="1800" b="1" dirty="0">
              <a:solidFill>
                <a:schemeClr val="tx1"/>
              </a:solidFill>
              <a:latin typeface="Times New Roman"/>
              <a:cs typeface="Times New Roman"/>
            </a:endParaRPr>
          </a:p>
        </p:txBody>
      </p:sp>
      <p:sp>
        <p:nvSpPr>
          <p:cNvPr id="190" name="Google Shape;190;p26"/>
          <p:cNvSpPr txBox="1"/>
          <p:nvPr/>
        </p:nvSpPr>
        <p:spPr>
          <a:xfrm>
            <a:off x="168100" y="1295150"/>
            <a:ext cx="4252596" cy="4648200"/>
          </a:xfrm>
          <a:prstGeom prst="rect">
            <a:avLst/>
          </a:prstGeom>
          <a:noFill/>
          <a:ln>
            <a:noFill/>
          </a:ln>
        </p:spPr>
        <p:txBody>
          <a:bodyPr spcFirstLastPara="1" wrap="square" lIns="91425" tIns="45700" rIns="91425" bIns="45700" anchor="t" anchorCtr="0">
            <a:noAutofit/>
          </a:bodyPr>
          <a:lstStyle/>
          <a:p>
            <a:pPr marL="117475" marR="0" lvl="0" indent="-117475" algn="l" rtl="0">
              <a:spcBef>
                <a:spcPts val="0"/>
              </a:spcBef>
              <a:spcAft>
                <a:spcPts val="0"/>
              </a:spcAft>
              <a:buNone/>
            </a:pPr>
            <a:endParaRPr sz="1600" dirty="0">
              <a:solidFill>
                <a:srgbClr val="666666"/>
              </a:solidFill>
              <a:latin typeface="Times New Roman"/>
              <a:ea typeface="Calibri"/>
              <a:cs typeface="Times New Roman"/>
              <a:sym typeface="Calibri"/>
            </a:endParaRPr>
          </a:p>
          <a:p>
            <a:pPr marL="117475" marR="0" lvl="0" indent="-114300" algn="l" rtl="0">
              <a:spcBef>
                <a:spcPts val="600"/>
              </a:spcBef>
              <a:spcAft>
                <a:spcPts val="0"/>
              </a:spcAft>
              <a:buClr>
                <a:srgbClr val="666666"/>
              </a:buClr>
              <a:buSzPts val="1800"/>
              <a:buFont typeface="Calibri"/>
              <a:buChar char="•"/>
            </a:pPr>
            <a:r>
              <a:rPr lang="en-US" sz="1600" b="1" dirty="0">
                <a:solidFill>
                  <a:srgbClr val="666666"/>
                </a:solidFill>
                <a:latin typeface="Times New Roman"/>
                <a:ea typeface="Calibri"/>
                <a:cs typeface="Times New Roman"/>
                <a:sym typeface="Calibri"/>
              </a:rPr>
              <a:t>Learning happens most effectively when concrete, actionable feedback is given on a regular basis. </a:t>
            </a:r>
            <a:endParaRPr sz="1600" b="1" dirty="0">
              <a:latin typeface="Times New Roman"/>
              <a:ea typeface="Calibri"/>
              <a:cs typeface="Times New Roman"/>
              <a:sym typeface="Calibri"/>
            </a:endParaRPr>
          </a:p>
          <a:p>
            <a:pPr marL="117475" marR="0" lvl="0" indent="-114300" algn="l" rtl="0">
              <a:spcBef>
                <a:spcPts val="600"/>
              </a:spcBef>
              <a:spcAft>
                <a:spcPts val="0"/>
              </a:spcAft>
              <a:buClr>
                <a:srgbClr val="666666"/>
              </a:buClr>
              <a:buSzPts val="1800"/>
              <a:buFont typeface="Calibri"/>
              <a:buChar char="•"/>
            </a:pPr>
            <a:r>
              <a:rPr lang="en-US" sz="1600" b="1" dirty="0">
                <a:solidFill>
                  <a:srgbClr val="666666"/>
                </a:solidFill>
                <a:latin typeface="Times New Roman"/>
                <a:ea typeface="Calibri"/>
                <a:cs typeface="Times New Roman"/>
                <a:sym typeface="Calibri"/>
              </a:rPr>
              <a:t> Feedback helps teachers to understand and act on key levers to improve their practice and improve outcomes for students. </a:t>
            </a:r>
            <a:endParaRPr sz="1600" b="1" dirty="0">
              <a:latin typeface="Times New Roman"/>
              <a:ea typeface="Calibri"/>
              <a:cs typeface="Times New Roman"/>
              <a:sym typeface="Calibri"/>
            </a:endParaRPr>
          </a:p>
          <a:p>
            <a:pPr marL="117475" marR="0" lvl="0" indent="-114300" algn="l" rtl="0">
              <a:spcBef>
                <a:spcPts val="600"/>
              </a:spcBef>
              <a:spcAft>
                <a:spcPts val="0"/>
              </a:spcAft>
              <a:buClr>
                <a:srgbClr val="666666"/>
              </a:buClr>
              <a:buSzPts val="1800"/>
              <a:buFont typeface="Calibri"/>
              <a:buChar char="•"/>
            </a:pPr>
            <a:r>
              <a:rPr lang="en-US" sz="1600" b="1" dirty="0">
                <a:solidFill>
                  <a:srgbClr val="666666"/>
                </a:solidFill>
                <a:latin typeface="Times New Roman"/>
                <a:ea typeface="Calibri"/>
                <a:cs typeface="Times New Roman"/>
                <a:sym typeface="Calibri"/>
              </a:rPr>
              <a:t>Feedback is more readily received when a culture of trust exists in the school community and respectful feedback helps strengthen that culture.</a:t>
            </a:r>
            <a:endParaRPr sz="1600" b="1" dirty="0">
              <a:latin typeface="Times New Roman"/>
              <a:ea typeface="Calibri"/>
              <a:cs typeface="Times New Roman"/>
              <a:sym typeface="Calibri"/>
            </a:endParaRPr>
          </a:p>
          <a:p>
            <a:pPr marL="117475" marR="0" lvl="0" indent="-114300" algn="l" rtl="0">
              <a:spcBef>
                <a:spcPts val="600"/>
              </a:spcBef>
              <a:spcAft>
                <a:spcPts val="0"/>
              </a:spcAft>
              <a:buClr>
                <a:srgbClr val="666666"/>
              </a:buClr>
              <a:buSzPts val="1800"/>
              <a:buFont typeface="Calibri"/>
              <a:buChar char="•"/>
            </a:pPr>
            <a:r>
              <a:rPr lang="en-US" sz="1600" b="1" dirty="0">
                <a:solidFill>
                  <a:srgbClr val="666666"/>
                </a:solidFill>
                <a:latin typeface="Times New Roman"/>
                <a:ea typeface="Calibri"/>
                <a:cs typeface="Times New Roman"/>
                <a:sym typeface="Calibri"/>
              </a:rPr>
              <a:t>There are numerous ways to approach feedback, but effective feedback always includes the qualities listed here.</a:t>
            </a:r>
            <a:endParaRPr sz="1600" b="1" dirty="0">
              <a:latin typeface="Times New Roman"/>
              <a:ea typeface="Calibri"/>
              <a:cs typeface="Times New Roman"/>
              <a:sym typeface="Calibri"/>
            </a:endParaRPr>
          </a:p>
          <a:p>
            <a:pPr marL="117475" marR="0" lvl="0" indent="-117475" algn="l" rtl="0">
              <a:spcBef>
                <a:spcPts val="1200"/>
              </a:spcBef>
              <a:spcAft>
                <a:spcPts val="0"/>
              </a:spcAft>
              <a:buNone/>
            </a:pPr>
            <a:endParaRPr sz="1600" dirty="0">
              <a:solidFill>
                <a:srgbClr val="666666"/>
              </a:solidFill>
              <a:latin typeface="Times New Roman"/>
              <a:ea typeface="Calibri"/>
              <a:cs typeface="Times New Roman"/>
              <a:sym typeface="Calibri"/>
            </a:endParaRPr>
          </a:p>
        </p:txBody>
      </p:sp>
      <p:sp>
        <p:nvSpPr>
          <p:cNvPr id="191" name="Google Shape;191;p26"/>
          <p:cNvSpPr txBox="1">
            <a:spLocks noGrp="1"/>
          </p:cNvSpPr>
          <p:nvPr>
            <p:ph type="title" idx="4294967295"/>
          </p:nvPr>
        </p:nvSpPr>
        <p:spPr>
          <a:xfrm>
            <a:off x="0" y="0"/>
            <a:ext cx="9144000" cy="1152399"/>
          </a:xfrm>
          <a:prstGeom prst="rect">
            <a:avLst/>
          </a:prstGeom>
          <a:solidFill>
            <a:srgbClr val="245031"/>
          </a:solidFill>
          <a:ln>
            <a:noFill/>
          </a:ln>
        </p:spPr>
        <p:txBody>
          <a:bodyPr spcFirstLastPara="1" wrap="square" lIns="91425" tIns="45700" rIns="91425" bIns="45700" anchor="t" anchorCtr="0">
            <a:noAutofit/>
          </a:bodyPr>
          <a:lstStyle/>
          <a:p>
            <a:pPr marL="0" lvl="0" indent="0" algn="ctr" rtl="0">
              <a:spcBef>
                <a:spcPts val="0"/>
              </a:spcBef>
              <a:spcAft>
                <a:spcPts val="0"/>
              </a:spcAft>
              <a:buClr>
                <a:srgbClr val="FFFFFF"/>
              </a:buClr>
              <a:buSzPts val="4400"/>
              <a:buFont typeface="Helvetica Neue"/>
              <a:buNone/>
            </a:pPr>
            <a:r>
              <a:rPr lang="en-US" sz="4400" dirty="0">
                <a:solidFill>
                  <a:schemeClr val="bg1"/>
                </a:solidFill>
                <a:latin typeface="Times New Roman"/>
                <a:cs typeface="Times New Roman"/>
              </a:rPr>
              <a:t>Feedback to Support Improved Practice</a:t>
            </a:r>
            <a:br>
              <a:rPr lang="en-US" sz="4400" dirty="0">
                <a:latin typeface="Times New Roman"/>
                <a:cs typeface="Times New Roman"/>
              </a:rPr>
            </a:br>
            <a:endParaRPr sz="4400" dirty="0">
              <a:latin typeface="Times New Roman"/>
              <a:cs typeface="Times New Roman"/>
            </a:endParaRPr>
          </a:p>
        </p:txBody>
      </p:sp>
      <p:sp>
        <p:nvSpPr>
          <p:cNvPr id="2" name="Slide Number Placeholder 1">
            <a:extLst>
              <a:ext uri="{FF2B5EF4-FFF2-40B4-BE49-F238E27FC236}">
                <a16:creationId xmlns:a16="http://schemas.microsoft.com/office/drawing/2014/main" id="{6F9FB937-25B3-F94B-9892-D6E84E56CED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19</a:t>
            </a:fld>
            <a:endParaRPr lang="en-US"/>
          </a:p>
        </p:txBody>
      </p:sp>
    </p:spTree>
    <p:extLst>
      <p:ext uri="{BB962C8B-B14F-4D97-AF65-F5344CB8AC3E}">
        <p14:creationId xmlns:p14="http://schemas.microsoft.com/office/powerpoint/2010/main" val="2663022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7"/>
          <p:cNvSpPr txBox="1">
            <a:spLocks noGrp="1"/>
          </p:cNvSpPr>
          <p:nvPr>
            <p:ph type="title" idx="4294967295"/>
          </p:nvPr>
        </p:nvSpPr>
        <p:spPr>
          <a:xfrm>
            <a:off x="0" y="3924300"/>
            <a:ext cx="8329613" cy="8683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Helvetica Neue"/>
              <a:buNone/>
            </a:pPr>
            <a:br>
              <a:rPr lang="en-US" sz="1400">
                <a:solidFill>
                  <a:schemeClr val="dk1"/>
                </a:solidFill>
              </a:rPr>
            </a:br>
            <a:endParaRPr sz="1400">
              <a:solidFill>
                <a:schemeClr val="dk1"/>
              </a:solidFill>
            </a:endParaRPr>
          </a:p>
        </p:txBody>
      </p:sp>
      <p:sp>
        <p:nvSpPr>
          <p:cNvPr id="197" name="Google Shape;197;p27"/>
          <p:cNvSpPr txBox="1">
            <a:spLocks noGrp="1"/>
          </p:cNvSpPr>
          <p:nvPr>
            <p:ph type="body" idx="4294967295"/>
          </p:nvPr>
        </p:nvSpPr>
        <p:spPr>
          <a:xfrm>
            <a:off x="65784" y="2356399"/>
            <a:ext cx="8745538" cy="3733800"/>
          </a:xfrm>
          <a:prstGeom prst="rect">
            <a:avLst/>
          </a:prstGeom>
          <a:noFill/>
          <a:ln>
            <a:noFill/>
          </a:ln>
        </p:spPr>
        <p:txBody>
          <a:bodyPr spcFirstLastPara="1" wrap="square" lIns="91425" tIns="45700" rIns="91425" bIns="45700" anchor="t" anchorCtr="0">
            <a:noAutofit/>
          </a:bodyPr>
          <a:lstStyle/>
          <a:p>
            <a:pPr marL="365760" lvl="0" indent="-365760" algn="l" rtl="0">
              <a:spcBef>
                <a:spcPts val="0"/>
              </a:spcBef>
              <a:spcAft>
                <a:spcPts val="0"/>
              </a:spcAft>
              <a:buClr>
                <a:schemeClr val="dk1"/>
              </a:buClr>
              <a:buSzPts val="2000"/>
              <a:buChar char="•"/>
            </a:pPr>
            <a:r>
              <a:rPr lang="en-US" dirty="0">
                <a:latin typeface="Times New Roman"/>
                <a:cs typeface="Times New Roman"/>
              </a:rPr>
              <a:t>Self-concept. As people mature, their self-concept moves from one of being a dependent personality toward one of being a self-directed human being. </a:t>
            </a:r>
            <a:endParaRPr dirty="0">
              <a:latin typeface="Times New Roman"/>
              <a:cs typeface="Times New Roman"/>
            </a:endParaRPr>
          </a:p>
          <a:p>
            <a:pPr marL="365760" lvl="0" indent="-365760" algn="l" rtl="0">
              <a:spcBef>
                <a:spcPts val="600"/>
              </a:spcBef>
              <a:spcAft>
                <a:spcPts val="0"/>
              </a:spcAft>
              <a:buClr>
                <a:schemeClr val="dk1"/>
              </a:buClr>
              <a:buSzPts val="2000"/>
              <a:buChar char="•"/>
            </a:pPr>
            <a:r>
              <a:rPr lang="en-US" dirty="0">
                <a:latin typeface="Times New Roman"/>
                <a:cs typeface="Times New Roman"/>
              </a:rPr>
              <a:t>Experience. As people mature, they accumulate a growing reservoir of experience that becomes an increasing resource for learning. </a:t>
            </a:r>
            <a:endParaRPr dirty="0">
              <a:latin typeface="Times New Roman"/>
              <a:cs typeface="Times New Roman"/>
            </a:endParaRPr>
          </a:p>
          <a:p>
            <a:pPr marL="365760" lvl="0" indent="-365760" algn="l" rtl="0">
              <a:spcBef>
                <a:spcPts val="600"/>
              </a:spcBef>
              <a:spcAft>
                <a:spcPts val="0"/>
              </a:spcAft>
              <a:buClr>
                <a:schemeClr val="dk1"/>
              </a:buClr>
              <a:buSzPts val="2000"/>
              <a:buChar char="•"/>
            </a:pPr>
            <a:r>
              <a:rPr lang="en-US" dirty="0">
                <a:latin typeface="Times New Roman"/>
                <a:cs typeface="Times New Roman"/>
              </a:rPr>
              <a:t>Readiness to learn. As people mature, their readiness to learn becomes oriented increasingly to the developmental task of their social roles. </a:t>
            </a:r>
            <a:endParaRPr dirty="0">
              <a:latin typeface="Times New Roman"/>
              <a:cs typeface="Times New Roman"/>
            </a:endParaRPr>
          </a:p>
          <a:p>
            <a:pPr marL="365760" lvl="0" indent="-365760" algn="l" rtl="0">
              <a:spcBef>
                <a:spcPts val="600"/>
              </a:spcBef>
              <a:spcAft>
                <a:spcPts val="0"/>
              </a:spcAft>
              <a:buClr>
                <a:schemeClr val="dk1"/>
              </a:buClr>
              <a:buSzPts val="2000"/>
              <a:buChar char="•"/>
            </a:pPr>
            <a:r>
              <a:rPr lang="en-US" dirty="0">
                <a:latin typeface="Times New Roman"/>
                <a:cs typeface="Times New Roman"/>
              </a:rPr>
              <a:t>Orientation to learning. As people mature, their time perspective changes from one of postponed application of knowledge to immediacy of application, and accordingly their orientation toward learning shifts from one of subject-centeredness to one of problem centeredness.</a:t>
            </a:r>
            <a:endParaRPr dirty="0">
              <a:latin typeface="Times New Roman"/>
              <a:cs typeface="Times New Roman"/>
            </a:endParaRPr>
          </a:p>
          <a:p>
            <a:pPr marL="365760" lvl="0" indent="-365760" algn="l" rtl="0">
              <a:spcBef>
                <a:spcPts val="600"/>
              </a:spcBef>
              <a:spcAft>
                <a:spcPts val="0"/>
              </a:spcAft>
              <a:buClr>
                <a:schemeClr val="dk1"/>
              </a:buClr>
              <a:buSzPts val="2000"/>
              <a:buChar char="•"/>
            </a:pPr>
            <a:r>
              <a:rPr lang="en-US" dirty="0">
                <a:latin typeface="Times New Roman"/>
                <a:cs typeface="Times New Roman"/>
              </a:rPr>
              <a:t>Motivation to learn. As people mature, the motivation to learn is internal (Knowles, 1984, p.12).</a:t>
            </a:r>
            <a:endParaRPr dirty="0">
              <a:latin typeface="Times New Roman"/>
              <a:cs typeface="Times New Roman"/>
            </a:endParaRPr>
          </a:p>
        </p:txBody>
      </p:sp>
      <p:sp>
        <p:nvSpPr>
          <p:cNvPr id="198" name="Google Shape;198;p27"/>
          <p:cNvSpPr txBox="1">
            <a:spLocks noGrp="1"/>
          </p:cNvSpPr>
          <p:nvPr>
            <p:ph type="body" idx="4294967295"/>
          </p:nvPr>
        </p:nvSpPr>
        <p:spPr>
          <a:xfrm>
            <a:off x="0" y="1997384"/>
            <a:ext cx="8329613" cy="6572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2000"/>
              <a:buNone/>
            </a:pPr>
            <a:r>
              <a:rPr lang="en-US" sz="2000" b="1" dirty="0">
                <a:latin typeface="Times New Roman"/>
                <a:cs typeface="Times New Roman"/>
              </a:rPr>
              <a:t>These differences include:</a:t>
            </a:r>
            <a:endParaRPr b="1" dirty="0">
              <a:latin typeface="Times New Roman"/>
              <a:cs typeface="Times New Roman"/>
            </a:endParaRPr>
          </a:p>
          <a:p>
            <a:pPr marL="0" lvl="0" indent="0" algn="l" rtl="0">
              <a:spcBef>
                <a:spcPts val="480"/>
              </a:spcBef>
              <a:spcAft>
                <a:spcPts val="0"/>
              </a:spcAft>
              <a:buClr>
                <a:schemeClr val="dk1"/>
              </a:buClr>
              <a:buSzPts val="2400"/>
              <a:buNone/>
            </a:pPr>
            <a:endParaRPr sz="2400" dirty="0"/>
          </a:p>
        </p:txBody>
      </p:sp>
      <p:sp>
        <p:nvSpPr>
          <p:cNvPr id="199" name="Google Shape;199;p27"/>
          <p:cNvSpPr txBox="1"/>
          <p:nvPr/>
        </p:nvSpPr>
        <p:spPr>
          <a:xfrm>
            <a:off x="72363" y="1225445"/>
            <a:ext cx="9144000" cy="830997"/>
          </a:xfrm>
          <a:prstGeom prst="rect">
            <a:avLst/>
          </a:prstGeom>
          <a:noFill/>
          <a:ln>
            <a:noFill/>
          </a:ln>
        </p:spPr>
        <p:txBody>
          <a:bodyPr spcFirstLastPara="1" wrap="square" lIns="91425" tIns="45700" rIns="91425" bIns="45700" anchor="t" anchorCtr="0">
            <a:noAutofit/>
          </a:bodyPr>
          <a:lstStyle/>
          <a:p>
            <a:pPr marL="0" marR="0" lvl="0" indent="0" rtl="0">
              <a:spcBef>
                <a:spcPts val="0"/>
              </a:spcBef>
              <a:spcAft>
                <a:spcPts val="0"/>
              </a:spcAft>
              <a:buNone/>
            </a:pPr>
            <a:r>
              <a:rPr lang="en-US" sz="2000" b="1" dirty="0">
                <a:solidFill>
                  <a:schemeClr val="accent5">
                    <a:lumMod val="75000"/>
                  </a:schemeClr>
                </a:solidFill>
                <a:latin typeface="Times New Roman"/>
                <a:ea typeface="Arial"/>
                <a:cs typeface="Times New Roman"/>
                <a:sym typeface="Arial"/>
              </a:rPr>
              <a:t>Giving feedback amongst ourselves for improvement is different than giving students feedback – our experience as adult learners is different</a:t>
            </a:r>
            <a:endParaRPr sz="2000" b="1" dirty="0">
              <a:solidFill>
                <a:schemeClr val="accent5">
                  <a:lumMod val="75000"/>
                </a:schemeClr>
              </a:solidFill>
              <a:latin typeface="Times New Roman"/>
              <a:ea typeface="Arial"/>
              <a:cs typeface="Times New Roman"/>
              <a:sym typeface="Arial"/>
            </a:endParaRPr>
          </a:p>
        </p:txBody>
      </p:sp>
      <p:sp>
        <p:nvSpPr>
          <p:cNvPr id="200" name="Google Shape;200;p27"/>
          <p:cNvSpPr/>
          <p:nvPr/>
        </p:nvSpPr>
        <p:spPr>
          <a:xfrm>
            <a:off x="149440" y="156935"/>
            <a:ext cx="7207153" cy="88728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dirty="0">
                <a:solidFill>
                  <a:schemeClr val="lt1"/>
                </a:solidFill>
                <a:latin typeface="Times New Roman"/>
                <a:cs typeface="Times New Roman"/>
                <a:sym typeface="Arial"/>
              </a:rPr>
              <a:t>Feedback Differences</a:t>
            </a:r>
            <a:endParaRPr b="1" dirty="0">
              <a:latin typeface="Times New Roman"/>
              <a:cs typeface="Times New Roman"/>
            </a:endParaRPr>
          </a:p>
        </p:txBody>
      </p:sp>
      <p:sp>
        <p:nvSpPr>
          <p:cNvPr id="9" name="Google Shape;191;p26">
            <a:extLst>
              <a:ext uri="{FF2B5EF4-FFF2-40B4-BE49-F238E27FC236}">
                <a16:creationId xmlns:a16="http://schemas.microsoft.com/office/drawing/2014/main" id="{E8E6F6B4-4E1C-486E-B6F8-D42A0DAB145C}"/>
              </a:ext>
            </a:extLst>
          </p:cNvPr>
          <p:cNvSpPr txBox="1">
            <a:spLocks/>
          </p:cNvSpPr>
          <p:nvPr/>
        </p:nvSpPr>
        <p:spPr>
          <a:xfrm>
            <a:off x="0" y="0"/>
            <a:ext cx="9144000" cy="1152399"/>
          </a:xfrm>
          <a:prstGeom prst="rect">
            <a:avLst/>
          </a:prstGeom>
          <a:solidFill>
            <a:srgbClr val="245031"/>
          </a:solidFill>
          <a:ln>
            <a:noFill/>
          </a:ln>
        </p:spPr>
        <p:txBody>
          <a:bodyPr spcFirstLastPara="1" vert="horz" wrap="square" lIns="91425" tIns="45700" rIns="91425" bIns="45700" rtlCol="0" anchor="ctr" anchorCtr="0">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spcBef>
                <a:spcPts val="0"/>
              </a:spcBef>
              <a:buClr>
                <a:srgbClr val="FFFFFF"/>
              </a:buClr>
              <a:buSzPts val="4400"/>
              <a:buFont typeface="Helvetica Neue"/>
              <a:buNone/>
            </a:pPr>
            <a:r>
              <a:rPr lang="en-US" sz="4400" dirty="0">
                <a:solidFill>
                  <a:schemeClr val="bg1"/>
                </a:solidFill>
                <a:latin typeface="Times New Roman"/>
                <a:cs typeface="Times New Roman"/>
              </a:rPr>
              <a:t>Feedback Differences</a:t>
            </a:r>
            <a:endParaRPr lang="en-US" sz="4400" dirty="0">
              <a:latin typeface="Times New Roman"/>
              <a:cs typeface="Times New Roman"/>
            </a:endParaRPr>
          </a:p>
        </p:txBody>
      </p:sp>
      <p:sp>
        <p:nvSpPr>
          <p:cNvPr id="2" name="Slide Number Placeholder 1">
            <a:extLst>
              <a:ext uri="{FF2B5EF4-FFF2-40B4-BE49-F238E27FC236}">
                <a16:creationId xmlns:a16="http://schemas.microsoft.com/office/drawing/2014/main" id="{B790D546-3940-774A-B049-543907F166D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20</a:t>
            </a:fld>
            <a:endParaRPr lang="en-US"/>
          </a:p>
        </p:txBody>
      </p:sp>
    </p:spTree>
    <p:extLst>
      <p:ext uri="{BB962C8B-B14F-4D97-AF65-F5344CB8AC3E}">
        <p14:creationId xmlns:p14="http://schemas.microsoft.com/office/powerpoint/2010/main" val="1739975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8"/>
          <p:cNvSpPr/>
          <p:nvPr/>
        </p:nvSpPr>
        <p:spPr>
          <a:xfrm>
            <a:off x="148618" y="1344072"/>
            <a:ext cx="8861363" cy="4154984"/>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chemeClr val="dk1"/>
              </a:buClr>
              <a:buSzPts val="2200"/>
              <a:buFont typeface="Arial"/>
              <a:buChar char="•"/>
            </a:pPr>
            <a:r>
              <a:rPr lang="en-US" sz="2200" dirty="0">
                <a:solidFill>
                  <a:schemeClr val="dk1"/>
                </a:solidFill>
                <a:latin typeface="Times New Roman" panose="02020603050405020304" pitchFamily="18" charset="0"/>
                <a:cs typeface="Times New Roman" panose="02020603050405020304" pitchFamily="18" charset="0"/>
                <a:sym typeface="Arial"/>
              </a:rPr>
              <a:t>be based on an </a:t>
            </a:r>
            <a:r>
              <a:rPr lang="en-US" sz="2200" b="1" dirty="0">
                <a:solidFill>
                  <a:schemeClr val="dk1"/>
                </a:solidFill>
                <a:latin typeface="Times New Roman" panose="02020603050405020304" pitchFamily="18" charset="0"/>
                <a:cs typeface="Times New Roman" panose="02020603050405020304" pitchFamily="18" charset="0"/>
                <a:sym typeface="Arial"/>
              </a:rPr>
              <a:t>accurate</a:t>
            </a:r>
            <a:r>
              <a:rPr lang="en-US" sz="2200" dirty="0">
                <a:solidFill>
                  <a:schemeClr val="dk1"/>
                </a:solidFill>
                <a:latin typeface="Times New Roman" panose="02020603050405020304" pitchFamily="18" charset="0"/>
                <a:cs typeface="Times New Roman" panose="02020603050405020304" pitchFamily="18" charset="0"/>
                <a:sym typeface="Arial"/>
              </a:rPr>
              <a:t> assessment of what was observed in the classroom that can be supported with evidence (note Specific and Evidence-Based on slide 1), </a:t>
            </a:r>
            <a:endParaRPr sz="2200" dirty="0">
              <a:latin typeface="Times New Roman" panose="02020603050405020304" pitchFamily="18" charset="0"/>
              <a:cs typeface="Times New Roman" panose="02020603050405020304" pitchFamily="18" charset="0"/>
            </a:endParaRPr>
          </a:p>
          <a:p>
            <a:pPr marL="285750" marR="0" lvl="0" indent="-285750" algn="l" rtl="0">
              <a:spcBef>
                <a:spcPts val="0"/>
              </a:spcBef>
              <a:spcAft>
                <a:spcPts val="0"/>
              </a:spcAft>
              <a:buClr>
                <a:schemeClr val="dk1"/>
              </a:buClr>
              <a:buSzPts val="2200"/>
              <a:buFont typeface="Arial"/>
              <a:buChar char="•"/>
            </a:pPr>
            <a:r>
              <a:rPr lang="en-US" sz="2200" b="1" dirty="0">
                <a:solidFill>
                  <a:schemeClr val="dk1"/>
                </a:solidFill>
                <a:latin typeface="Times New Roman" panose="02020603050405020304" pitchFamily="18" charset="0"/>
                <a:cs typeface="Times New Roman" panose="02020603050405020304" pitchFamily="18" charset="0"/>
                <a:sym typeface="Arial"/>
              </a:rPr>
              <a:t>prioritize</a:t>
            </a:r>
            <a:r>
              <a:rPr lang="en-US" sz="2200" dirty="0">
                <a:solidFill>
                  <a:schemeClr val="dk1"/>
                </a:solidFill>
                <a:latin typeface="Times New Roman" panose="02020603050405020304" pitchFamily="18" charset="0"/>
                <a:cs typeface="Times New Roman" panose="02020603050405020304" pitchFamily="18" charset="0"/>
                <a:sym typeface="Arial"/>
              </a:rPr>
              <a:t> the areas of practice that would have the greatest impact on student learning (note Selective on slide 20) and </a:t>
            </a:r>
            <a:endParaRPr sz="2200" dirty="0">
              <a:latin typeface="Times New Roman" panose="02020603050405020304" pitchFamily="18" charset="0"/>
              <a:cs typeface="Times New Roman" panose="02020603050405020304" pitchFamily="18" charset="0"/>
            </a:endParaRPr>
          </a:p>
          <a:p>
            <a:pPr marL="285750" marR="0" lvl="0" indent="-285750" algn="l" rtl="0">
              <a:spcBef>
                <a:spcPts val="0"/>
              </a:spcBef>
              <a:spcAft>
                <a:spcPts val="0"/>
              </a:spcAft>
              <a:buClr>
                <a:schemeClr val="dk1"/>
              </a:buClr>
              <a:buSzPts val="2200"/>
              <a:buFont typeface="Arial"/>
              <a:buChar char="•"/>
            </a:pPr>
            <a:r>
              <a:rPr lang="en-US" sz="2200" dirty="0">
                <a:solidFill>
                  <a:schemeClr val="dk1"/>
                </a:solidFill>
                <a:latin typeface="Times New Roman" panose="02020603050405020304" pitchFamily="18" charset="0"/>
                <a:cs typeface="Times New Roman" panose="02020603050405020304" pitchFamily="18" charset="0"/>
                <a:sym typeface="Arial"/>
              </a:rPr>
              <a:t>be</a:t>
            </a:r>
            <a:r>
              <a:rPr lang="en-US" sz="2200" b="1" dirty="0">
                <a:solidFill>
                  <a:schemeClr val="dk1"/>
                </a:solidFill>
                <a:latin typeface="Times New Roman" panose="02020603050405020304" pitchFamily="18" charset="0"/>
                <a:cs typeface="Times New Roman" panose="02020603050405020304" pitchFamily="18" charset="0"/>
                <a:sym typeface="Arial"/>
              </a:rPr>
              <a:t> useful</a:t>
            </a:r>
            <a:r>
              <a:rPr lang="en-US" sz="2200" dirty="0">
                <a:solidFill>
                  <a:schemeClr val="dk1"/>
                </a:solidFill>
                <a:latin typeface="Times New Roman" panose="02020603050405020304" pitchFamily="18" charset="0"/>
                <a:cs typeface="Times New Roman" panose="02020603050405020304" pitchFamily="18" charset="0"/>
                <a:sym typeface="Arial"/>
              </a:rPr>
              <a:t> so that the teacher knows what to do next (note Actionable and Timely/Time-bound on slide 1). </a:t>
            </a:r>
            <a:endParaRPr sz="2200" dirty="0">
              <a:latin typeface="Times New Roman" panose="02020603050405020304" pitchFamily="18" charset="0"/>
              <a:cs typeface="Times New Roman" panose="02020603050405020304" pitchFamily="18" charset="0"/>
            </a:endParaRPr>
          </a:p>
          <a:p>
            <a:pPr marL="285750" marR="0" lvl="0" indent="-146050" algn="l" rtl="0">
              <a:spcBef>
                <a:spcPts val="0"/>
              </a:spcBef>
              <a:spcAft>
                <a:spcPts val="0"/>
              </a:spcAft>
              <a:buClr>
                <a:schemeClr val="dk1"/>
              </a:buClr>
              <a:buSzPts val="2200"/>
              <a:buFont typeface="Arial"/>
              <a:buNone/>
            </a:pPr>
            <a:endParaRPr sz="2200" dirty="0">
              <a:solidFill>
                <a:schemeClr val="dk1"/>
              </a:solidFill>
              <a:latin typeface="Times New Roman" panose="02020603050405020304" pitchFamily="18" charset="0"/>
              <a:cs typeface="Times New Roman" panose="02020603050405020304" pitchFamily="18" charset="0"/>
              <a:sym typeface="Arial"/>
            </a:endParaRPr>
          </a:p>
          <a:p>
            <a:pPr marL="0" marR="0" lvl="0" indent="0" algn="l" rtl="0">
              <a:spcBef>
                <a:spcPts val="0"/>
              </a:spcBef>
              <a:spcAft>
                <a:spcPts val="0"/>
              </a:spcAft>
              <a:buNone/>
            </a:pPr>
            <a:r>
              <a:rPr lang="en-US" sz="2200" dirty="0">
                <a:solidFill>
                  <a:schemeClr val="dk1"/>
                </a:solidFill>
                <a:latin typeface="Times New Roman" panose="02020603050405020304" pitchFamily="18" charset="0"/>
                <a:cs typeface="Times New Roman" panose="02020603050405020304" pitchFamily="18" charset="0"/>
                <a:sym typeface="Arial"/>
              </a:rPr>
              <a:t>Feedback needs to be based on an </a:t>
            </a:r>
            <a:r>
              <a:rPr lang="en-US" sz="2200" b="1" dirty="0">
                <a:solidFill>
                  <a:schemeClr val="dk1"/>
                </a:solidFill>
                <a:latin typeface="Times New Roman" panose="02020603050405020304" pitchFamily="18" charset="0"/>
                <a:cs typeface="Times New Roman" panose="02020603050405020304" pitchFamily="18" charset="0"/>
                <a:sym typeface="Arial"/>
              </a:rPr>
              <a:t>accurate</a:t>
            </a:r>
            <a:r>
              <a:rPr lang="en-US" sz="2200" dirty="0">
                <a:solidFill>
                  <a:schemeClr val="dk1"/>
                </a:solidFill>
                <a:latin typeface="Times New Roman" panose="02020603050405020304" pitchFamily="18" charset="0"/>
                <a:cs typeface="Times New Roman" panose="02020603050405020304" pitchFamily="18" charset="0"/>
                <a:sym typeface="Arial"/>
              </a:rPr>
              <a:t> assessment of what was observed in the classroom that can be supported with evidence (note Specific and Evidence-Based on slide), it also must </a:t>
            </a:r>
            <a:r>
              <a:rPr lang="en-US" sz="2200" b="1" dirty="0">
                <a:solidFill>
                  <a:schemeClr val="dk1"/>
                </a:solidFill>
                <a:latin typeface="Times New Roman" panose="02020603050405020304" pitchFamily="18" charset="0"/>
                <a:cs typeface="Times New Roman" panose="02020603050405020304" pitchFamily="18" charset="0"/>
                <a:sym typeface="Arial"/>
              </a:rPr>
              <a:t>prioritize</a:t>
            </a:r>
            <a:r>
              <a:rPr lang="en-US" sz="2200" dirty="0">
                <a:solidFill>
                  <a:schemeClr val="dk1"/>
                </a:solidFill>
                <a:latin typeface="Times New Roman" panose="02020603050405020304" pitchFamily="18" charset="0"/>
                <a:cs typeface="Times New Roman" panose="02020603050405020304" pitchFamily="18" charset="0"/>
                <a:sym typeface="Arial"/>
              </a:rPr>
              <a:t> the areas of practice that would have the greatest impact on student learning (note Selective on the slide) and it must be </a:t>
            </a:r>
            <a:r>
              <a:rPr lang="en-US" sz="2200" b="1" dirty="0">
                <a:solidFill>
                  <a:schemeClr val="dk1"/>
                </a:solidFill>
                <a:latin typeface="Times New Roman" panose="02020603050405020304" pitchFamily="18" charset="0"/>
                <a:cs typeface="Times New Roman" panose="02020603050405020304" pitchFamily="18" charset="0"/>
                <a:sym typeface="Arial"/>
              </a:rPr>
              <a:t>useful</a:t>
            </a:r>
            <a:r>
              <a:rPr lang="en-US" sz="2200" dirty="0">
                <a:solidFill>
                  <a:schemeClr val="dk1"/>
                </a:solidFill>
                <a:latin typeface="Times New Roman" panose="02020603050405020304" pitchFamily="18" charset="0"/>
                <a:cs typeface="Times New Roman" panose="02020603050405020304" pitchFamily="18" charset="0"/>
                <a:sym typeface="Arial"/>
              </a:rPr>
              <a:t> so that the teacher knows what to do next (note Actionable and Timely/Time-bound on slide).</a:t>
            </a:r>
            <a:endParaRPr sz="2200" dirty="0">
              <a:latin typeface="Times New Roman" panose="02020603050405020304" pitchFamily="18" charset="0"/>
              <a:cs typeface="Times New Roman" panose="02020603050405020304" pitchFamily="18" charset="0"/>
            </a:endParaRPr>
          </a:p>
        </p:txBody>
      </p:sp>
      <p:sp>
        <p:nvSpPr>
          <p:cNvPr id="5" name="Google Shape;191;p26">
            <a:extLst>
              <a:ext uri="{FF2B5EF4-FFF2-40B4-BE49-F238E27FC236}">
                <a16:creationId xmlns:a16="http://schemas.microsoft.com/office/drawing/2014/main" id="{E7D60CFA-3FDA-4883-9940-A75A560986A6}"/>
              </a:ext>
            </a:extLst>
          </p:cNvPr>
          <p:cNvSpPr txBox="1">
            <a:spLocks/>
          </p:cNvSpPr>
          <p:nvPr/>
        </p:nvSpPr>
        <p:spPr>
          <a:xfrm>
            <a:off x="0" y="0"/>
            <a:ext cx="9144000" cy="1152399"/>
          </a:xfrm>
          <a:prstGeom prst="rect">
            <a:avLst/>
          </a:prstGeom>
          <a:solidFill>
            <a:srgbClr val="245031"/>
          </a:solidFill>
          <a:ln>
            <a:noFill/>
          </a:ln>
        </p:spPr>
        <p:txBody>
          <a:bodyPr spcFirstLastPara="1" vert="horz" wrap="square" lIns="91425" tIns="45700" rIns="91425" bIns="45700" rtlCol="0" anchor="ctr" anchorCtr="0">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spcBef>
                <a:spcPts val="0"/>
              </a:spcBef>
              <a:buClr>
                <a:srgbClr val="FFFFFF"/>
              </a:buClr>
              <a:buSzPts val="4400"/>
              <a:buFont typeface="Helvetica Neue"/>
              <a:buNone/>
            </a:pPr>
            <a:r>
              <a:rPr lang="en-US" sz="4400" dirty="0">
                <a:solidFill>
                  <a:schemeClr val="bg1"/>
                </a:solidFill>
                <a:latin typeface="Times New Roman"/>
                <a:cs typeface="Times New Roman"/>
              </a:rPr>
              <a:t>Feedback Must…..</a:t>
            </a:r>
            <a:endParaRPr lang="en-US" sz="4400" dirty="0">
              <a:latin typeface="Times New Roman"/>
              <a:cs typeface="Times New Roman"/>
            </a:endParaRPr>
          </a:p>
        </p:txBody>
      </p:sp>
      <p:sp>
        <p:nvSpPr>
          <p:cNvPr id="2" name="Slide Number Placeholder 1">
            <a:extLst>
              <a:ext uri="{FF2B5EF4-FFF2-40B4-BE49-F238E27FC236}">
                <a16:creationId xmlns:a16="http://schemas.microsoft.com/office/drawing/2014/main" id="{028CFCE2-94D4-D14D-9F0D-C31CC30DAEB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21</a:t>
            </a:fld>
            <a:endParaRPr lang="en-US"/>
          </a:p>
        </p:txBody>
      </p:sp>
    </p:spTree>
    <p:extLst>
      <p:ext uri="{BB962C8B-B14F-4D97-AF65-F5344CB8AC3E}">
        <p14:creationId xmlns:p14="http://schemas.microsoft.com/office/powerpoint/2010/main" val="3581004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657469" y="2328250"/>
            <a:ext cx="8042276" cy="434340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endParaRPr lang="en-US" sz="4200" b="1" dirty="0">
              <a:solidFill>
                <a:srgbClr val="000000"/>
              </a:solidFill>
              <a:latin typeface="Times New Roman"/>
              <a:cs typeface="Times New Roman"/>
            </a:endParaRPr>
          </a:p>
          <a:p>
            <a:pPr marL="0" indent="0">
              <a:buFont typeface="Calibri" panose="020F0502020204030204" pitchFamily="34" charset="0"/>
              <a:buNone/>
            </a:pPr>
            <a:r>
              <a:rPr lang="en-US" sz="4200" b="1" dirty="0">
                <a:solidFill>
                  <a:srgbClr val="000000"/>
                </a:solidFill>
                <a:latin typeface="Times New Roman"/>
                <a:cs typeface="Times New Roman"/>
              </a:rPr>
              <a:t>Spend a minute looking at the  “Feedback” from the previous 3 slides and jot down in your notebooks any major points that resonate with you.</a:t>
            </a:r>
          </a:p>
        </p:txBody>
      </p:sp>
      <p:sp>
        <p:nvSpPr>
          <p:cNvPr id="7" name="Rectangle 3">
            <a:extLst>
              <a:ext uri="{FF2B5EF4-FFF2-40B4-BE49-F238E27FC236}">
                <a16:creationId xmlns:a16="http://schemas.microsoft.com/office/drawing/2014/main" id="{A8B6F500-6154-3742-A89E-5E3A7414B163}"/>
              </a:ext>
            </a:extLst>
          </p:cNvPr>
          <p:cNvSpPr>
            <a:spLocks noChangeArrowheads="1"/>
          </p:cNvSpPr>
          <p:nvPr/>
        </p:nvSpPr>
        <p:spPr bwMode="auto">
          <a:xfrm>
            <a:off x="4176618" y="447756"/>
            <a:ext cx="131478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chemeClr val="tx1"/>
                </a:solidFill>
                <a:effectLst/>
                <a:latin typeface="Cambria" panose="02040503050406030204" pitchFamily="18" charset="0"/>
                <a:ea typeface="ＭＳ 明朝" panose="02020609040205080304" pitchFamily="49" charset="-128"/>
                <a:cs typeface="Times New Roman" panose="02020603050405020304" pitchFamily="18" charset="0"/>
              </a:rPr>
              <a:t>Think</a:t>
            </a:r>
            <a:endParaRPr kumimoji="0" lang="en-US" altLang="en-US" sz="3200" b="1" i="0" u="none" strike="noStrike" cap="none" normalizeH="0" baseline="0" dirty="0">
              <a:ln>
                <a:noFill/>
              </a:ln>
              <a:solidFill>
                <a:schemeClr val="tx1"/>
              </a:solidFill>
              <a:effectLst/>
              <a:latin typeface="Arial" panose="020B0604020202020204" pitchFamily="34" charset="0"/>
            </a:endParaRPr>
          </a:p>
        </p:txBody>
      </p:sp>
      <p:pic>
        <p:nvPicPr>
          <p:cNvPr id="2" name="Picture 1">
            <a:extLst>
              <a:ext uri="{FF2B5EF4-FFF2-40B4-BE49-F238E27FC236}">
                <a16:creationId xmlns:a16="http://schemas.microsoft.com/office/drawing/2014/main" id="{4BF91E2E-6090-4B28-906C-74CCA236AC2F}"/>
              </a:ext>
            </a:extLst>
          </p:cNvPr>
          <p:cNvPicPr>
            <a:picLocks noChangeAspect="1"/>
          </p:cNvPicPr>
          <p:nvPr/>
        </p:nvPicPr>
        <p:blipFill>
          <a:blip r:embed="rId2"/>
          <a:stretch>
            <a:fillRect/>
          </a:stretch>
        </p:blipFill>
        <p:spPr>
          <a:xfrm>
            <a:off x="2245816" y="0"/>
            <a:ext cx="3810330" cy="2859272"/>
          </a:xfrm>
          <a:prstGeom prst="rect">
            <a:avLst/>
          </a:prstGeom>
        </p:spPr>
      </p:pic>
      <p:sp>
        <p:nvSpPr>
          <p:cNvPr id="3" name="Slide Number Placeholder 2">
            <a:extLst>
              <a:ext uri="{FF2B5EF4-FFF2-40B4-BE49-F238E27FC236}">
                <a16:creationId xmlns:a16="http://schemas.microsoft.com/office/drawing/2014/main" id="{F94E68FC-3DCC-A846-B394-571F084E827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22</a:t>
            </a:fld>
            <a:endParaRPr lang="en-US"/>
          </a:p>
        </p:txBody>
      </p:sp>
    </p:spTree>
    <p:extLst>
      <p:ext uri="{BB962C8B-B14F-4D97-AF65-F5344CB8AC3E}">
        <p14:creationId xmlns:p14="http://schemas.microsoft.com/office/powerpoint/2010/main" val="3142269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B68BC-20FB-394E-8A11-4BD7CA7B8D2C}"/>
              </a:ext>
            </a:extLst>
          </p:cNvPr>
          <p:cNvSpPr>
            <a:spLocks noGrp="1"/>
          </p:cNvSpPr>
          <p:nvPr>
            <p:ph type="title" idx="4294967295"/>
          </p:nvPr>
        </p:nvSpPr>
        <p:spPr>
          <a:xfrm>
            <a:off x="1119976" y="3081338"/>
            <a:ext cx="7543800" cy="1450975"/>
          </a:xfrm>
        </p:spPr>
        <p:txBody>
          <a:bodyPr>
            <a:normAutofit fontScale="90000"/>
          </a:bodyPr>
          <a:lstStyle/>
          <a:p>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r>
              <a:rPr lang="en-US" b="1" u="sng" dirty="0">
                <a:latin typeface="Times New Roman" panose="02020603050405020304" pitchFamily="18" charset="0"/>
                <a:cs typeface="Times New Roman" panose="02020603050405020304" pitchFamily="18" charset="0"/>
              </a:rPr>
              <a:t>A Feedback Tool Suggestion</a:t>
            </a:r>
            <a:br>
              <a:rPr lang="en-US" b="1" u="sng"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Now let's look at a possible Feedback Form that you can use in remote on-line learning or in the actual classroom.</a:t>
            </a:r>
          </a:p>
        </p:txBody>
      </p:sp>
      <p:sp>
        <p:nvSpPr>
          <p:cNvPr id="3" name="Slide Number Placeholder 2">
            <a:extLst>
              <a:ext uri="{FF2B5EF4-FFF2-40B4-BE49-F238E27FC236}">
                <a16:creationId xmlns:a16="http://schemas.microsoft.com/office/drawing/2014/main" id="{CD562684-0305-3544-84FB-0239898D85A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23</a:t>
            </a:fld>
            <a:endParaRPr lang="en-US"/>
          </a:p>
        </p:txBody>
      </p:sp>
    </p:spTree>
    <p:extLst>
      <p:ext uri="{BB962C8B-B14F-4D97-AF65-F5344CB8AC3E}">
        <p14:creationId xmlns:p14="http://schemas.microsoft.com/office/powerpoint/2010/main" val="20061214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7E5B37-02E0-4D0A-9FB0-D3104C10D51A}"/>
              </a:ext>
            </a:extLst>
          </p:cNvPr>
          <p:cNvPicPr>
            <a:picLocks noChangeAspect="1"/>
          </p:cNvPicPr>
          <p:nvPr/>
        </p:nvPicPr>
        <p:blipFill>
          <a:blip r:embed="rId2"/>
          <a:stretch>
            <a:fillRect/>
          </a:stretch>
        </p:blipFill>
        <p:spPr>
          <a:xfrm>
            <a:off x="1267044" y="1059229"/>
            <a:ext cx="6386191" cy="5400557"/>
          </a:xfrm>
          <a:prstGeom prst="rect">
            <a:avLst/>
          </a:prstGeom>
        </p:spPr>
      </p:pic>
      <p:sp>
        <p:nvSpPr>
          <p:cNvPr id="5" name="Rectangle 4">
            <a:extLst>
              <a:ext uri="{FF2B5EF4-FFF2-40B4-BE49-F238E27FC236}">
                <a16:creationId xmlns:a16="http://schemas.microsoft.com/office/drawing/2014/main" id="{E38E8FBF-0A87-4C18-B69A-F21FBAFD8724}"/>
              </a:ext>
            </a:extLst>
          </p:cNvPr>
          <p:cNvSpPr/>
          <p:nvPr/>
        </p:nvSpPr>
        <p:spPr>
          <a:xfrm>
            <a:off x="1267044" y="532522"/>
            <a:ext cx="7009304" cy="523220"/>
          </a:xfrm>
          <a:prstGeom prst="rect">
            <a:avLst/>
          </a:prstGeom>
        </p:spPr>
        <p:txBody>
          <a:bodyPr wrap="square">
            <a:spAutoFit/>
          </a:bodyPr>
          <a:lstStyle/>
          <a:p>
            <a:r>
              <a:rPr lang="en-US" b="1" dirty="0">
                <a:latin typeface="Times New Roman" panose="02020603050405020304" pitchFamily="18" charset="0"/>
                <a:ea typeface="Calibri" panose="020F0502020204030204" pitchFamily="34" charset="0"/>
                <a:cs typeface="Times New Roman" panose="02020603050405020304" pitchFamily="18" charset="0"/>
              </a:rPr>
              <a:t>STEM Leadership TEAM, please use template below to reflect on the week, share progress and areas of concern, ask questions, and establish next steps. </a:t>
            </a:r>
          </a:p>
        </p:txBody>
      </p:sp>
      <p:sp>
        <p:nvSpPr>
          <p:cNvPr id="6" name="Rectangle 5">
            <a:extLst>
              <a:ext uri="{FF2B5EF4-FFF2-40B4-BE49-F238E27FC236}">
                <a16:creationId xmlns:a16="http://schemas.microsoft.com/office/drawing/2014/main" id="{8802C625-C569-4CB2-BC9B-D53189EE14C4}"/>
              </a:ext>
            </a:extLst>
          </p:cNvPr>
          <p:cNvSpPr/>
          <p:nvPr/>
        </p:nvSpPr>
        <p:spPr>
          <a:xfrm>
            <a:off x="1974471" y="0"/>
            <a:ext cx="6930362" cy="584775"/>
          </a:xfrm>
          <a:prstGeom prst="rect">
            <a:avLst/>
          </a:prstGeom>
        </p:spPr>
        <p:txBody>
          <a:bodyPr wrap="square">
            <a:spAutoFit/>
          </a:bodyPr>
          <a:lstStyle/>
          <a:p>
            <a:r>
              <a:rPr lang="en-US" sz="3200" b="1" dirty="0">
                <a:latin typeface="Times New Roman" panose="02020603050405020304" pitchFamily="18" charset="0"/>
                <a:ea typeface="Calibri" panose="020F0502020204030204" pitchFamily="34" charset="0"/>
                <a:cs typeface="Times New Roman" panose="02020603050405020304" pitchFamily="18" charset="0"/>
              </a:rPr>
              <a:t>Weekly Check-in/Reflection</a:t>
            </a:r>
          </a:p>
        </p:txBody>
      </p:sp>
      <p:sp>
        <p:nvSpPr>
          <p:cNvPr id="2" name="Slide Number Placeholder 1">
            <a:extLst>
              <a:ext uri="{FF2B5EF4-FFF2-40B4-BE49-F238E27FC236}">
                <a16:creationId xmlns:a16="http://schemas.microsoft.com/office/drawing/2014/main" id="{FC2491E8-3A25-C744-8E89-EB03FE592A3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24</a:t>
            </a:fld>
            <a:endParaRPr lang="en-US"/>
          </a:p>
        </p:txBody>
      </p:sp>
    </p:spTree>
    <p:extLst>
      <p:ext uri="{BB962C8B-B14F-4D97-AF65-F5344CB8AC3E}">
        <p14:creationId xmlns:p14="http://schemas.microsoft.com/office/powerpoint/2010/main" val="3480836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71926" cy="1077218"/>
          </a:xfrm>
          <a:prstGeom prst="rect">
            <a:avLst/>
          </a:prstGeom>
        </p:spPr>
        <p:txBody>
          <a:bodyPr wrap="square">
            <a:spAutoFit/>
          </a:bodyPr>
          <a:lstStyle/>
          <a:p>
            <a:pPr algn="ctr"/>
            <a:r>
              <a:rPr lang="en-US" sz="3200" b="1" u="sng" dirty="0">
                <a:solidFill>
                  <a:schemeClr val="tx1"/>
                </a:solidFill>
                <a:latin typeface="Times New Roman"/>
                <a:cs typeface="Times New Roman"/>
              </a:rPr>
              <a:t>Anatomy of an Integrated STEM Unit Plan Across </a:t>
            </a:r>
          </a:p>
          <a:p>
            <a:pPr algn="ctr"/>
            <a:r>
              <a:rPr lang="en-US" sz="3200" b="1" u="sng" dirty="0">
                <a:solidFill>
                  <a:schemeClr val="tx1"/>
                </a:solidFill>
                <a:latin typeface="Times New Roman"/>
                <a:cs typeface="Times New Roman"/>
              </a:rPr>
              <a:t>the Content Area</a:t>
            </a:r>
            <a:endParaRPr lang="en-US" sz="3200" u="sng" dirty="0"/>
          </a:p>
        </p:txBody>
      </p:sp>
      <p:sp>
        <p:nvSpPr>
          <p:cNvPr id="6" name="Content Placeholder 2"/>
          <p:cNvSpPr txBox="1">
            <a:spLocks/>
          </p:cNvSpPr>
          <p:nvPr/>
        </p:nvSpPr>
        <p:spPr>
          <a:xfrm>
            <a:off x="93428" y="1244533"/>
            <a:ext cx="8985070" cy="4368933"/>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82880" indent="-182880">
              <a:buFont typeface="Arial" panose="020B0604020202020204" pitchFamily="34" charset="0"/>
              <a:buChar char="•"/>
            </a:pPr>
            <a:r>
              <a:rPr lang="en-US" sz="1800" dirty="0">
                <a:latin typeface="Times New Roman"/>
                <a:cs typeface="Times New Roman"/>
              </a:rPr>
              <a:t>Develop an </a:t>
            </a:r>
            <a:r>
              <a:rPr lang="en-US" sz="1800" b="1" dirty="0">
                <a:latin typeface="Times New Roman"/>
                <a:cs typeface="Times New Roman"/>
              </a:rPr>
              <a:t>interdisciplinary team and provide time</a:t>
            </a:r>
          </a:p>
          <a:p>
            <a:pPr marL="182880" indent="-182880">
              <a:buFont typeface="Arial" panose="020B0604020202020204" pitchFamily="34" charset="0"/>
              <a:buChar char="•"/>
            </a:pPr>
            <a:r>
              <a:rPr lang="en-US" sz="1800" b="1" dirty="0">
                <a:latin typeface="Times New Roman"/>
                <a:cs typeface="Times New Roman"/>
              </a:rPr>
              <a:t>Disciplinary literacy </a:t>
            </a:r>
            <a:r>
              <a:rPr lang="en-US" sz="1800" dirty="0">
                <a:latin typeface="Times New Roman"/>
                <a:cs typeface="Times New Roman"/>
              </a:rPr>
              <a:t>must be part of the Unit</a:t>
            </a:r>
          </a:p>
          <a:p>
            <a:pPr marL="182880" indent="-182880">
              <a:buFont typeface="Arial" panose="020B0604020202020204" pitchFamily="34" charset="0"/>
              <a:buChar char="•"/>
            </a:pPr>
            <a:r>
              <a:rPr lang="en-US" sz="1800" b="1" dirty="0">
                <a:latin typeface="Times New Roman"/>
                <a:cs typeface="Times New Roman"/>
              </a:rPr>
              <a:t>Note booking </a:t>
            </a:r>
            <a:r>
              <a:rPr lang="en-US" sz="1800" dirty="0">
                <a:latin typeface="Times New Roman"/>
                <a:cs typeface="Times New Roman"/>
              </a:rPr>
              <a:t>should be done- </a:t>
            </a:r>
            <a:r>
              <a:rPr lang="en-US" sz="1800" b="1" dirty="0">
                <a:latin typeface="Times New Roman"/>
                <a:cs typeface="Times New Roman"/>
              </a:rPr>
              <a:t>formative assessment </a:t>
            </a:r>
            <a:r>
              <a:rPr lang="en-US" sz="1800" dirty="0">
                <a:latin typeface="Times New Roman"/>
                <a:cs typeface="Times New Roman"/>
              </a:rPr>
              <a:t>as well as archives of the student work including literacy and math (could be digital or hard copy)</a:t>
            </a:r>
          </a:p>
          <a:p>
            <a:pPr marL="182880" indent="-182880">
              <a:buFont typeface="Arial" panose="020B0604020202020204" pitchFamily="34" charset="0"/>
              <a:buChar char="•"/>
            </a:pPr>
            <a:r>
              <a:rPr lang="en-US" sz="1800" dirty="0">
                <a:latin typeface="Times New Roman"/>
                <a:cs typeface="Times New Roman"/>
              </a:rPr>
              <a:t>Literacy, Math, Social Studies and Technology </a:t>
            </a:r>
            <a:r>
              <a:rPr lang="en-US" sz="1800" b="1" dirty="0">
                <a:latin typeface="Times New Roman"/>
                <a:cs typeface="Times New Roman"/>
              </a:rPr>
              <a:t>connections</a:t>
            </a:r>
          </a:p>
          <a:p>
            <a:pPr marL="182880" indent="-182880">
              <a:buFont typeface="Arial" panose="020B0604020202020204" pitchFamily="34" charset="0"/>
              <a:buChar char="•"/>
            </a:pPr>
            <a:r>
              <a:rPr lang="en-US" sz="1800" dirty="0">
                <a:latin typeface="Times New Roman"/>
                <a:cs typeface="Times New Roman"/>
              </a:rPr>
              <a:t>Looking at </a:t>
            </a:r>
            <a:r>
              <a:rPr lang="en-US" sz="1800" b="1" dirty="0">
                <a:latin typeface="Times New Roman"/>
                <a:cs typeface="Times New Roman"/>
              </a:rPr>
              <a:t>NGSS and aligning standards </a:t>
            </a:r>
            <a:r>
              <a:rPr lang="en-US" sz="1800" dirty="0">
                <a:latin typeface="Times New Roman"/>
                <a:cs typeface="Times New Roman"/>
              </a:rPr>
              <a:t>in math, technology, literacy</a:t>
            </a:r>
          </a:p>
          <a:p>
            <a:pPr marL="182880" indent="-182880">
              <a:buFont typeface="Arial" panose="020B0604020202020204" pitchFamily="34" charset="0"/>
              <a:buChar char="•"/>
            </a:pPr>
            <a:r>
              <a:rPr lang="en-US" sz="1800" b="1" dirty="0">
                <a:latin typeface="Times New Roman"/>
                <a:cs typeface="Times New Roman"/>
              </a:rPr>
              <a:t>Summative</a:t>
            </a:r>
            <a:r>
              <a:rPr lang="en-US" sz="1800" dirty="0">
                <a:latin typeface="Times New Roman"/>
                <a:cs typeface="Times New Roman"/>
              </a:rPr>
              <a:t> as well as </a:t>
            </a:r>
            <a:r>
              <a:rPr lang="en-US" sz="1800" b="1" dirty="0">
                <a:latin typeface="Times New Roman"/>
                <a:cs typeface="Times New Roman"/>
              </a:rPr>
              <a:t>formative assessments </a:t>
            </a:r>
            <a:r>
              <a:rPr lang="en-US" sz="1800" dirty="0">
                <a:latin typeface="Times New Roman"/>
                <a:cs typeface="Times New Roman"/>
              </a:rPr>
              <a:t>along the way (</a:t>
            </a:r>
            <a:r>
              <a:rPr lang="en-US" sz="1800" b="1" dirty="0">
                <a:latin typeface="Times New Roman"/>
                <a:cs typeface="Times New Roman"/>
              </a:rPr>
              <a:t>Actionable Feedback</a:t>
            </a:r>
            <a:r>
              <a:rPr lang="en-US" sz="1800" dirty="0">
                <a:latin typeface="Times New Roman"/>
                <a:cs typeface="Times New Roman"/>
              </a:rPr>
              <a:t>)</a:t>
            </a:r>
          </a:p>
          <a:p>
            <a:pPr marL="182880" indent="-182880">
              <a:buFont typeface="Arial" panose="020B0604020202020204" pitchFamily="34" charset="0"/>
              <a:buChar char="•"/>
            </a:pPr>
            <a:r>
              <a:rPr lang="en-US" sz="1800" dirty="0">
                <a:latin typeface="Times New Roman"/>
                <a:cs typeface="Times New Roman"/>
              </a:rPr>
              <a:t>Using </a:t>
            </a:r>
            <a:r>
              <a:rPr lang="en-US" sz="1800" b="1" dirty="0">
                <a:latin typeface="Times New Roman"/>
                <a:cs typeface="Times New Roman"/>
              </a:rPr>
              <a:t>phenomena and storylines</a:t>
            </a:r>
          </a:p>
          <a:p>
            <a:pPr marL="182880" indent="-182880">
              <a:buFont typeface="Arial" panose="020B0604020202020204" pitchFamily="34" charset="0"/>
              <a:buChar char="•"/>
            </a:pPr>
            <a:r>
              <a:rPr lang="en-US" sz="1800" dirty="0">
                <a:latin typeface="Times New Roman"/>
                <a:cs typeface="Times New Roman"/>
              </a:rPr>
              <a:t>Developing or using existing </a:t>
            </a:r>
            <a:r>
              <a:rPr lang="en-US" sz="1800" b="1" dirty="0">
                <a:latin typeface="Times New Roman"/>
                <a:cs typeface="Times New Roman"/>
              </a:rPr>
              <a:t>PBL’s (phenomena, project, or problem) </a:t>
            </a:r>
            <a:r>
              <a:rPr lang="en-US" sz="1800" dirty="0">
                <a:latin typeface="Times New Roman"/>
                <a:cs typeface="Times New Roman"/>
              </a:rPr>
              <a:t>as</a:t>
            </a:r>
            <a:r>
              <a:rPr lang="en-US" sz="1800" b="1" dirty="0">
                <a:latin typeface="Times New Roman"/>
                <a:cs typeface="Times New Roman"/>
              </a:rPr>
              <a:t>  </a:t>
            </a:r>
            <a:r>
              <a:rPr lang="en-US" sz="1800" dirty="0">
                <a:latin typeface="Times New Roman"/>
                <a:cs typeface="Times New Roman"/>
              </a:rPr>
              <a:t>part of the Unit that is aligned with the Unit</a:t>
            </a:r>
          </a:p>
          <a:p>
            <a:pPr marL="182880" indent="-182880">
              <a:buFont typeface="Arial" panose="020B0604020202020204" pitchFamily="34" charset="0"/>
              <a:buChar char="•"/>
            </a:pPr>
            <a:r>
              <a:rPr lang="en-US" sz="1800" dirty="0">
                <a:latin typeface="Times New Roman"/>
                <a:cs typeface="Times New Roman"/>
              </a:rPr>
              <a:t>Science can be used as </a:t>
            </a:r>
            <a:r>
              <a:rPr lang="en-US" sz="1800" b="1" dirty="0">
                <a:latin typeface="Times New Roman"/>
                <a:cs typeface="Times New Roman"/>
              </a:rPr>
              <a:t>the “hook” </a:t>
            </a:r>
            <a:r>
              <a:rPr lang="en-US" sz="1800" dirty="0">
                <a:latin typeface="Times New Roman"/>
                <a:cs typeface="Times New Roman"/>
              </a:rPr>
              <a:t>to develop these integrated Unit Plans  (Can also be Social Studies)</a:t>
            </a:r>
          </a:p>
          <a:p>
            <a:pPr marL="182880" indent="-182880">
              <a:buFont typeface="Arial" panose="020B0604020202020204" pitchFamily="34" charset="0"/>
              <a:buChar char="•"/>
            </a:pPr>
            <a:r>
              <a:rPr lang="en-US" sz="1800" b="1" dirty="0">
                <a:latin typeface="Times New Roman"/>
                <a:cs typeface="Times New Roman"/>
              </a:rPr>
              <a:t>Essential questions </a:t>
            </a:r>
            <a:r>
              <a:rPr lang="en-US" sz="1800" dirty="0">
                <a:latin typeface="Times New Roman"/>
                <a:cs typeface="Times New Roman"/>
              </a:rPr>
              <a:t>and </a:t>
            </a:r>
            <a:r>
              <a:rPr lang="en-US" sz="1800" b="1" dirty="0">
                <a:latin typeface="Times New Roman"/>
                <a:cs typeface="Times New Roman"/>
              </a:rPr>
              <a:t>guiding questions</a:t>
            </a:r>
          </a:p>
          <a:p>
            <a:endParaRPr lang="en-US" dirty="0"/>
          </a:p>
        </p:txBody>
      </p:sp>
      <p:sp>
        <p:nvSpPr>
          <p:cNvPr id="2" name="Slide Number Placeholder 1">
            <a:extLst>
              <a:ext uri="{FF2B5EF4-FFF2-40B4-BE49-F238E27FC236}">
                <a16:creationId xmlns:a16="http://schemas.microsoft.com/office/drawing/2014/main" id="{AC3C4403-A34B-E949-997B-F03F944734C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25</a:t>
            </a:fld>
            <a:endParaRPr lang="en-US"/>
          </a:p>
        </p:txBody>
      </p:sp>
    </p:spTree>
    <p:extLst>
      <p:ext uri="{BB962C8B-B14F-4D97-AF65-F5344CB8AC3E}">
        <p14:creationId xmlns:p14="http://schemas.microsoft.com/office/powerpoint/2010/main" val="13693334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11D301-230D-4393-A8D1-EB45722F31A7}"/>
              </a:ext>
            </a:extLst>
          </p:cNvPr>
          <p:cNvPicPr>
            <a:picLocks noChangeAspect="1"/>
          </p:cNvPicPr>
          <p:nvPr/>
        </p:nvPicPr>
        <p:blipFill>
          <a:blip r:embed="rId2"/>
          <a:stretch>
            <a:fillRect/>
          </a:stretch>
        </p:blipFill>
        <p:spPr>
          <a:xfrm>
            <a:off x="2105095" y="0"/>
            <a:ext cx="5372288" cy="6340499"/>
          </a:xfrm>
          <a:prstGeom prst="rect">
            <a:avLst/>
          </a:prstGeom>
        </p:spPr>
      </p:pic>
      <p:sp>
        <p:nvSpPr>
          <p:cNvPr id="2" name="Slide Number Placeholder 1">
            <a:extLst>
              <a:ext uri="{FF2B5EF4-FFF2-40B4-BE49-F238E27FC236}">
                <a16:creationId xmlns:a16="http://schemas.microsoft.com/office/drawing/2014/main" id="{C0A88196-5A3C-374A-AC39-F615F1F8A7C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26</a:t>
            </a:fld>
            <a:endParaRPr lang="en-US"/>
          </a:p>
        </p:txBody>
      </p:sp>
    </p:spTree>
    <p:extLst>
      <p:ext uri="{BB962C8B-B14F-4D97-AF65-F5344CB8AC3E}">
        <p14:creationId xmlns:p14="http://schemas.microsoft.com/office/powerpoint/2010/main" val="10684899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095C7B6-3019-4105-AA69-D9171F0BD26B}"/>
              </a:ext>
            </a:extLst>
          </p:cNvPr>
          <p:cNvPicPr>
            <a:picLocks noChangeAspect="1"/>
          </p:cNvPicPr>
          <p:nvPr/>
        </p:nvPicPr>
        <p:blipFill>
          <a:blip r:embed="rId2"/>
          <a:stretch>
            <a:fillRect/>
          </a:stretch>
        </p:blipFill>
        <p:spPr>
          <a:xfrm>
            <a:off x="2137985" y="0"/>
            <a:ext cx="5226915" cy="6342677"/>
          </a:xfrm>
          <a:prstGeom prst="rect">
            <a:avLst/>
          </a:prstGeom>
        </p:spPr>
      </p:pic>
      <p:sp>
        <p:nvSpPr>
          <p:cNvPr id="2" name="Slide Number Placeholder 1">
            <a:extLst>
              <a:ext uri="{FF2B5EF4-FFF2-40B4-BE49-F238E27FC236}">
                <a16:creationId xmlns:a16="http://schemas.microsoft.com/office/drawing/2014/main" id="{9A390079-6FAB-C64E-B3D2-1B5737A4604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27</a:t>
            </a:fld>
            <a:endParaRPr lang="en-US"/>
          </a:p>
        </p:txBody>
      </p:sp>
    </p:spTree>
    <p:extLst>
      <p:ext uri="{BB962C8B-B14F-4D97-AF65-F5344CB8AC3E}">
        <p14:creationId xmlns:p14="http://schemas.microsoft.com/office/powerpoint/2010/main" val="3463796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5F786D-6431-D44C-9729-89D34F63711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28</a:t>
            </a:fld>
            <a:endParaRPr lang="en-US"/>
          </a:p>
        </p:txBody>
      </p:sp>
      <p:sp>
        <p:nvSpPr>
          <p:cNvPr id="3" name="TextBox 2">
            <a:extLst>
              <a:ext uri="{FF2B5EF4-FFF2-40B4-BE49-F238E27FC236}">
                <a16:creationId xmlns:a16="http://schemas.microsoft.com/office/drawing/2014/main" id="{E6C0D483-C6AB-214E-8907-0B044E64AB89}"/>
              </a:ext>
            </a:extLst>
          </p:cNvPr>
          <p:cNvSpPr txBox="1"/>
          <p:nvPr/>
        </p:nvSpPr>
        <p:spPr>
          <a:xfrm>
            <a:off x="852854" y="457201"/>
            <a:ext cx="7746023" cy="1384995"/>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Your Assignment for Part 2 of Developing An Integrated a STEM Unit across the </a:t>
            </a:r>
          </a:p>
          <a:p>
            <a:pPr algn="ctr"/>
            <a:r>
              <a:rPr lang="en-US" sz="2800" b="1" dirty="0">
                <a:latin typeface="Times New Roman" panose="02020603050405020304" pitchFamily="18" charset="0"/>
                <a:cs typeface="Times New Roman" panose="02020603050405020304" pitchFamily="18" charset="0"/>
              </a:rPr>
              <a:t>Content Areas</a:t>
            </a:r>
          </a:p>
        </p:txBody>
      </p:sp>
      <p:sp>
        <p:nvSpPr>
          <p:cNvPr id="4" name="TextBox 3">
            <a:extLst>
              <a:ext uri="{FF2B5EF4-FFF2-40B4-BE49-F238E27FC236}">
                <a16:creationId xmlns:a16="http://schemas.microsoft.com/office/drawing/2014/main" id="{2C784AA4-839A-684C-A149-9C67805D40D0}"/>
              </a:ext>
            </a:extLst>
          </p:cNvPr>
          <p:cNvSpPr txBox="1"/>
          <p:nvPr/>
        </p:nvSpPr>
        <p:spPr>
          <a:xfrm>
            <a:off x="852854" y="2031023"/>
            <a:ext cx="7658100" cy="4093428"/>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We are going to share with you a Sample Integrated Unit of Study across the content areas that we worked on with another school district in the country. This Unit was “Earth’s Systems”.  </a:t>
            </a:r>
          </a:p>
          <a:p>
            <a:endParaRPr lang="en-US" sz="2000" b="1"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This school district used the Discovery Education </a:t>
            </a:r>
            <a:r>
              <a:rPr lang="en-US" sz="2000" b="1" dirty="0" err="1">
                <a:latin typeface="Times New Roman" panose="02020603050405020304" pitchFamily="18" charset="0"/>
                <a:cs typeface="Times New Roman" panose="02020603050405020304" pitchFamily="18" charset="0"/>
              </a:rPr>
              <a:t>TechBook</a:t>
            </a:r>
            <a:r>
              <a:rPr lang="en-US" sz="2000" b="1" dirty="0">
                <a:latin typeface="Times New Roman" panose="02020603050405020304" pitchFamily="18" charset="0"/>
                <a:cs typeface="Times New Roman" panose="02020603050405020304" pitchFamily="18" charset="0"/>
              </a:rPr>
              <a:t> as their science curriculum</a:t>
            </a:r>
          </a:p>
          <a:p>
            <a:endParaRPr lang="en-US" sz="2000" b="1"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We want the teachers from the other content areas in your team to look at this unit as a sample and start to look at the connections that can be developed in your content area with the science curriculum </a:t>
            </a:r>
          </a:p>
          <a:p>
            <a:endParaRPr lang="en-US" sz="2000" b="1"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On the next slide look at the SHN modified Amplify suggested Scope and Sequence</a:t>
            </a:r>
          </a:p>
        </p:txBody>
      </p:sp>
    </p:spTree>
    <p:extLst>
      <p:ext uri="{BB962C8B-B14F-4D97-AF65-F5344CB8AC3E}">
        <p14:creationId xmlns:p14="http://schemas.microsoft.com/office/powerpoint/2010/main" val="31730756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E771CC-FAEE-4A4C-B723-C259D598F17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29</a:t>
            </a:fld>
            <a:endParaRPr lang="en-US"/>
          </a:p>
        </p:txBody>
      </p:sp>
      <p:sp>
        <p:nvSpPr>
          <p:cNvPr id="3" name="TextBox 2">
            <a:extLst>
              <a:ext uri="{FF2B5EF4-FFF2-40B4-BE49-F238E27FC236}">
                <a16:creationId xmlns:a16="http://schemas.microsoft.com/office/drawing/2014/main" id="{085250ED-C3DE-784A-8A9F-212B0052D8BE}"/>
              </a:ext>
            </a:extLst>
          </p:cNvPr>
          <p:cNvSpPr txBox="1"/>
          <p:nvPr/>
        </p:nvSpPr>
        <p:spPr>
          <a:xfrm>
            <a:off x="1336431" y="109563"/>
            <a:ext cx="8220808" cy="369332"/>
          </a:xfrm>
          <a:prstGeom prst="rect">
            <a:avLst/>
          </a:prstGeom>
          <a:noFill/>
        </p:spPr>
        <p:txBody>
          <a:bodyPr wrap="square" rtlCol="0">
            <a:spAutoFit/>
          </a:bodyPr>
          <a:lstStyle/>
          <a:p>
            <a:r>
              <a:rPr lang="en-US" sz="1800" b="1" u="sng" dirty="0">
                <a:latin typeface="Times New Roman" panose="02020603050405020304" pitchFamily="18" charset="0"/>
                <a:cs typeface="Times New Roman" panose="02020603050405020304" pitchFamily="18" charset="0"/>
              </a:rPr>
              <a:t>SHN Middle School Modified Amplify Science Scope and Sequence</a:t>
            </a:r>
          </a:p>
        </p:txBody>
      </p:sp>
      <p:sp>
        <p:nvSpPr>
          <p:cNvPr id="4" name="Rectangle 3">
            <a:extLst>
              <a:ext uri="{FF2B5EF4-FFF2-40B4-BE49-F238E27FC236}">
                <a16:creationId xmlns:a16="http://schemas.microsoft.com/office/drawing/2014/main" id="{6085470E-EEC2-2A4E-88DF-7C6E6A27E24B}"/>
              </a:ext>
            </a:extLst>
          </p:cNvPr>
          <p:cNvSpPr/>
          <p:nvPr/>
        </p:nvSpPr>
        <p:spPr>
          <a:xfrm>
            <a:off x="571501" y="718323"/>
            <a:ext cx="3446585" cy="2554545"/>
          </a:xfrm>
          <a:prstGeom prst="rect">
            <a:avLst/>
          </a:prstGeom>
        </p:spPr>
        <p:txBody>
          <a:bodyPr wrap="square">
            <a:spAutoFit/>
          </a:bodyPr>
          <a:lstStyle/>
          <a:p>
            <a:r>
              <a:rPr lang="en-US" sz="2000" b="1" u="sng" dirty="0">
                <a:latin typeface="Times New Roman" panose="02020603050405020304" pitchFamily="18" charset="0"/>
                <a:cs typeface="Times New Roman" panose="02020603050405020304" pitchFamily="18" charset="0"/>
              </a:rPr>
              <a:t>Grade 6: </a:t>
            </a:r>
            <a:endParaRPr lang="en-US" sz="2000" b="1"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ENERGY  </a:t>
            </a:r>
            <a:r>
              <a:rPr lang="en-US" b="1" dirty="0">
                <a:latin typeface="Times New Roman" panose="02020603050405020304" pitchFamily="18" charset="0"/>
                <a:cs typeface="Times New Roman" panose="02020603050405020304" pitchFamily="18" charset="0"/>
              </a:rPr>
              <a:t>(Oct-Dec 2nd) 8 weeks</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Harnessing Human Energy</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Thermal Energy</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 </a:t>
            </a:r>
            <a:r>
              <a:rPr lang="en-US" b="1" u="sng" dirty="0">
                <a:latin typeface="Times New Roman" panose="02020603050405020304" pitchFamily="18" charset="0"/>
                <a:cs typeface="Times New Roman" panose="02020603050405020304" pitchFamily="18" charset="0"/>
              </a:rPr>
              <a:t>ECOSYSTEMS </a:t>
            </a:r>
            <a:r>
              <a:rPr lang="en-US" b="1" dirty="0">
                <a:latin typeface="Times New Roman" panose="02020603050405020304" pitchFamily="18" charset="0"/>
                <a:cs typeface="Times New Roman" panose="02020603050405020304" pitchFamily="18" charset="0"/>
              </a:rPr>
              <a:t>(Dec-March 4</a:t>
            </a:r>
            <a:r>
              <a:rPr lang="en-US" b="1" baseline="30000" dirty="0">
                <a:latin typeface="Times New Roman" panose="02020603050405020304" pitchFamily="18" charset="0"/>
                <a:cs typeface="Times New Roman" panose="02020603050405020304" pitchFamily="18" charset="0"/>
              </a:rPr>
              <a:t>th</a:t>
            </a:r>
            <a:r>
              <a:rPr lang="en-US" b="1" dirty="0">
                <a:latin typeface="Times New Roman" panose="02020603050405020304" pitchFamily="18" charset="0"/>
                <a:cs typeface="Times New Roman" panose="02020603050405020304" pitchFamily="18" charset="0"/>
              </a:rPr>
              <a:t>) 10 weeks</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Populations and Resources</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Matter and Energy in Ecosystems</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 </a:t>
            </a:r>
            <a:r>
              <a:rPr lang="en-US" b="1" u="sng" dirty="0">
                <a:latin typeface="Times New Roman" panose="02020603050405020304" pitchFamily="18" charset="0"/>
                <a:cs typeface="Times New Roman" panose="02020603050405020304" pitchFamily="18" charset="0"/>
              </a:rPr>
              <a:t>CLIMATE </a:t>
            </a:r>
            <a:r>
              <a:rPr lang="en-US" b="1" dirty="0">
                <a:latin typeface="Times New Roman" panose="02020603050405020304" pitchFamily="18" charset="0"/>
                <a:cs typeface="Times New Roman" panose="02020603050405020304" pitchFamily="18" charset="0"/>
              </a:rPr>
              <a:t>(Mar-June 17</a:t>
            </a:r>
            <a:r>
              <a:rPr lang="en-US" b="1" baseline="30000" dirty="0">
                <a:latin typeface="Times New Roman" panose="02020603050405020304" pitchFamily="18" charset="0"/>
                <a:cs typeface="Times New Roman" panose="02020603050405020304" pitchFamily="18" charset="0"/>
              </a:rPr>
              <a:t>th</a:t>
            </a:r>
            <a:r>
              <a:rPr lang="en-US" b="1" dirty="0">
                <a:latin typeface="Times New Roman" panose="02020603050405020304" pitchFamily="18" charset="0"/>
                <a:cs typeface="Times New Roman" panose="02020603050405020304" pitchFamily="18" charset="0"/>
              </a:rPr>
              <a:t>) 15 weeks</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Weather Patterns</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Ocean, Atmosphere and Climate</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Earth’s Changing Climate</a:t>
            </a:r>
            <a:endParaRPr lang="en-US" sz="2000" b="1" dirty="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F70D1C46-BA68-2346-B88B-476966612065}"/>
              </a:ext>
            </a:extLst>
          </p:cNvPr>
          <p:cNvSpPr/>
          <p:nvPr/>
        </p:nvSpPr>
        <p:spPr>
          <a:xfrm>
            <a:off x="4572000" y="718323"/>
            <a:ext cx="3965331" cy="3262432"/>
          </a:xfrm>
          <a:prstGeom prst="rect">
            <a:avLst/>
          </a:prstGeom>
        </p:spPr>
        <p:txBody>
          <a:bodyPr wrap="square">
            <a:spAutoFit/>
          </a:bodyPr>
          <a:lstStyle/>
          <a:p>
            <a:r>
              <a:rPr lang="en-US" sz="2000" b="1" u="sng" dirty="0">
                <a:latin typeface="Times New Roman" panose="02020603050405020304" pitchFamily="18" charset="0"/>
                <a:cs typeface="Times New Roman" panose="02020603050405020304" pitchFamily="18" charset="0"/>
              </a:rPr>
              <a:t>Grade 7:</a:t>
            </a:r>
            <a:endParaRPr lang="en-US" sz="2000" b="1"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M2 </a:t>
            </a:r>
            <a:r>
              <a:rPr lang="en-US" b="1" dirty="0">
                <a:latin typeface="Times New Roman" panose="02020603050405020304" pitchFamily="18" charset="0"/>
                <a:cs typeface="Times New Roman" panose="02020603050405020304" pitchFamily="18" charset="0"/>
              </a:rPr>
              <a:t>(Oct-Dec 2nd) 8 weeks</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Microbiome</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Metabolism</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 </a:t>
            </a:r>
            <a:r>
              <a:rPr lang="en-US" b="1" u="sng" dirty="0">
                <a:latin typeface="Times New Roman" panose="02020603050405020304" pitchFamily="18" charset="0"/>
                <a:cs typeface="Times New Roman" panose="02020603050405020304" pitchFamily="18" charset="0"/>
              </a:rPr>
              <a:t>CHANGES IN MATTER </a:t>
            </a:r>
            <a:r>
              <a:rPr lang="en-US" b="1" dirty="0">
                <a:latin typeface="Times New Roman" panose="02020603050405020304" pitchFamily="18" charset="0"/>
                <a:cs typeface="Times New Roman" panose="02020603050405020304" pitchFamily="18" charset="0"/>
              </a:rPr>
              <a:t>(Dec-March 4</a:t>
            </a:r>
            <a:r>
              <a:rPr lang="en-US" b="1" baseline="30000" dirty="0">
                <a:latin typeface="Times New Roman" panose="02020603050405020304" pitchFamily="18" charset="0"/>
                <a:cs typeface="Times New Roman" panose="02020603050405020304" pitchFamily="18" charset="0"/>
              </a:rPr>
              <a:t>th</a:t>
            </a:r>
            <a:r>
              <a:rPr lang="en-US" b="1" dirty="0">
                <a:latin typeface="Times New Roman" panose="02020603050405020304" pitchFamily="18" charset="0"/>
                <a:cs typeface="Times New Roman" panose="02020603050405020304" pitchFamily="18" charset="0"/>
              </a:rPr>
              <a:t>) 10 weeks</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Phase Change</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Chemical Reactions</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 </a:t>
            </a:r>
            <a:r>
              <a:rPr lang="en-US" b="1" u="sng" dirty="0">
                <a:latin typeface="Times New Roman" panose="02020603050405020304" pitchFamily="18" charset="0"/>
                <a:cs typeface="Times New Roman" panose="02020603050405020304" pitchFamily="18" charset="0"/>
              </a:rPr>
              <a:t>GEOLOGY </a:t>
            </a:r>
            <a:r>
              <a:rPr lang="en-US" b="1" dirty="0">
                <a:latin typeface="Times New Roman" panose="02020603050405020304" pitchFamily="18" charset="0"/>
                <a:cs typeface="Times New Roman" panose="02020603050405020304" pitchFamily="18" charset="0"/>
              </a:rPr>
              <a:t>(Mar-June 17</a:t>
            </a:r>
            <a:r>
              <a:rPr lang="en-US" b="1" baseline="30000" dirty="0">
                <a:latin typeface="Times New Roman" panose="02020603050405020304" pitchFamily="18" charset="0"/>
                <a:cs typeface="Times New Roman" panose="02020603050405020304" pitchFamily="18" charset="0"/>
              </a:rPr>
              <a:t>th</a:t>
            </a:r>
            <a:r>
              <a:rPr lang="en-US" b="1" dirty="0">
                <a:latin typeface="Times New Roman" panose="02020603050405020304" pitchFamily="18" charset="0"/>
                <a:cs typeface="Times New Roman" panose="02020603050405020304" pitchFamily="18" charset="0"/>
              </a:rPr>
              <a:t>) 15 weeks</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Plate Motion</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Engineering Internship: Plate Motion</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Rock Transformation</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???Engineering Internship Earth’s Changing Climate (Add to 6</a:t>
            </a:r>
            <a:r>
              <a:rPr lang="en-US" b="1" baseline="30000" dirty="0">
                <a:latin typeface="Times New Roman" panose="02020603050405020304" pitchFamily="18" charset="0"/>
                <a:cs typeface="Times New Roman" panose="02020603050405020304" pitchFamily="18" charset="0"/>
              </a:rPr>
              <a:t>th</a:t>
            </a:r>
            <a:r>
              <a:rPr lang="en-US" b="1" dirty="0">
                <a:latin typeface="Times New Roman" panose="02020603050405020304" pitchFamily="18" charset="0"/>
                <a:cs typeface="Times New Roman" panose="02020603050405020304" pitchFamily="18" charset="0"/>
              </a:rPr>
              <a:t> grade?</a:t>
            </a:r>
            <a:endParaRPr lang="en-US" sz="2000" b="1"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1D86E75D-E3B8-CB4C-8DAB-595F905D35A5}"/>
              </a:ext>
            </a:extLst>
          </p:cNvPr>
          <p:cNvSpPr/>
          <p:nvPr/>
        </p:nvSpPr>
        <p:spPr>
          <a:xfrm>
            <a:off x="573460" y="3382392"/>
            <a:ext cx="3657599" cy="2985433"/>
          </a:xfrm>
          <a:prstGeom prst="rect">
            <a:avLst/>
          </a:prstGeom>
        </p:spPr>
        <p:txBody>
          <a:bodyPr wrap="square">
            <a:spAutoFit/>
          </a:bodyPr>
          <a:lstStyle/>
          <a:p>
            <a:r>
              <a:rPr lang="en-US" sz="2000" b="1" u="sng" dirty="0">
                <a:latin typeface="Times New Roman" panose="02020603050405020304" pitchFamily="18" charset="0"/>
                <a:cs typeface="Times New Roman" panose="02020603050405020304" pitchFamily="18" charset="0"/>
              </a:rPr>
              <a:t>Grade 8:</a:t>
            </a:r>
            <a:endParaRPr lang="en-US" sz="2000" b="1" dirty="0">
              <a:latin typeface="Times New Roman" panose="02020603050405020304" pitchFamily="18" charset="0"/>
              <a:cs typeface="Times New Roman" panose="02020603050405020304" pitchFamily="18" charset="0"/>
            </a:endParaRPr>
          </a:p>
          <a:p>
            <a:r>
              <a:rPr lang="en-US" b="1" u="sng" dirty="0">
                <a:latin typeface="Times New Roman" panose="02020603050405020304" pitchFamily="18" charset="0"/>
                <a:cs typeface="Times New Roman" panose="02020603050405020304" pitchFamily="18" charset="0"/>
              </a:rPr>
              <a:t>SPACE </a:t>
            </a:r>
            <a:r>
              <a:rPr lang="en-US" b="1" dirty="0">
                <a:latin typeface="Times New Roman" panose="02020603050405020304" pitchFamily="18" charset="0"/>
                <a:cs typeface="Times New Roman" panose="02020603050405020304" pitchFamily="18" charset="0"/>
              </a:rPr>
              <a:t>(Oct-Dec 2nd) 8 weeks</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Geology on Mars</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Earth, Moon, and Sun</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 </a:t>
            </a:r>
            <a:r>
              <a:rPr lang="en-US" b="1" u="sng" dirty="0">
                <a:latin typeface="Times New Roman" panose="02020603050405020304" pitchFamily="18" charset="0"/>
                <a:cs typeface="Times New Roman" panose="02020603050405020304" pitchFamily="18" charset="0"/>
              </a:rPr>
              <a:t>PHYSICS </a:t>
            </a:r>
            <a:r>
              <a:rPr lang="en-US" b="1" dirty="0">
                <a:latin typeface="Times New Roman" panose="02020603050405020304" pitchFamily="18" charset="0"/>
                <a:cs typeface="Times New Roman" panose="02020603050405020304" pitchFamily="18" charset="0"/>
              </a:rPr>
              <a:t>(Dec-March 4</a:t>
            </a:r>
            <a:r>
              <a:rPr lang="en-US" b="1" baseline="30000" dirty="0">
                <a:latin typeface="Times New Roman" panose="02020603050405020304" pitchFamily="18" charset="0"/>
                <a:cs typeface="Times New Roman" panose="02020603050405020304" pitchFamily="18" charset="0"/>
              </a:rPr>
              <a:t>th</a:t>
            </a:r>
            <a:r>
              <a:rPr lang="en-US" b="1" dirty="0">
                <a:latin typeface="Times New Roman" panose="02020603050405020304" pitchFamily="18" charset="0"/>
                <a:cs typeface="Times New Roman" panose="02020603050405020304" pitchFamily="18" charset="0"/>
              </a:rPr>
              <a:t>) 10 weeks</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Force and Motion</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Engineering Internship: Force and Motion</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Magnetic Fields</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Light Waves</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 </a:t>
            </a:r>
            <a:r>
              <a:rPr lang="en-US" b="1" u="sng" dirty="0">
                <a:latin typeface="Times New Roman" panose="02020603050405020304" pitchFamily="18" charset="0"/>
                <a:cs typeface="Times New Roman" panose="02020603050405020304" pitchFamily="18" charset="0"/>
              </a:rPr>
              <a:t>EVOLUTION </a:t>
            </a:r>
            <a:r>
              <a:rPr lang="en-US" b="1" dirty="0">
                <a:latin typeface="Times New Roman" panose="02020603050405020304" pitchFamily="18" charset="0"/>
                <a:cs typeface="Times New Roman" panose="02020603050405020304" pitchFamily="18" charset="0"/>
              </a:rPr>
              <a:t>(Mar-June 17</a:t>
            </a:r>
            <a:r>
              <a:rPr lang="en-US" b="1" baseline="30000" dirty="0">
                <a:latin typeface="Times New Roman" panose="02020603050405020304" pitchFamily="18" charset="0"/>
                <a:cs typeface="Times New Roman" panose="02020603050405020304" pitchFamily="18" charset="0"/>
              </a:rPr>
              <a:t>th</a:t>
            </a:r>
            <a:r>
              <a:rPr lang="en-US" b="1" dirty="0">
                <a:latin typeface="Times New Roman" panose="02020603050405020304" pitchFamily="18" charset="0"/>
                <a:cs typeface="Times New Roman" panose="02020603050405020304" pitchFamily="18" charset="0"/>
              </a:rPr>
              <a:t>) 15 weeks</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Traits and Reproduction</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Natural Selection </a:t>
            </a:r>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Evolutionary History</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27180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7FEB1F-8412-4202-8258-9A09B63E9065}"/>
              </a:ext>
            </a:extLst>
          </p:cNvPr>
          <p:cNvSpPr txBox="1"/>
          <p:nvPr/>
        </p:nvSpPr>
        <p:spPr>
          <a:xfrm>
            <a:off x="114300" y="298075"/>
            <a:ext cx="8901953" cy="7078861"/>
          </a:xfrm>
          <a:prstGeom prst="rect">
            <a:avLst/>
          </a:prstGeom>
          <a:noFill/>
        </p:spPr>
        <p:txBody>
          <a:bodyPr wrap="square" rtlCol="0">
            <a:spAutoFit/>
          </a:bodyPr>
          <a:lstStyle/>
          <a:p>
            <a:pPr algn="ctr"/>
            <a:r>
              <a:rPr lang="en-US" sz="5400" dirty="0">
                <a:solidFill>
                  <a:schemeClr val="accent5">
                    <a:lumMod val="75000"/>
                  </a:schemeClr>
                </a:solidFill>
                <a:latin typeface="Times New Roman" panose="02020603050405020304" pitchFamily="18" charset="0"/>
                <a:cs typeface="Times New Roman" panose="02020603050405020304" pitchFamily="18" charset="0"/>
              </a:rPr>
              <a:t>Thank you!</a:t>
            </a:r>
          </a:p>
          <a:p>
            <a:pPr algn="ctr"/>
            <a:r>
              <a:rPr lang="en-US" sz="5400" dirty="0">
                <a:solidFill>
                  <a:schemeClr val="accent5">
                    <a:lumMod val="75000"/>
                  </a:schemeClr>
                </a:solidFill>
                <a:latin typeface="Times New Roman" panose="02020603050405020304" pitchFamily="18" charset="0"/>
                <a:cs typeface="Times New Roman" panose="02020603050405020304" pitchFamily="18" charset="0"/>
              </a:rPr>
              <a:t>You can find information on:</a:t>
            </a:r>
            <a:endParaRPr lang="en-US" sz="4800" dirty="0">
              <a:solidFill>
                <a:schemeClr val="accent5">
                  <a:lumMod val="75000"/>
                </a:schemeClr>
              </a:solidFill>
              <a:latin typeface="Times New Roman" panose="02020603050405020304" pitchFamily="18" charset="0"/>
              <a:cs typeface="Times New Roman" panose="02020603050405020304" pitchFamily="18" charset="0"/>
              <a:hlinkClick r:id="rId2"/>
            </a:endParaRPr>
          </a:p>
          <a:p>
            <a:pPr algn="ctr"/>
            <a:r>
              <a:rPr lang="en-US" sz="4800" dirty="0">
                <a:solidFill>
                  <a:schemeClr val="accent5">
                    <a:lumMod val="75000"/>
                  </a:schemeClr>
                </a:solidFill>
                <a:latin typeface="Times New Roman" panose="02020603050405020304" pitchFamily="18" charset="0"/>
                <a:cs typeface="Times New Roman" panose="02020603050405020304" pitchFamily="18" charset="0"/>
                <a:hlinkClick r:id="rId2"/>
              </a:rPr>
              <a:t>www.stemhappensnetwork.com</a:t>
            </a:r>
            <a:endParaRPr lang="en-US" sz="4800" dirty="0">
              <a:solidFill>
                <a:schemeClr val="accent5">
                  <a:lumMod val="75000"/>
                </a:schemeClr>
              </a:solidFill>
              <a:latin typeface="Times New Roman" panose="02020603050405020304" pitchFamily="18" charset="0"/>
              <a:cs typeface="Times New Roman" panose="02020603050405020304" pitchFamily="18" charset="0"/>
            </a:endParaRPr>
          </a:p>
          <a:p>
            <a:pPr algn="ctr"/>
            <a:r>
              <a:rPr lang="en-US" sz="5400" dirty="0">
                <a:solidFill>
                  <a:schemeClr val="accent5">
                    <a:lumMod val="75000"/>
                  </a:schemeClr>
                </a:solidFill>
                <a:latin typeface="Times New Roman" panose="02020603050405020304" pitchFamily="18" charset="0"/>
                <a:cs typeface="Times New Roman" panose="02020603050405020304" pitchFamily="18" charset="0"/>
              </a:rPr>
              <a:t> </a:t>
            </a:r>
            <a:r>
              <a:rPr lang="en-US" sz="3200" dirty="0">
                <a:solidFill>
                  <a:schemeClr val="accent5">
                    <a:lumMod val="75000"/>
                  </a:schemeClr>
                </a:solidFill>
                <a:latin typeface="Times New Roman" panose="02020603050405020304" pitchFamily="18" charset="0"/>
                <a:cs typeface="Times New Roman" panose="02020603050405020304" pitchFamily="18" charset="0"/>
              </a:rPr>
              <a:t>or contact us at:</a:t>
            </a:r>
          </a:p>
          <a:p>
            <a:pPr algn="ctr"/>
            <a:r>
              <a:rPr lang="en-US" sz="2800" dirty="0">
                <a:solidFill>
                  <a:schemeClr val="accent5">
                    <a:lumMod val="75000"/>
                  </a:schemeClr>
                </a:solidFill>
                <a:latin typeface="Times New Roman" panose="02020603050405020304" pitchFamily="18" charset="0"/>
                <a:cs typeface="Times New Roman" panose="02020603050405020304" pitchFamily="18" charset="0"/>
              </a:rPr>
              <a:t>Roy Harris</a:t>
            </a:r>
          </a:p>
          <a:p>
            <a:pPr algn="ctr"/>
            <a:r>
              <a:rPr lang="en-US" sz="2800" dirty="0">
                <a:solidFill>
                  <a:schemeClr val="accent5">
                    <a:lumMod val="75000"/>
                  </a:schemeClr>
                </a:solidFill>
                <a:latin typeface="Times New Roman" panose="02020603050405020304" pitchFamily="18" charset="0"/>
                <a:cs typeface="Times New Roman" panose="02020603050405020304" pitchFamily="18" charset="0"/>
                <a:hlinkClick r:id="rId3"/>
              </a:rPr>
              <a:t>royharris.shn@gmail.com</a:t>
            </a:r>
            <a:endParaRPr lang="en-US" sz="2800" dirty="0">
              <a:solidFill>
                <a:schemeClr val="accent5">
                  <a:lumMod val="75000"/>
                </a:schemeClr>
              </a:solidFill>
              <a:latin typeface="Times New Roman" panose="02020603050405020304" pitchFamily="18" charset="0"/>
              <a:cs typeface="Times New Roman" panose="02020603050405020304" pitchFamily="18" charset="0"/>
            </a:endParaRPr>
          </a:p>
          <a:p>
            <a:pPr algn="ctr"/>
            <a:r>
              <a:rPr lang="en-US" sz="2800" dirty="0">
                <a:solidFill>
                  <a:schemeClr val="accent5">
                    <a:lumMod val="75000"/>
                  </a:schemeClr>
                </a:solidFill>
                <a:latin typeface="Times New Roman" panose="02020603050405020304" pitchFamily="18" charset="0"/>
                <a:cs typeface="Times New Roman" panose="02020603050405020304" pitchFamily="18" charset="0"/>
              </a:rPr>
              <a:t>Dr. Salvador A. Fernandez</a:t>
            </a:r>
          </a:p>
          <a:p>
            <a:pPr algn="ctr"/>
            <a:r>
              <a:rPr lang="en-US" sz="2800" dirty="0">
                <a:solidFill>
                  <a:schemeClr val="accent5">
                    <a:lumMod val="75000"/>
                  </a:schemeClr>
                </a:solidFill>
                <a:latin typeface="Times New Roman" panose="02020603050405020304" pitchFamily="18" charset="0"/>
                <a:cs typeface="Times New Roman" panose="02020603050405020304" pitchFamily="18" charset="0"/>
                <a:hlinkClick r:id="rId4"/>
              </a:rPr>
              <a:t>Salfernandez.shn@gmail.com</a:t>
            </a:r>
            <a:endParaRPr lang="en-US" sz="2800" dirty="0">
              <a:solidFill>
                <a:schemeClr val="accent5">
                  <a:lumMod val="75000"/>
                </a:schemeClr>
              </a:solidFill>
              <a:latin typeface="Times New Roman" panose="02020603050405020304" pitchFamily="18" charset="0"/>
              <a:cs typeface="Times New Roman" panose="02020603050405020304" pitchFamily="18" charset="0"/>
            </a:endParaRPr>
          </a:p>
          <a:p>
            <a:pPr algn="ctr"/>
            <a:r>
              <a:rPr lang="en-US" sz="2800" dirty="0">
                <a:solidFill>
                  <a:schemeClr val="accent5">
                    <a:lumMod val="75000"/>
                  </a:schemeClr>
                </a:solidFill>
                <a:latin typeface="Times New Roman" panose="02020603050405020304" pitchFamily="18" charset="0"/>
                <a:cs typeface="Times New Roman" panose="02020603050405020304" pitchFamily="18" charset="0"/>
              </a:rPr>
              <a:t>Kelli List Wells</a:t>
            </a:r>
          </a:p>
          <a:p>
            <a:pPr algn="ctr"/>
            <a:r>
              <a:rPr lang="en-US" sz="2800" dirty="0">
                <a:solidFill>
                  <a:schemeClr val="accent5">
                    <a:lumMod val="75000"/>
                  </a:schemeClr>
                </a:solidFill>
                <a:latin typeface="Times New Roman" panose="02020603050405020304" pitchFamily="18" charset="0"/>
                <a:cs typeface="Times New Roman" panose="02020603050405020304" pitchFamily="18" charset="0"/>
                <a:hlinkClick r:id="rId5"/>
              </a:rPr>
              <a:t>kellilistwells.klw@gmail.com</a:t>
            </a:r>
            <a:endParaRPr lang="en-US" sz="2800" dirty="0">
              <a:solidFill>
                <a:schemeClr val="accent5">
                  <a:lumMod val="75000"/>
                </a:schemeClr>
              </a:solidFill>
              <a:latin typeface="Times New Roman" panose="02020603050405020304" pitchFamily="18" charset="0"/>
              <a:cs typeface="Times New Roman" panose="02020603050405020304" pitchFamily="18" charset="0"/>
            </a:endParaRPr>
          </a:p>
          <a:p>
            <a:pPr algn="ctr"/>
            <a:endParaRPr lang="en-US" sz="3200" dirty="0">
              <a:solidFill>
                <a:schemeClr val="accent5">
                  <a:lumMod val="75000"/>
                </a:schemeClr>
              </a:solidFill>
              <a:latin typeface="+mj-lt"/>
              <a:cs typeface="Times New Roman" panose="02020603050405020304" pitchFamily="18" charset="0"/>
            </a:endParaRPr>
          </a:p>
          <a:p>
            <a:endParaRPr lang="en-US" sz="44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4BDBCA30-B08A-E647-B77C-EC6C5EAFA37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30</a:t>
            </a:fld>
            <a:endParaRPr lang="en-US"/>
          </a:p>
        </p:txBody>
      </p:sp>
    </p:spTree>
    <p:extLst>
      <p:ext uri="{BB962C8B-B14F-4D97-AF65-F5344CB8AC3E}">
        <p14:creationId xmlns:p14="http://schemas.microsoft.com/office/powerpoint/2010/main" val="3812260435"/>
      </p:ext>
    </p:extLst>
  </p:cSld>
  <p:clrMapOvr>
    <a:masterClrMapping/>
  </p:clrMapOvr>
</p:sld>
</file>

<file path=ppt/theme/theme1.xml><?xml version="1.0" encoding="utf-8"?>
<a:theme xmlns:a="http://schemas.openxmlformats.org/drawingml/2006/main" name="Retrospect">
  <a:themeElements>
    <a:clrScheme name="Custom 5">
      <a:dk1>
        <a:sysClr val="windowText" lastClr="000000"/>
      </a:dk1>
      <a:lt1>
        <a:sysClr val="window" lastClr="FFFFFF"/>
      </a:lt1>
      <a:dk2>
        <a:srgbClr val="335B74"/>
      </a:dk2>
      <a:lt2>
        <a:srgbClr val="DFE3E5"/>
      </a:lt2>
      <a:accent1>
        <a:srgbClr val="528114"/>
      </a:accent1>
      <a:accent2>
        <a:srgbClr val="37560D"/>
      </a:accent2>
      <a:accent3>
        <a:srgbClr val="27CED7"/>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28445</TotalTime>
  <Words>2673</Words>
  <Application>Microsoft Office PowerPoint</Application>
  <PresentationFormat>On-screen Show (4:3)</PresentationFormat>
  <Paragraphs>295</Paragraphs>
  <Slides>30</Slides>
  <Notes>8</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30</vt:i4>
      </vt:variant>
    </vt:vector>
  </HeadingPairs>
  <TitlesOfParts>
    <vt:vector size="40" baseType="lpstr">
      <vt:lpstr>Calibri</vt:lpstr>
      <vt:lpstr>Helvetica Neue</vt:lpstr>
      <vt:lpstr>Times New Roman</vt:lpstr>
      <vt:lpstr>Arial</vt:lpstr>
      <vt:lpstr>Source Sans Pro</vt:lpstr>
      <vt:lpstr>Cambria</vt:lpstr>
      <vt:lpstr>Wingdings</vt:lpstr>
      <vt:lpstr>Calibri Light</vt:lpstr>
      <vt:lpstr>Andy</vt:lpstr>
      <vt:lpstr>Retrospect</vt:lpstr>
      <vt:lpstr>PowerPoint Presentation</vt:lpstr>
      <vt:lpstr>PowerPoint Presentation</vt:lpstr>
      <vt:lpstr>Where are We Now? Above and Below the Surface… </vt:lpstr>
      <vt:lpstr>Connecting the Dots to Teacher Practice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Engage NY- Danielson 3c</vt:lpstr>
      <vt:lpstr>PowerPoint Presentation</vt:lpstr>
      <vt:lpstr>PowerPoint Presentation</vt:lpstr>
      <vt:lpstr>PowerPoint Presentation</vt:lpstr>
      <vt:lpstr>PowerPoint Presentation</vt:lpstr>
      <vt:lpstr>Danielson Domains and Feedback</vt:lpstr>
      <vt:lpstr>Feedback to Support Improved Practice </vt:lpstr>
      <vt:lpstr> </vt:lpstr>
      <vt:lpstr>PowerPoint Presentation</vt:lpstr>
      <vt:lpstr>PowerPoint Presentation</vt:lpstr>
      <vt:lpstr>   A Feedback Tool Suggestion  Now let's look at a possible Feedback Form that you can use in remote on-line learning or in the actual classroom.</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Kelli Wells</dc:creator>
  <cp:lastModifiedBy>KLW</cp:lastModifiedBy>
  <cp:revision>208</cp:revision>
  <cp:lastPrinted>2020-05-20T14:31:16Z</cp:lastPrinted>
  <dcterms:modified xsi:type="dcterms:W3CDTF">2021-06-01T02:17:25Z</dcterms:modified>
</cp:coreProperties>
</file>