
<file path=[Content_Types].xml><?xml version="1.0" encoding="utf-8"?>
<Types xmlns="http://schemas.openxmlformats.org/package/2006/content-types">
  <Default Extension="1" ContentType="image/jpeg"/>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60" r:id="rId1"/>
  </p:sldMasterIdLst>
  <p:notesMasterIdLst>
    <p:notesMasterId r:id="rId21"/>
  </p:notesMasterIdLst>
  <p:handoutMasterIdLst>
    <p:handoutMasterId r:id="rId22"/>
  </p:handoutMasterIdLst>
  <p:sldIdLst>
    <p:sldId id="256" r:id="rId2"/>
    <p:sldId id="451" r:id="rId3"/>
    <p:sldId id="453" r:id="rId4"/>
    <p:sldId id="443" r:id="rId5"/>
    <p:sldId id="383" r:id="rId6"/>
    <p:sldId id="442" r:id="rId7"/>
    <p:sldId id="444" r:id="rId8"/>
    <p:sldId id="445" r:id="rId9"/>
    <p:sldId id="447" r:id="rId10"/>
    <p:sldId id="417" r:id="rId11"/>
    <p:sldId id="446" r:id="rId12"/>
    <p:sldId id="454" r:id="rId13"/>
    <p:sldId id="455" r:id="rId14"/>
    <p:sldId id="384" r:id="rId15"/>
    <p:sldId id="448" r:id="rId16"/>
    <p:sldId id="449" r:id="rId17"/>
    <p:sldId id="450" r:id="rId18"/>
    <p:sldId id="456" r:id="rId19"/>
    <p:sldId id="45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 lastIdx="1" clrIdx="0">
    <p:extLst>
      <p:ext uri="{19B8F6BF-5375-455C-9EA6-DF929625EA0E}">
        <p15:presenceInfo xmlns:p15="http://schemas.microsoft.com/office/powerpoint/2012/main" userId="06accdb65553a1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8B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40" autoAdjust="0"/>
    <p:restoredTop sz="88488" autoAdjust="0"/>
  </p:normalViewPr>
  <p:slideViewPr>
    <p:cSldViewPr snapToGrid="0" snapToObjects="1">
      <p:cViewPr varScale="1">
        <p:scale>
          <a:sx n="75" d="100"/>
          <a:sy n="75" d="100"/>
        </p:scale>
        <p:origin x="1397" y="31"/>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83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1132EEF-223A-BC42-8F72-8E9D3D13E822}" type="datetimeFigureOut">
              <a:rPr lang="en-US" smtClean="0"/>
              <a:t>6/30/2020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D53182-2257-744C-BD84-91A4530BAF0F}" type="slidenum">
              <a:rPr lang="en-US" smtClean="0"/>
              <a:t>‹#›</a:t>
            </a:fld>
            <a:endParaRPr lang="en-US"/>
          </a:p>
        </p:txBody>
      </p:sp>
    </p:spTree>
    <p:extLst>
      <p:ext uri="{BB962C8B-B14F-4D97-AF65-F5344CB8AC3E}">
        <p14:creationId xmlns:p14="http://schemas.microsoft.com/office/powerpoint/2010/main" val="325057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8BDA26-153A-4A40-8C6C-2CC6D299D340}" type="datetimeFigureOut">
              <a:rPr lang="en-US" smtClean="0"/>
              <a:t>6/30/2020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FFE858-156B-9248-B8F9-62F9324D88AC}" type="slidenum">
              <a:rPr lang="en-US" smtClean="0"/>
              <a:t>‹#›</a:t>
            </a:fld>
            <a:endParaRPr lang="en-US"/>
          </a:p>
        </p:txBody>
      </p:sp>
    </p:spTree>
    <p:extLst>
      <p:ext uri="{BB962C8B-B14F-4D97-AF65-F5344CB8AC3E}">
        <p14:creationId xmlns:p14="http://schemas.microsoft.com/office/powerpoint/2010/main" val="111059255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FFE858-156B-9248-B8F9-62F9324D88AC}" type="slidenum">
              <a:rPr lang="en-US" smtClean="0"/>
              <a:t>1</a:t>
            </a:fld>
            <a:endParaRPr lang="en-US"/>
          </a:p>
        </p:txBody>
      </p:sp>
    </p:spTree>
    <p:extLst>
      <p:ext uri="{BB962C8B-B14F-4D97-AF65-F5344CB8AC3E}">
        <p14:creationId xmlns:p14="http://schemas.microsoft.com/office/powerpoint/2010/main" val="1774225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FFE858-156B-9248-B8F9-62F9324D88AC}" type="slidenum">
              <a:rPr lang="en-US" smtClean="0"/>
              <a:t>5</a:t>
            </a:fld>
            <a:endParaRPr lang="en-US"/>
          </a:p>
        </p:txBody>
      </p:sp>
    </p:spTree>
    <p:extLst>
      <p:ext uri="{BB962C8B-B14F-4D97-AF65-F5344CB8AC3E}">
        <p14:creationId xmlns:p14="http://schemas.microsoft.com/office/powerpoint/2010/main" val="948845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simple, easy to read and cut to the essentials, so that it can be set to memory and be repeated accurately.</a:t>
            </a:r>
          </a:p>
          <a:p>
            <a:r>
              <a:rPr lang="en-US" sz="1200" b="1" i="0" kern="1200" dirty="0">
                <a:solidFill>
                  <a:schemeClr val="tx1"/>
                </a:solidFill>
                <a:effectLst/>
                <a:latin typeface="+mn-lt"/>
                <a:ea typeface="+mn-ea"/>
                <a:cs typeface="+mn-cs"/>
              </a:rPr>
              <a:t>Be Clear: </a:t>
            </a:r>
            <a:r>
              <a:rPr lang="en-US" sz="1200" b="0" i="0" kern="1200" dirty="0">
                <a:solidFill>
                  <a:schemeClr val="tx1"/>
                </a:solidFill>
                <a:effectLst/>
                <a:latin typeface="+mn-lt"/>
                <a:ea typeface="+mn-ea"/>
                <a:cs typeface="+mn-cs"/>
              </a:rPr>
              <a:t>A good rule of thumb for clarity is to focus on one primary goal, rather than trying to fill the document with a scattering of ideas. One clear objective is also easier to focus on and achieve.</a:t>
            </a:r>
          </a:p>
          <a:p>
            <a:r>
              <a:rPr lang="en-US" sz="1200" b="1" i="0" kern="1200" dirty="0">
                <a:solidFill>
                  <a:schemeClr val="tx1"/>
                </a:solidFill>
                <a:effectLst/>
                <a:latin typeface="+mn-lt"/>
                <a:ea typeface="+mn-ea"/>
                <a:cs typeface="+mn-cs"/>
              </a:rPr>
              <a:t>Have a Time Horizon:</a:t>
            </a:r>
            <a:r>
              <a:rPr lang="en-US" sz="1200" b="0" i="0" kern="1200" dirty="0">
                <a:solidFill>
                  <a:schemeClr val="tx1"/>
                </a:solidFill>
                <a:effectLst/>
                <a:latin typeface="+mn-lt"/>
                <a:ea typeface="+mn-ea"/>
                <a:cs typeface="+mn-cs"/>
              </a:rPr>
              <a:t> A time horizon is simply a fixed point in the future when you will achieve and evaluate your vision statement. Define that time.</a:t>
            </a:r>
          </a:p>
          <a:p>
            <a:r>
              <a:rPr lang="en-US" sz="1200" b="1" i="0" kern="1200" dirty="0">
                <a:solidFill>
                  <a:schemeClr val="tx1"/>
                </a:solidFill>
                <a:effectLst/>
                <a:latin typeface="+mn-lt"/>
                <a:ea typeface="+mn-ea"/>
                <a:cs typeface="+mn-cs"/>
              </a:rPr>
              <a:t>Make it Future-Oriented: </a:t>
            </a:r>
            <a:r>
              <a:rPr lang="en-US" sz="1200" b="0" i="0" kern="1200" dirty="0">
                <a:solidFill>
                  <a:schemeClr val="tx1"/>
                </a:solidFill>
                <a:effectLst/>
                <a:latin typeface="+mn-lt"/>
                <a:ea typeface="+mn-ea"/>
                <a:cs typeface="+mn-cs"/>
              </a:rPr>
              <a:t>Again, the vision statement is not what the company is presently engaged in but rather a future objective where the company plans to be.</a:t>
            </a:r>
          </a:p>
          <a:p>
            <a:r>
              <a:rPr lang="en-US" sz="1200" b="1" i="0" kern="1200" dirty="0">
                <a:solidFill>
                  <a:schemeClr val="tx1"/>
                </a:solidFill>
                <a:effectLst/>
                <a:latin typeface="+mn-lt"/>
                <a:ea typeface="+mn-ea"/>
                <a:cs typeface="+mn-cs"/>
              </a:rPr>
              <a:t>Be Stable:</a:t>
            </a:r>
            <a:r>
              <a:rPr lang="en-US" sz="1200" b="0" i="0" kern="1200" dirty="0">
                <a:solidFill>
                  <a:schemeClr val="tx1"/>
                </a:solidFill>
                <a:effectLst/>
                <a:latin typeface="+mn-lt"/>
                <a:ea typeface="+mn-ea"/>
                <a:cs typeface="+mn-cs"/>
              </a:rPr>
              <a:t> The vision statement is a long-term goal that should, ideally, not be affected by the market or technological changes.</a:t>
            </a:r>
          </a:p>
          <a:p>
            <a:r>
              <a:rPr lang="en-US" sz="1200" b="1" i="0" kern="1200" dirty="0">
                <a:solidFill>
                  <a:schemeClr val="tx1"/>
                </a:solidFill>
                <a:effectLst/>
                <a:latin typeface="+mn-lt"/>
                <a:ea typeface="+mn-ea"/>
                <a:cs typeface="+mn-cs"/>
              </a:rPr>
              <a:t>Be Challenging:</a:t>
            </a:r>
            <a:r>
              <a:rPr lang="en-US" sz="1200" b="0" i="0" kern="1200" dirty="0">
                <a:solidFill>
                  <a:schemeClr val="tx1"/>
                </a:solidFill>
                <a:effectLst/>
                <a:latin typeface="+mn-lt"/>
                <a:ea typeface="+mn-ea"/>
                <a:cs typeface="+mn-cs"/>
              </a:rPr>
              <a:t> That said, you don’t want to be timid in setting your goals. Your objective shouldn’t be too easy to achieve, but also it shouldn’t be so unrealistic as to be discarded.</a:t>
            </a:r>
          </a:p>
          <a:p>
            <a:r>
              <a:rPr lang="en-US" sz="1200" b="1" i="0" kern="1200" dirty="0">
                <a:solidFill>
                  <a:schemeClr val="tx1"/>
                </a:solidFill>
                <a:effectLst/>
                <a:latin typeface="+mn-lt"/>
                <a:ea typeface="+mn-ea"/>
                <a:cs typeface="+mn-cs"/>
              </a:rPr>
              <a:t>Be Abstract:</a:t>
            </a:r>
            <a:r>
              <a:rPr lang="en-US" sz="1200" b="0" i="0" kern="1200" dirty="0">
                <a:solidFill>
                  <a:schemeClr val="tx1"/>
                </a:solidFill>
                <a:effectLst/>
                <a:latin typeface="+mn-lt"/>
                <a:ea typeface="+mn-ea"/>
                <a:cs typeface="+mn-cs"/>
              </a:rPr>
              <a:t> The vision statement should be general enough to capture the organization’s interests and strategic direction.</a:t>
            </a:r>
          </a:p>
          <a:p>
            <a:r>
              <a:rPr lang="en-US" sz="1200" b="1" i="0" kern="1200" dirty="0">
                <a:solidFill>
                  <a:schemeClr val="tx1"/>
                </a:solidFill>
                <a:effectLst/>
                <a:latin typeface="+mn-lt"/>
                <a:ea typeface="+mn-ea"/>
                <a:cs typeface="+mn-cs"/>
              </a:rPr>
              <a:t>Be Inspiring:</a:t>
            </a:r>
            <a:r>
              <a:rPr lang="en-US" sz="1200" b="0" i="0" kern="1200" dirty="0">
                <a:solidFill>
                  <a:schemeClr val="tx1"/>
                </a:solidFill>
                <a:effectLst/>
                <a:latin typeface="+mn-lt"/>
                <a:ea typeface="+mn-ea"/>
                <a:cs typeface="+mn-cs"/>
              </a:rPr>
              <a:t> Live up to the title of the document, and create something that will rally the troops and be desirable as a goal for all those involved in the organization.</a:t>
            </a:r>
          </a:p>
          <a:p>
            <a:endParaRPr lang="en-US" dirty="0"/>
          </a:p>
        </p:txBody>
      </p:sp>
      <p:sp>
        <p:nvSpPr>
          <p:cNvPr id="4" name="Slide Number Placeholder 3"/>
          <p:cNvSpPr>
            <a:spLocks noGrp="1"/>
          </p:cNvSpPr>
          <p:nvPr>
            <p:ph type="sldNum" sz="quarter" idx="5"/>
          </p:nvPr>
        </p:nvSpPr>
        <p:spPr/>
        <p:txBody>
          <a:bodyPr/>
          <a:lstStyle/>
          <a:p>
            <a:fld id="{80CDABC8-FD09-47BC-822A-A981D494E0D7}" type="slidenum">
              <a:rPr lang="en-CA" smtClean="0"/>
              <a:t>6</a:t>
            </a:fld>
            <a:endParaRPr lang="en-CA"/>
          </a:p>
        </p:txBody>
      </p:sp>
    </p:spTree>
    <p:extLst>
      <p:ext uri="{BB962C8B-B14F-4D97-AF65-F5344CB8AC3E}">
        <p14:creationId xmlns:p14="http://schemas.microsoft.com/office/powerpoint/2010/main" val="3338318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FFE858-156B-9248-B8F9-62F9324D88AC}" type="slidenum">
              <a:rPr lang="en-US" smtClean="0"/>
              <a:t>12</a:t>
            </a:fld>
            <a:endParaRPr lang="en-US"/>
          </a:p>
        </p:txBody>
      </p:sp>
    </p:spTree>
    <p:extLst>
      <p:ext uri="{BB962C8B-B14F-4D97-AF65-F5344CB8AC3E}">
        <p14:creationId xmlns:p14="http://schemas.microsoft.com/office/powerpoint/2010/main" val="3311608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A9BAE2C5-B0C9-49EA-A4F0-59903E1E8BBC}"/>
              </a:ext>
            </a:extLst>
          </p:cNvPr>
          <p:cNvSpPr>
            <a:spLocks noGrp="1"/>
          </p:cNvSpPr>
          <p:nvPr>
            <p:ph type="ftr" sz="quarter" idx="13"/>
          </p:nvPr>
        </p:nvSpPr>
        <p:spPr/>
        <p:txBody>
          <a:bodyPr/>
          <a:lstStyle/>
          <a:p>
            <a:r>
              <a:rPr lang="en-US"/>
              <a:t>SHN Proprietary Not for Distribution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
        <p:nvSpPr>
          <p:cNvPr id="3" name="Footer Placeholder 2">
            <a:extLst>
              <a:ext uri="{FF2B5EF4-FFF2-40B4-BE49-F238E27FC236}">
                <a16:creationId xmlns:a16="http://schemas.microsoft.com/office/drawing/2014/main" id="{4A0B8DC4-7293-4E09-A049-78C6CB671D8C}"/>
              </a:ext>
            </a:extLst>
          </p:cNvPr>
          <p:cNvSpPr>
            <a:spLocks noGrp="1"/>
          </p:cNvSpPr>
          <p:nvPr>
            <p:ph type="ftr" sz="quarter" idx="13"/>
          </p:nvPr>
        </p:nvSpPr>
        <p:spPr/>
        <p:txBody>
          <a:bodyPr/>
          <a:lstStyle/>
          <a:p>
            <a:r>
              <a:rPr lang="en-US"/>
              <a:t>SHN Proprietary Not for Distribution</a:t>
            </a:r>
            <a:endParaRPr lang="en-US" dirty="0"/>
          </a:p>
        </p:txBody>
      </p:sp>
      <p:pic>
        <p:nvPicPr>
          <p:cNvPr id="5" name="Picture 4">
            <a:extLst>
              <a:ext uri="{FF2B5EF4-FFF2-40B4-BE49-F238E27FC236}">
                <a16:creationId xmlns:a16="http://schemas.microsoft.com/office/drawing/2014/main" id="{63036FE8-1C1D-48BF-B9DE-848A6E2A62E9}"/>
              </a:ext>
            </a:extLst>
          </p:cNvPr>
          <p:cNvPicPr>
            <a:picLocks noChangeAspect="1"/>
          </p:cNvPicPr>
          <p:nvPr userDrawn="1"/>
        </p:nvPicPr>
        <p:blipFill>
          <a:blip r:embed="rId2"/>
          <a:stretch>
            <a:fillRect/>
          </a:stretch>
        </p:blipFill>
        <p:spPr>
          <a:xfrm>
            <a:off x="7942728" y="6416469"/>
            <a:ext cx="1140405" cy="39512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Ref idx="1001">
        <a:schemeClr val="bg2"/>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62896" y="2071385"/>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
        <p:nvSpPr>
          <p:cNvPr id="6" name="Footer Placeholder 5">
            <a:extLst>
              <a:ext uri="{FF2B5EF4-FFF2-40B4-BE49-F238E27FC236}">
                <a16:creationId xmlns:a16="http://schemas.microsoft.com/office/drawing/2014/main" id="{91C0F74F-FA25-483D-8EA8-BF9A88045B29}"/>
              </a:ext>
            </a:extLst>
          </p:cNvPr>
          <p:cNvSpPr>
            <a:spLocks noGrp="1"/>
          </p:cNvSpPr>
          <p:nvPr>
            <p:ph type="ftr" sz="quarter" idx="13"/>
          </p:nvPr>
        </p:nvSpPr>
        <p:spPr/>
        <p:txBody>
          <a:bodyPr/>
          <a:lstStyle/>
          <a:p>
            <a:r>
              <a:rPr lang="en-US"/>
              <a:t>SHN Proprietary Not for Distribution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34952" y="4337176"/>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
        <p:nvSpPr>
          <p:cNvPr id="4" name="Footer Placeholder 3">
            <a:extLst>
              <a:ext uri="{FF2B5EF4-FFF2-40B4-BE49-F238E27FC236}">
                <a16:creationId xmlns:a16="http://schemas.microsoft.com/office/drawing/2014/main" id="{E867FACE-4128-47D9-8E0F-8E70359E1262}"/>
              </a:ext>
            </a:extLst>
          </p:cNvPr>
          <p:cNvSpPr>
            <a:spLocks noGrp="1"/>
          </p:cNvSpPr>
          <p:nvPr>
            <p:ph type="ftr" sz="quarter" idx="13"/>
          </p:nvPr>
        </p:nvSpPr>
        <p:spPr/>
        <p:txBody>
          <a:bodyPr/>
          <a:lstStyle/>
          <a:p>
            <a:r>
              <a:rPr lang="en-US"/>
              <a:t>SHN Proprietary Not for Distribution</a:t>
            </a:r>
            <a:endParaRPr lang="en-US" dirty="0"/>
          </a:p>
        </p:txBody>
      </p:sp>
      <p:pic>
        <p:nvPicPr>
          <p:cNvPr id="6" name="Picture 5">
            <a:extLst>
              <a:ext uri="{FF2B5EF4-FFF2-40B4-BE49-F238E27FC236}">
                <a16:creationId xmlns:a16="http://schemas.microsoft.com/office/drawing/2014/main" id="{8F207E42-2E15-4E66-85BD-DEDCB6F578C0}"/>
              </a:ext>
            </a:extLst>
          </p:cNvPr>
          <p:cNvPicPr>
            <a:picLocks noChangeAspect="1"/>
          </p:cNvPicPr>
          <p:nvPr userDrawn="1"/>
        </p:nvPicPr>
        <p:blipFill>
          <a:blip r:embed="rId2"/>
          <a:stretch>
            <a:fillRect/>
          </a:stretch>
        </p:blipFill>
        <p:spPr>
          <a:xfrm>
            <a:off x="7928515" y="6367076"/>
            <a:ext cx="1140051" cy="39017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3B52AB28-DE1F-49C6-844A-1FCCF281D82E}"/>
              </a:ext>
            </a:extLst>
          </p:cNvPr>
          <p:cNvSpPr>
            <a:spLocks noGrp="1"/>
          </p:cNvSpPr>
          <p:nvPr>
            <p:ph type="ftr" sz="quarter" idx="13"/>
          </p:nvPr>
        </p:nvSpPr>
        <p:spPr/>
        <p:txBody>
          <a:bodyPr/>
          <a:lstStyle/>
          <a:p>
            <a:r>
              <a:rPr lang="en-US"/>
              <a:t>SHN Proprietary Not for Distribution</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
        <p:nvSpPr>
          <p:cNvPr id="6" name="Footer Placeholder 5">
            <a:extLst>
              <a:ext uri="{FF2B5EF4-FFF2-40B4-BE49-F238E27FC236}">
                <a16:creationId xmlns:a16="http://schemas.microsoft.com/office/drawing/2014/main" id="{4B522C2F-D304-43E2-8A86-BDDDCCC63C6E}"/>
              </a:ext>
            </a:extLst>
          </p:cNvPr>
          <p:cNvSpPr>
            <a:spLocks noGrp="1"/>
          </p:cNvSpPr>
          <p:nvPr>
            <p:ph type="ftr" sz="quarter" idx="13"/>
          </p:nvPr>
        </p:nvSpPr>
        <p:spPr/>
        <p:txBody>
          <a:bodyPr/>
          <a:lstStyle/>
          <a:p>
            <a:r>
              <a:rPr lang="en-US"/>
              <a:t>SHN Proprietary Not for Distribution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
        <p:nvSpPr>
          <p:cNvPr id="5" name="Footer Placeholder 4">
            <a:extLst>
              <a:ext uri="{FF2B5EF4-FFF2-40B4-BE49-F238E27FC236}">
                <a16:creationId xmlns:a16="http://schemas.microsoft.com/office/drawing/2014/main" id="{60DE714F-BBA7-42FA-A4DC-A6D8A3C75230}"/>
              </a:ext>
            </a:extLst>
          </p:cNvPr>
          <p:cNvSpPr>
            <a:spLocks noGrp="1"/>
          </p:cNvSpPr>
          <p:nvPr>
            <p:ph type="ftr" sz="quarter" idx="13"/>
          </p:nvPr>
        </p:nvSpPr>
        <p:spPr/>
        <p:txBody>
          <a:bodyPr/>
          <a:lstStyle/>
          <a:p>
            <a:r>
              <a:rPr lang="en-US"/>
              <a:t>SHN Proprietary Not for Distribution</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
        <p:nvSpPr>
          <p:cNvPr id="5" name="Footer Placeholder 4">
            <a:extLst>
              <a:ext uri="{FF2B5EF4-FFF2-40B4-BE49-F238E27FC236}">
                <a16:creationId xmlns:a16="http://schemas.microsoft.com/office/drawing/2014/main" id="{B10AD6BA-9327-4033-8C75-F7F6D1636DDF}"/>
              </a:ext>
            </a:extLst>
          </p:cNvPr>
          <p:cNvSpPr>
            <a:spLocks noGrp="1"/>
          </p:cNvSpPr>
          <p:nvPr>
            <p:ph type="ftr" sz="quarter" idx="13"/>
          </p:nvPr>
        </p:nvSpPr>
        <p:spPr/>
        <p:txBody>
          <a:bodyPr/>
          <a:lstStyle/>
          <a:p>
            <a:r>
              <a:rPr lang="en-US"/>
              <a:t>SHN Proprietary Not for Distribution</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dirty="0"/>
          </a:p>
        </p:txBody>
      </p:sp>
      <p:sp>
        <p:nvSpPr>
          <p:cNvPr id="4" name="Footer Placeholder 3">
            <a:extLst>
              <a:ext uri="{FF2B5EF4-FFF2-40B4-BE49-F238E27FC236}">
                <a16:creationId xmlns:a16="http://schemas.microsoft.com/office/drawing/2014/main" id="{93B7CFA9-9657-4756-8256-EE788395F728}"/>
              </a:ext>
            </a:extLst>
          </p:cNvPr>
          <p:cNvSpPr>
            <a:spLocks noGrp="1"/>
          </p:cNvSpPr>
          <p:nvPr>
            <p:ph type="ftr" sz="quarter" idx="13"/>
          </p:nvPr>
        </p:nvSpPr>
        <p:spPr/>
        <p:txBody>
          <a:bodyPr/>
          <a:lstStyle/>
          <a:p>
            <a:r>
              <a:rPr lang="en-US"/>
              <a:t>SHN Proprietary Not for Distribution</a:t>
            </a:r>
            <a:endParaRPr lang="en-US" dirty="0"/>
          </a:p>
        </p:txBody>
      </p:sp>
      <p:pic>
        <p:nvPicPr>
          <p:cNvPr id="6" name="Picture 5">
            <a:extLst>
              <a:ext uri="{FF2B5EF4-FFF2-40B4-BE49-F238E27FC236}">
                <a16:creationId xmlns:a16="http://schemas.microsoft.com/office/drawing/2014/main" id="{3EBEC8C1-3415-4D9F-8650-72705F7E90E2}"/>
              </a:ext>
            </a:extLst>
          </p:cNvPr>
          <p:cNvPicPr>
            <a:picLocks noChangeAspect="1"/>
          </p:cNvPicPr>
          <p:nvPr userDrawn="1"/>
        </p:nvPicPr>
        <p:blipFill>
          <a:blip r:embed="rId2"/>
          <a:stretch>
            <a:fillRect/>
          </a:stretch>
        </p:blipFill>
        <p:spPr>
          <a:xfrm>
            <a:off x="7910585" y="6367076"/>
            <a:ext cx="1140051" cy="390178"/>
          </a:xfrm>
          <a:prstGeom prst="rect">
            <a:avLst/>
          </a:prstGeom>
        </p:spPr>
      </p:pic>
    </p:spTree>
    <p:extLst>
      <p:ext uri="{BB962C8B-B14F-4D97-AF65-F5344CB8AC3E}">
        <p14:creationId xmlns:p14="http://schemas.microsoft.com/office/powerpoint/2010/main" val="110921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5C158-6D67-446E-88A9-ABAD6112FB5B}" type="slidenum">
              <a:rPr lang="en-US" smtClean="0"/>
              <a:pPr/>
              <a:t>‹#›</a:t>
            </a:fld>
            <a:endParaRPr lang="en-US"/>
          </a:p>
        </p:txBody>
      </p:sp>
    </p:spTree>
    <p:extLst>
      <p:ext uri="{BB962C8B-B14F-4D97-AF65-F5344CB8AC3E}">
        <p14:creationId xmlns:p14="http://schemas.microsoft.com/office/powerpoint/2010/main" val="114402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Quadra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510063"/>
            <a:ext cx="8401050" cy="914400"/>
          </a:xfrm>
        </p:spPr>
        <p:txBody>
          <a:bodyPr/>
          <a:lstStyle>
            <a:lvl1pPr>
              <a:defRPr/>
            </a:lvl1pPr>
          </a:lstStyle>
          <a:p>
            <a:r>
              <a:rPr lang="en-US" dirty="0"/>
              <a:t>Quadrant</a:t>
            </a:r>
          </a:p>
        </p:txBody>
      </p:sp>
      <p:sp>
        <p:nvSpPr>
          <p:cNvPr id="12" name="Content Placeholder 2"/>
          <p:cNvSpPr>
            <a:spLocks noGrp="1"/>
          </p:cNvSpPr>
          <p:nvPr>
            <p:ph sz="half" idx="13"/>
          </p:nvPr>
        </p:nvSpPr>
        <p:spPr>
          <a:xfrm>
            <a:off x="4630551" y="1666276"/>
            <a:ext cx="4141974" cy="2084832"/>
          </a:xfrm>
          <a:solidFill>
            <a:schemeClr val="accent3"/>
          </a:solidFill>
        </p:spPr>
        <p:txBody>
          <a:bodyPr lIns="182880" tIns="137160" rIns="182880"/>
          <a:lstStyle>
            <a:lvl1pPr marL="132160" indent="-132160">
              <a:lnSpc>
                <a:spcPct val="95000"/>
              </a:lnSpc>
              <a:spcBef>
                <a:spcPts val="450"/>
              </a:spcBef>
              <a:spcAft>
                <a:spcPts val="150"/>
              </a:spcAft>
              <a:defRPr lang="en-US" sz="1500" dirty="0" smtClean="0">
                <a:solidFill>
                  <a:schemeClr val="bg1"/>
                </a:solidFill>
              </a:defRPr>
            </a:lvl1pPr>
            <a:lvl2pPr marL="132160" indent="-132160">
              <a:lnSpc>
                <a:spcPct val="95000"/>
              </a:lnSpc>
              <a:spcBef>
                <a:spcPts val="750"/>
              </a:spcBef>
              <a:defRPr lang="en-US" sz="1200" kern="1200" dirty="0">
                <a:solidFill>
                  <a:schemeClr val="bg1"/>
                </a:solidFill>
                <a:latin typeface="+mn-lt"/>
                <a:ea typeface="+mn-ea"/>
                <a:cs typeface="+mn-cs"/>
              </a:defRPr>
            </a:lvl2pPr>
            <a:lvl3pPr marL="123825" indent="-123825">
              <a:defRPr lang="en-US" sz="1050" dirty="0" smtClean="0"/>
            </a:lvl3pPr>
            <a:lvl4pPr marL="233363" indent="-97631">
              <a:defRPr lang="en-US" sz="1050" dirty="0" smtClean="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p:txBody>
      </p:sp>
      <p:sp>
        <p:nvSpPr>
          <p:cNvPr id="13" name="Content Placeholder 2"/>
          <p:cNvSpPr>
            <a:spLocks noGrp="1"/>
          </p:cNvSpPr>
          <p:nvPr>
            <p:ph sz="half" idx="14"/>
          </p:nvPr>
        </p:nvSpPr>
        <p:spPr>
          <a:xfrm>
            <a:off x="371475" y="3932342"/>
            <a:ext cx="4121320" cy="2084832"/>
          </a:xfrm>
          <a:solidFill>
            <a:schemeClr val="accent3"/>
          </a:solidFill>
        </p:spPr>
        <p:txBody>
          <a:bodyPr lIns="182880" tIns="137160" rIns="182880"/>
          <a:lstStyle>
            <a:lvl1pPr marL="132160" indent="-132160">
              <a:lnSpc>
                <a:spcPct val="95000"/>
              </a:lnSpc>
              <a:spcBef>
                <a:spcPts val="450"/>
              </a:spcBef>
              <a:spcAft>
                <a:spcPts val="150"/>
              </a:spcAft>
              <a:defRPr lang="en-US" sz="1500" dirty="0" smtClean="0">
                <a:solidFill>
                  <a:schemeClr val="bg1"/>
                </a:solidFill>
              </a:defRPr>
            </a:lvl1pPr>
            <a:lvl2pPr marL="132160" indent="-132160">
              <a:lnSpc>
                <a:spcPct val="95000"/>
              </a:lnSpc>
              <a:spcBef>
                <a:spcPts val="750"/>
              </a:spcBef>
              <a:defRPr lang="en-US" sz="1200" dirty="0" smtClean="0">
                <a:solidFill>
                  <a:schemeClr val="bg1"/>
                </a:solidFill>
              </a:defRPr>
            </a:lvl2pPr>
            <a:lvl3pPr marL="123825" indent="-123825">
              <a:defRPr lang="en-US" sz="1050" dirty="0" smtClean="0"/>
            </a:lvl3pPr>
            <a:lvl4pPr marL="233363" indent="-97631">
              <a:defRPr lang="en-US" sz="1050" dirty="0" smtClean="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p:txBody>
      </p:sp>
      <p:sp>
        <p:nvSpPr>
          <p:cNvPr id="14" name="Content Placeholder 2"/>
          <p:cNvSpPr>
            <a:spLocks noGrp="1"/>
          </p:cNvSpPr>
          <p:nvPr>
            <p:ph sz="half" idx="15"/>
          </p:nvPr>
        </p:nvSpPr>
        <p:spPr>
          <a:xfrm>
            <a:off x="4630551" y="3932342"/>
            <a:ext cx="4141974" cy="2084832"/>
          </a:xfrm>
          <a:solidFill>
            <a:schemeClr val="accent3"/>
          </a:solidFill>
        </p:spPr>
        <p:txBody>
          <a:bodyPr lIns="182880" tIns="137160" rIns="182880"/>
          <a:lstStyle>
            <a:lvl1pPr marL="132160" indent="-132160">
              <a:lnSpc>
                <a:spcPct val="95000"/>
              </a:lnSpc>
              <a:spcBef>
                <a:spcPts val="450"/>
              </a:spcBef>
              <a:spcAft>
                <a:spcPts val="150"/>
              </a:spcAft>
              <a:defRPr lang="en-US" sz="1500" dirty="0" smtClean="0">
                <a:solidFill>
                  <a:schemeClr val="bg1"/>
                </a:solidFill>
              </a:defRPr>
            </a:lvl1pPr>
            <a:lvl2pPr marL="132160" indent="-132160">
              <a:lnSpc>
                <a:spcPct val="95000"/>
              </a:lnSpc>
              <a:spcBef>
                <a:spcPts val="750"/>
              </a:spcBef>
              <a:defRPr lang="en-US" sz="1200" kern="1200" dirty="0">
                <a:solidFill>
                  <a:schemeClr val="bg1"/>
                </a:solidFill>
                <a:latin typeface="+mn-lt"/>
                <a:ea typeface="+mn-ea"/>
                <a:cs typeface="+mn-cs"/>
              </a:defRPr>
            </a:lvl2pPr>
            <a:lvl3pPr marL="123825" indent="-123825">
              <a:defRPr lang="en-US" sz="1050" dirty="0" smtClean="0"/>
            </a:lvl3pPr>
            <a:lvl4pPr marL="233363" indent="-97631">
              <a:defRPr lang="en-US" sz="1050" dirty="0" smtClean="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p:txBody>
      </p:sp>
      <p:sp>
        <p:nvSpPr>
          <p:cNvPr id="17" name="Slide Number Placeholder 5"/>
          <p:cNvSpPr>
            <a:spLocks noGrp="1"/>
          </p:cNvSpPr>
          <p:nvPr>
            <p:ph type="sldNum" sz="quarter" idx="4"/>
          </p:nvPr>
        </p:nvSpPr>
        <p:spPr>
          <a:xfrm>
            <a:off x="8528274" y="6432462"/>
            <a:ext cx="247227" cy="182880"/>
          </a:xfrm>
          <a:prstGeom prst="rect">
            <a:avLst/>
          </a:prstGeom>
        </p:spPr>
        <p:txBody>
          <a:bodyPr vert="horz" lIns="0" tIns="0" rIns="0" bIns="0" rtlCol="0" anchor="t" anchorCtr="0">
            <a:noAutofit/>
          </a:bodyPr>
          <a:lstStyle>
            <a:lvl1pPr algn="r">
              <a:defRPr sz="750">
                <a:solidFill>
                  <a:schemeClr val="accent2"/>
                </a:solidFill>
              </a:defRPr>
            </a:lvl1pPr>
          </a:lstStyle>
          <a:p>
            <a:fld id="{00E6A5BD-C011-4A45-AA3A-201790FB7F2B}" type="slidenum">
              <a:rPr lang="en-CA" smtClean="0"/>
              <a:pPr/>
              <a:t>‹#›</a:t>
            </a:fld>
            <a:endParaRPr lang="en-CA" dirty="0"/>
          </a:p>
        </p:txBody>
      </p:sp>
      <p:sp>
        <p:nvSpPr>
          <p:cNvPr id="10" name="Content Placeholder 2"/>
          <p:cNvSpPr>
            <a:spLocks noGrp="1"/>
          </p:cNvSpPr>
          <p:nvPr>
            <p:ph sz="half" idx="16"/>
          </p:nvPr>
        </p:nvSpPr>
        <p:spPr>
          <a:xfrm>
            <a:off x="371475" y="1666276"/>
            <a:ext cx="4121320" cy="2084832"/>
          </a:xfrm>
          <a:solidFill>
            <a:schemeClr val="accent3"/>
          </a:solidFill>
        </p:spPr>
        <p:txBody>
          <a:bodyPr lIns="182880" tIns="137160" rIns="182880"/>
          <a:lstStyle>
            <a:lvl1pPr marL="132160" indent="-132160">
              <a:lnSpc>
                <a:spcPct val="95000"/>
              </a:lnSpc>
              <a:spcBef>
                <a:spcPts val="450"/>
              </a:spcBef>
              <a:spcAft>
                <a:spcPts val="150"/>
              </a:spcAft>
              <a:defRPr lang="en-US" sz="1500" dirty="0" smtClean="0">
                <a:solidFill>
                  <a:schemeClr val="bg1"/>
                </a:solidFill>
              </a:defRPr>
            </a:lvl1pPr>
            <a:lvl2pPr marL="132160" indent="-132160">
              <a:lnSpc>
                <a:spcPct val="95000"/>
              </a:lnSpc>
              <a:spcBef>
                <a:spcPts val="750"/>
              </a:spcBef>
              <a:defRPr lang="en-US" sz="1200" dirty="0" smtClean="0">
                <a:solidFill>
                  <a:schemeClr val="bg1"/>
                </a:solidFill>
              </a:defRPr>
            </a:lvl2pPr>
            <a:lvl3pPr marL="123825" indent="-123825">
              <a:defRPr lang="en-US" sz="1050" dirty="0" smtClean="0"/>
            </a:lvl3pPr>
            <a:lvl4pPr marL="233363" indent="-97631">
              <a:defRPr lang="en-US" sz="1050" dirty="0" smtClean="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p:txBody>
      </p:sp>
      <p:sp>
        <p:nvSpPr>
          <p:cNvPr id="11" name="Date Placeholder 3"/>
          <p:cNvSpPr>
            <a:spLocks noGrp="1"/>
          </p:cNvSpPr>
          <p:nvPr>
            <p:ph type="dt" sz="half" idx="2"/>
          </p:nvPr>
        </p:nvSpPr>
        <p:spPr>
          <a:xfrm>
            <a:off x="3448969" y="6432462"/>
            <a:ext cx="1253405" cy="182880"/>
          </a:xfrm>
          <a:prstGeom prst="rect">
            <a:avLst/>
          </a:prstGeom>
        </p:spPr>
        <p:txBody>
          <a:bodyPr vert="horz" lIns="0" tIns="0" rIns="0" bIns="0" rtlCol="0" anchor="t" anchorCtr="0">
            <a:noAutofit/>
          </a:bodyPr>
          <a:lstStyle>
            <a:lvl1pPr algn="l">
              <a:defRPr sz="750">
                <a:solidFill>
                  <a:schemeClr val="accent2"/>
                </a:solidFill>
              </a:defRPr>
            </a:lvl1pPr>
          </a:lstStyle>
          <a:p>
            <a:fld id="{F801EC0F-0D09-4F4A-80B7-67B1AA016E0F}" type="datetime1">
              <a:rPr lang="en-US" smtClean="0"/>
              <a:t>6/30/2020</a:t>
            </a:fld>
            <a:endParaRPr lang="en-CA" dirty="0"/>
          </a:p>
        </p:txBody>
      </p:sp>
      <p:sp>
        <p:nvSpPr>
          <p:cNvPr id="15" name="Footer Placeholder 7"/>
          <p:cNvSpPr>
            <a:spLocks noGrp="1"/>
          </p:cNvSpPr>
          <p:nvPr>
            <p:ph type="ftr" sz="quarter" idx="3"/>
          </p:nvPr>
        </p:nvSpPr>
        <p:spPr>
          <a:xfrm>
            <a:off x="951904" y="6432462"/>
            <a:ext cx="2422190" cy="182880"/>
          </a:xfrm>
          <a:prstGeom prst="rect">
            <a:avLst/>
          </a:prstGeom>
        </p:spPr>
        <p:txBody>
          <a:bodyPr vert="horz" lIns="0" tIns="0" rIns="0" bIns="0" rtlCol="0" anchor="t" anchorCtr="0"/>
          <a:lstStyle>
            <a:lvl1pPr algn="r">
              <a:defRPr sz="750">
                <a:solidFill>
                  <a:schemeClr val="tx1"/>
                </a:solidFill>
              </a:defRPr>
            </a:lvl1pPr>
          </a:lstStyle>
          <a:p>
            <a:r>
              <a:rPr lang="en-US"/>
              <a:t>STEM Happens Network</a:t>
            </a:r>
            <a:endParaRPr lang="en-US" dirty="0"/>
          </a:p>
        </p:txBody>
      </p:sp>
    </p:spTree>
    <p:extLst>
      <p:ext uri="{BB962C8B-B14F-4D97-AF65-F5344CB8AC3E}">
        <p14:creationId xmlns:p14="http://schemas.microsoft.com/office/powerpoint/2010/main" val="3131784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5" name="Footer Placeholder 4">
            <a:extLst>
              <a:ext uri="{FF2B5EF4-FFF2-40B4-BE49-F238E27FC236}">
                <a16:creationId xmlns:a16="http://schemas.microsoft.com/office/drawing/2014/main" id="{33DF2C96-6EB0-406A-85BB-7F0BB613E9C0}"/>
              </a:ext>
            </a:extLst>
          </p:cNvPr>
          <p:cNvSpPr>
            <a:spLocks noGrp="1"/>
          </p:cNvSpPr>
          <p:nvPr>
            <p:ph type="ftr" sz="quarter" idx="3"/>
          </p:nvPr>
        </p:nvSpPr>
        <p:spPr>
          <a:xfrm>
            <a:off x="3185833" y="6481856"/>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SHN Proprietary Not for Distribution</a:t>
            </a:r>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5" r:id="rId14"/>
  </p:sldLayoutIdLst>
  <p:hf sldNum="0"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rawpixel.com/search/hero" TargetMode="External"/><Relationship Id="rId2" Type="http://schemas.openxmlformats.org/officeDocument/2006/relationships/image" Target="../media/image8.1"/><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468583" y="2199012"/>
            <a:ext cx="7848600" cy="1927225"/>
          </a:xfrm>
        </p:spPr>
        <p:txBody>
          <a:bodyPr/>
          <a:lstStyle/>
          <a:p>
            <a:r>
              <a:rPr lang="en-US" dirty="0"/>
              <a:t>SCHOOL HAPPENS!</a:t>
            </a:r>
            <a:br>
              <a:rPr lang="en-US" dirty="0"/>
            </a:br>
            <a:endParaRPr lang="en-US" dirty="0"/>
          </a:p>
        </p:txBody>
      </p:sp>
      <p:sp>
        <p:nvSpPr>
          <p:cNvPr id="3" name="Subtitle 2"/>
          <p:cNvSpPr>
            <a:spLocks noGrp="1"/>
          </p:cNvSpPr>
          <p:nvPr>
            <p:ph type="subTitle" idx="1"/>
          </p:nvPr>
        </p:nvSpPr>
        <p:spPr>
          <a:xfrm>
            <a:off x="431625" y="3474720"/>
            <a:ext cx="8303515" cy="1752600"/>
          </a:xfrm>
        </p:spPr>
        <p:txBody>
          <a:bodyPr/>
          <a:lstStyle/>
          <a:p>
            <a:r>
              <a:rPr lang="en-US" dirty="0"/>
              <a:t>Vision and Mission Planning</a:t>
            </a:r>
          </a:p>
        </p:txBody>
      </p:sp>
      <p:pic>
        <p:nvPicPr>
          <p:cNvPr id="6" name="Picture 5">
            <a:extLst>
              <a:ext uri="{FF2B5EF4-FFF2-40B4-BE49-F238E27FC236}">
                <a16:creationId xmlns:a16="http://schemas.microsoft.com/office/drawing/2014/main" id="{3DBD7B9A-7D34-4849-9003-14B52FE037C5}"/>
              </a:ext>
            </a:extLst>
          </p:cNvPr>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ackgroundRemoval t="10000" b="90000" l="3182" r="90000">
                        <a14:foregroundMark x1="11818" y1="25000" x2="11818" y2="25000"/>
                        <a14:foregroundMark x1="3182" y1="51000" x2="3182" y2="51000"/>
                        <a14:backgroundMark x1="6818" y1="17000" x2="6818" y2="17000"/>
                        <a14:backgroundMark x1="36818" y1="18000" x2="36818" y2="18000"/>
                        <a14:backgroundMark x1="36818" y1="18000" x2="36818" y2="18000"/>
                        <a14:backgroundMark x1="52727" y1="25000" x2="52727" y2="25000"/>
                        <a14:backgroundMark x1="90000" y1="83000" x2="90000" y2="83000"/>
                        <a14:backgroundMark x1="72727" y1="84000" x2="72727" y2="84000"/>
                        <a14:backgroundMark x1="28182" y1="48000" x2="28182" y2="48000"/>
                        <a14:backgroundMark x1="19091" y1="56000" x2="19091" y2="56000"/>
                        <a14:backgroundMark x1="18636" y1="46000" x2="18636" y2="46000"/>
                        <a14:backgroundMark x1="18636" y1="50000" x2="18636" y2="50000"/>
                      </a14:backgroundRemoval>
                    </a14:imgEffect>
                    <a14:imgEffect>
                      <a14:colorTemperature colorTemp="11200"/>
                    </a14:imgEffect>
                    <a14:imgEffect>
                      <a14:saturation sat="400000"/>
                    </a14:imgEffect>
                  </a14:imgLayer>
                </a14:imgProps>
              </a:ext>
            </a:extLst>
          </a:blip>
          <a:stretch>
            <a:fillRect/>
          </a:stretch>
        </p:blipFill>
        <p:spPr>
          <a:xfrm>
            <a:off x="7015161" y="6063738"/>
            <a:ext cx="1663150" cy="749423"/>
          </a:xfrm>
          <a:prstGeom prst="rect">
            <a:avLst/>
          </a:prstGeom>
        </p:spPr>
      </p:pic>
      <p:sp>
        <p:nvSpPr>
          <p:cNvPr id="8" name="TextBox 7">
            <a:extLst>
              <a:ext uri="{FF2B5EF4-FFF2-40B4-BE49-F238E27FC236}">
                <a16:creationId xmlns:a16="http://schemas.microsoft.com/office/drawing/2014/main" id="{87BF4A1A-D463-427E-BD73-2EC2BC031B13}"/>
              </a:ext>
            </a:extLst>
          </p:cNvPr>
          <p:cNvSpPr txBox="1"/>
          <p:nvPr/>
        </p:nvSpPr>
        <p:spPr>
          <a:xfrm>
            <a:off x="7475446" y="6094524"/>
            <a:ext cx="1683474" cy="584775"/>
          </a:xfrm>
          <a:prstGeom prst="rect">
            <a:avLst/>
          </a:prstGeom>
          <a:noFill/>
        </p:spPr>
        <p:txBody>
          <a:bodyPr wrap="none" rtlCol="0">
            <a:spAutoFit/>
          </a:bodyPr>
          <a:lstStyle/>
          <a:p>
            <a:pPr algn="ctr" defTabSz="457200"/>
            <a:r>
              <a:rPr lang="en-US" sz="1600" b="1" dirty="0">
                <a:solidFill>
                  <a:srgbClr val="4478B6"/>
                </a:solidFill>
                <a:latin typeface="Century Gothic" panose="020B0502020202020204"/>
              </a:rPr>
              <a:t>STEM Happens </a:t>
            </a:r>
          </a:p>
          <a:p>
            <a:pPr algn="ctr" defTabSz="457200"/>
            <a:r>
              <a:rPr lang="en-US" sz="1600" b="1" dirty="0">
                <a:solidFill>
                  <a:srgbClr val="4478B6"/>
                </a:solidFill>
                <a:latin typeface="Century Gothic" panose="020B0502020202020204"/>
              </a:rPr>
              <a:t>Network</a:t>
            </a:r>
          </a:p>
        </p:txBody>
      </p:sp>
      <p:sp>
        <p:nvSpPr>
          <p:cNvPr id="4" name="TextBox 3">
            <a:extLst>
              <a:ext uri="{FF2B5EF4-FFF2-40B4-BE49-F238E27FC236}">
                <a16:creationId xmlns:a16="http://schemas.microsoft.com/office/drawing/2014/main" id="{61D2965B-0A5F-4535-B91C-0D9C0C42C586}"/>
              </a:ext>
            </a:extLst>
          </p:cNvPr>
          <p:cNvSpPr txBox="1"/>
          <p:nvPr/>
        </p:nvSpPr>
        <p:spPr>
          <a:xfrm>
            <a:off x="2338190" y="6564616"/>
            <a:ext cx="4907113" cy="261610"/>
          </a:xfrm>
          <a:prstGeom prst="rect">
            <a:avLst/>
          </a:prstGeom>
          <a:noFill/>
        </p:spPr>
        <p:txBody>
          <a:bodyPr wrap="none" rtlCol="0">
            <a:spAutoFit/>
          </a:bodyPr>
          <a:lstStyle/>
          <a:p>
            <a:r>
              <a:rPr lang="en-US" sz="1100" dirty="0">
                <a:solidFill>
                  <a:schemeClr val="bg1">
                    <a:lumMod val="50000"/>
                  </a:schemeClr>
                </a:solidFill>
              </a:rPr>
              <a:t>SHN PROPRIETARY, NOT FOR DISTRIBUTION WITHOUT PERMISSION</a:t>
            </a:r>
          </a:p>
        </p:txBody>
      </p:sp>
      <p:pic>
        <p:nvPicPr>
          <p:cNvPr id="7" name="Picture 6">
            <a:extLst>
              <a:ext uri="{FF2B5EF4-FFF2-40B4-BE49-F238E27FC236}">
                <a16:creationId xmlns:a16="http://schemas.microsoft.com/office/drawing/2014/main" id="{0EB09DD0-32A2-4F90-B7F6-E90BD34EBF78}"/>
              </a:ext>
            </a:extLst>
          </p:cNvPr>
          <p:cNvPicPr>
            <a:picLocks noChangeAspect="1"/>
          </p:cNvPicPr>
          <p:nvPr/>
        </p:nvPicPr>
        <p:blipFill>
          <a:blip r:embed="rId5"/>
          <a:stretch>
            <a:fillRect/>
          </a:stretch>
        </p:blipFill>
        <p:spPr>
          <a:xfrm>
            <a:off x="3248025" y="4126237"/>
            <a:ext cx="2495550" cy="1838325"/>
          </a:xfrm>
          <a:prstGeom prst="rect">
            <a:avLst/>
          </a:prstGeom>
        </p:spPr>
      </p:pic>
    </p:spTree>
    <p:extLst>
      <p:ext uri="{BB962C8B-B14F-4D97-AF65-F5344CB8AC3E}">
        <p14:creationId xmlns:p14="http://schemas.microsoft.com/office/powerpoint/2010/main" val="446064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A8D9FED-C876-4A00-B701-59700574763B}"/>
              </a:ext>
            </a:extLst>
          </p:cNvPr>
          <p:cNvSpPr/>
          <p:nvPr/>
        </p:nvSpPr>
        <p:spPr>
          <a:xfrm>
            <a:off x="1064051" y="3059588"/>
            <a:ext cx="6797904" cy="166147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itle 9"/>
          <p:cNvSpPr>
            <a:spLocks noGrp="1"/>
          </p:cNvSpPr>
          <p:nvPr>
            <p:ph type="title"/>
          </p:nvPr>
        </p:nvSpPr>
        <p:spPr>
          <a:xfrm>
            <a:off x="53896" y="1287148"/>
            <a:ext cx="8401050" cy="685800"/>
          </a:xfrm>
        </p:spPr>
        <p:txBody>
          <a:bodyPr>
            <a:normAutofit fontScale="90000"/>
          </a:bodyPr>
          <a:lstStyle/>
          <a:p>
            <a:pPr algn="ctr"/>
            <a:r>
              <a:rPr lang="en-US" sz="2550" b="1" dirty="0">
                <a:latin typeface="Gadugi" panose="020B0502040204020203" pitchFamily="34" charset="0"/>
                <a:ea typeface="Gadugi" panose="020B0502040204020203" pitchFamily="34" charset="0"/>
              </a:rPr>
              <a:t>To strengthen STEM for all students we must</a:t>
            </a:r>
            <a:br>
              <a:rPr lang="en-US" sz="2550" b="1" dirty="0">
                <a:latin typeface="Gadugi" panose="020B0502040204020203" pitchFamily="34" charset="0"/>
                <a:ea typeface="Gadugi" panose="020B0502040204020203" pitchFamily="34" charset="0"/>
              </a:rPr>
            </a:br>
            <a:r>
              <a:rPr lang="en-US" sz="2550" b="1" dirty="0">
                <a:latin typeface="Gadugi" panose="020B0502040204020203" pitchFamily="34" charset="0"/>
                <a:ea typeface="Gadugi" panose="020B0502040204020203" pitchFamily="34" charset="0"/>
              </a:rPr>
              <a:t>change perceptions around STEM</a:t>
            </a:r>
          </a:p>
        </p:txBody>
      </p:sp>
      <p:sp>
        <p:nvSpPr>
          <p:cNvPr id="5" name="Slide Number Placeholder 4"/>
          <p:cNvSpPr>
            <a:spLocks noGrp="1"/>
          </p:cNvSpPr>
          <p:nvPr>
            <p:ph type="sldNum" sz="quarter" idx="4"/>
          </p:nvPr>
        </p:nvSpPr>
        <p:spPr/>
        <p:txBody>
          <a:bodyPr/>
          <a:lstStyle/>
          <a:p>
            <a:fld id="{00E6A5BD-C011-4A45-AA3A-201790FB7F2B}" type="slidenum">
              <a:rPr lang="en-CA" smtClean="0"/>
              <a:pPr/>
              <a:t>2</a:t>
            </a:fld>
            <a:endParaRPr lang="en-CA" dirty="0"/>
          </a:p>
        </p:txBody>
      </p:sp>
      <p:pic>
        <p:nvPicPr>
          <p:cNvPr id="3" name="Picture 2">
            <a:extLst>
              <a:ext uri="{FF2B5EF4-FFF2-40B4-BE49-F238E27FC236}">
                <a16:creationId xmlns:a16="http://schemas.microsoft.com/office/drawing/2014/main" id="{7FD82106-93EC-4EDF-9605-EE43FCC36AD7}"/>
              </a:ext>
            </a:extLst>
          </p:cNvPr>
          <p:cNvPicPr>
            <a:picLocks noChangeAspect="1"/>
          </p:cNvPicPr>
          <p:nvPr/>
        </p:nvPicPr>
        <p:blipFill>
          <a:blip r:embed="rId2"/>
          <a:stretch>
            <a:fillRect/>
          </a:stretch>
        </p:blipFill>
        <p:spPr>
          <a:xfrm>
            <a:off x="7415383" y="4314223"/>
            <a:ext cx="1593056" cy="1614488"/>
          </a:xfrm>
          <a:prstGeom prst="rect">
            <a:avLst/>
          </a:prstGeom>
        </p:spPr>
      </p:pic>
      <p:sp>
        <p:nvSpPr>
          <p:cNvPr id="16" name="Rectangle 15">
            <a:extLst>
              <a:ext uri="{FF2B5EF4-FFF2-40B4-BE49-F238E27FC236}">
                <a16:creationId xmlns:a16="http://schemas.microsoft.com/office/drawing/2014/main" id="{DB6A6361-5AFC-417A-A8C4-9605C1D60951}"/>
              </a:ext>
            </a:extLst>
          </p:cNvPr>
          <p:cNvSpPr/>
          <p:nvPr/>
        </p:nvSpPr>
        <p:spPr>
          <a:xfrm>
            <a:off x="1060516" y="2375015"/>
            <a:ext cx="6801439" cy="685800"/>
          </a:xfrm>
          <a:prstGeom prst="rect">
            <a:avLst/>
          </a:prstGeom>
          <a:solidFill>
            <a:srgbClr val="0066CC"/>
          </a:solidFill>
          <a:ln w="22225" cap="rnd" cmpd="sng" algn="ctr">
            <a:solidFill>
              <a:srgbClr val="0F6FC6">
                <a:shade val="50000"/>
              </a:srgbClr>
            </a:solidFill>
            <a:prstDash val="solid"/>
          </a:ln>
          <a:effectLst/>
        </p:spPr>
        <p:txBody>
          <a:bodyPr rtlCol="0" anchor="ctr"/>
          <a:lstStyle/>
          <a:p>
            <a:pPr algn="ctr" defTabSz="342900">
              <a:defRPr/>
            </a:pPr>
            <a:endParaRPr lang="en-US" sz="1350" kern="0">
              <a:solidFill>
                <a:prstClr val="white"/>
              </a:solidFill>
              <a:latin typeface="Calibri" panose="020F0502020204030204"/>
            </a:endParaRPr>
          </a:p>
        </p:txBody>
      </p:sp>
      <p:sp>
        <p:nvSpPr>
          <p:cNvPr id="17" name="Rectangle 16">
            <a:extLst>
              <a:ext uri="{FF2B5EF4-FFF2-40B4-BE49-F238E27FC236}">
                <a16:creationId xmlns:a16="http://schemas.microsoft.com/office/drawing/2014/main" id="{8901B454-30C0-4C5F-9EB7-B45DFEE1972A}"/>
              </a:ext>
            </a:extLst>
          </p:cNvPr>
          <p:cNvSpPr/>
          <p:nvPr/>
        </p:nvSpPr>
        <p:spPr>
          <a:xfrm>
            <a:off x="1194848" y="3200326"/>
            <a:ext cx="6656501" cy="1477328"/>
          </a:xfrm>
          <a:prstGeom prst="rect">
            <a:avLst/>
          </a:prstGeom>
        </p:spPr>
        <p:txBody>
          <a:bodyPr wrap="square">
            <a:spAutoFit/>
          </a:bodyPr>
          <a:lstStyle/>
          <a:p>
            <a:pPr marL="960120" indent="-960120"/>
            <a:r>
              <a:rPr lang="en-US" sz="1500" b="1" dirty="0">
                <a:solidFill>
                  <a:prstClr val="black"/>
                </a:solidFill>
                <a:latin typeface="Gadugi" panose="020B0502040204020203" pitchFamily="34" charset="0"/>
                <a:ea typeface="Gadugi" panose="020B0502040204020203" pitchFamily="34" charset="0"/>
              </a:rPr>
              <a:t>Principle 1:</a:t>
            </a:r>
            <a:r>
              <a:rPr lang="en-US" sz="1500" dirty="0">
                <a:solidFill>
                  <a:prstClr val="black"/>
                </a:solidFill>
                <a:latin typeface="Gadugi" panose="020B0502040204020203" pitchFamily="34" charset="0"/>
                <a:ea typeface="Gadugi" panose="020B0502040204020203" pitchFamily="34" charset="0"/>
              </a:rPr>
              <a:t> Integrated STEM education should advance the learning of each     individual STEM discipline</a:t>
            </a:r>
          </a:p>
          <a:p>
            <a:pPr marL="960120" indent="-960120"/>
            <a:r>
              <a:rPr lang="en-US" sz="1500" b="1" dirty="0">
                <a:solidFill>
                  <a:prstClr val="black"/>
                </a:solidFill>
                <a:latin typeface="Gadugi" panose="020B0502040204020203" pitchFamily="34" charset="0"/>
                <a:ea typeface="Gadugi" panose="020B0502040204020203" pitchFamily="34" charset="0"/>
              </a:rPr>
              <a:t>Principle 2: </a:t>
            </a:r>
            <a:r>
              <a:rPr lang="en-US" sz="1500" dirty="0">
                <a:solidFill>
                  <a:prstClr val="black"/>
                </a:solidFill>
                <a:latin typeface="Gadugi" panose="020B0502040204020203" pitchFamily="34" charset="0"/>
                <a:ea typeface="Gadugi" panose="020B0502040204020203" pitchFamily="34" charset="0"/>
              </a:rPr>
              <a:t>Integrated STEM education should provide logical and authentic connections between and across the individual STEM disciplines</a:t>
            </a:r>
          </a:p>
          <a:p>
            <a:pPr marL="960120" indent="-960120"/>
            <a:r>
              <a:rPr lang="en-US" sz="1500" b="1" dirty="0">
                <a:solidFill>
                  <a:prstClr val="black"/>
                </a:solidFill>
                <a:latin typeface="Gadugi" panose="020B0502040204020203" pitchFamily="34" charset="0"/>
                <a:ea typeface="Gadugi" panose="020B0502040204020203" pitchFamily="34" charset="0"/>
              </a:rPr>
              <a:t>Principle 3:</a:t>
            </a:r>
            <a:r>
              <a:rPr lang="en-US" sz="1500" dirty="0">
                <a:solidFill>
                  <a:prstClr val="black"/>
                </a:solidFill>
                <a:latin typeface="Gadugi" panose="020B0502040204020203" pitchFamily="34" charset="0"/>
                <a:ea typeface="Gadugi" panose="020B0502040204020203" pitchFamily="34" charset="0"/>
              </a:rPr>
              <a:t> Integrated STEM education should serve as a bridge to STEM careers</a:t>
            </a:r>
          </a:p>
        </p:txBody>
      </p:sp>
      <p:sp>
        <p:nvSpPr>
          <p:cNvPr id="18" name="Title 1">
            <a:extLst>
              <a:ext uri="{FF2B5EF4-FFF2-40B4-BE49-F238E27FC236}">
                <a16:creationId xmlns:a16="http://schemas.microsoft.com/office/drawing/2014/main" id="{4D5D6E0B-CCAC-4F86-B0C7-66B3BF545D09}"/>
              </a:ext>
            </a:extLst>
          </p:cNvPr>
          <p:cNvSpPr txBox="1">
            <a:spLocks/>
          </p:cNvSpPr>
          <p:nvPr/>
        </p:nvSpPr>
        <p:spPr>
          <a:xfrm>
            <a:off x="2428145" y="2549622"/>
            <a:ext cx="6769100" cy="561341"/>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en-US" sz="2100" b="1" dirty="0">
                <a:solidFill>
                  <a:schemeClr val="bg1"/>
                </a:solidFill>
                <a:latin typeface="Gadugi" panose="020B0502040204020203" pitchFamily="34" charset="0"/>
                <a:ea typeface="Gadugi" panose="020B0502040204020203" pitchFamily="34" charset="0"/>
              </a:rPr>
              <a:t>Key Principles of Integrated STEM</a:t>
            </a:r>
          </a:p>
        </p:txBody>
      </p:sp>
      <p:pic>
        <p:nvPicPr>
          <p:cNvPr id="11" name="Picture 10">
            <a:extLst>
              <a:ext uri="{FF2B5EF4-FFF2-40B4-BE49-F238E27FC236}">
                <a16:creationId xmlns:a16="http://schemas.microsoft.com/office/drawing/2014/main" id="{17DA90CE-3429-4001-BDEA-31BA181D9D56}"/>
              </a:ext>
            </a:extLst>
          </p:cNvPr>
          <p:cNvPicPr>
            <a:picLocks noChangeAspect="1"/>
          </p:cNvPicPr>
          <p:nvPr/>
        </p:nvPicPr>
        <p:blipFill>
          <a:blip r:embed="rId3"/>
          <a:stretch>
            <a:fillRect/>
          </a:stretch>
        </p:blipFill>
        <p:spPr>
          <a:xfrm>
            <a:off x="7597288" y="6407491"/>
            <a:ext cx="1140405" cy="395126"/>
          </a:xfrm>
          <a:prstGeom prst="rect">
            <a:avLst/>
          </a:prstGeom>
        </p:spPr>
      </p:pic>
    </p:spTree>
    <p:extLst>
      <p:ext uri="{BB962C8B-B14F-4D97-AF65-F5344CB8AC3E}">
        <p14:creationId xmlns:p14="http://schemas.microsoft.com/office/powerpoint/2010/main" val="2116554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E5D8C-07DB-49D5-8CA8-B0CD6A39B76E}"/>
              </a:ext>
            </a:extLst>
          </p:cNvPr>
          <p:cNvSpPr>
            <a:spLocks noGrp="1"/>
          </p:cNvSpPr>
          <p:nvPr>
            <p:ph type="title"/>
          </p:nvPr>
        </p:nvSpPr>
        <p:spPr/>
        <p:txBody>
          <a:bodyPr/>
          <a:lstStyle/>
          <a:p>
            <a:r>
              <a:rPr lang="en-US" dirty="0"/>
              <a:t>Here We Go…..</a:t>
            </a:r>
          </a:p>
        </p:txBody>
      </p:sp>
      <p:sp>
        <p:nvSpPr>
          <p:cNvPr id="3" name="Footer Placeholder 2">
            <a:extLst>
              <a:ext uri="{FF2B5EF4-FFF2-40B4-BE49-F238E27FC236}">
                <a16:creationId xmlns:a16="http://schemas.microsoft.com/office/drawing/2014/main" id="{524C4A2C-E887-439A-B4EC-900AD78E7FCD}"/>
              </a:ext>
            </a:extLst>
          </p:cNvPr>
          <p:cNvSpPr>
            <a:spLocks noGrp="1"/>
          </p:cNvSpPr>
          <p:nvPr>
            <p:ph type="ftr" sz="quarter" idx="13"/>
          </p:nvPr>
        </p:nvSpPr>
        <p:spPr/>
        <p:txBody>
          <a:bodyPr/>
          <a:lstStyle/>
          <a:p>
            <a:r>
              <a:rPr lang="en-US"/>
              <a:t>SHN Proprietary Not for Distribution</a:t>
            </a:r>
            <a:endParaRPr lang="en-US" dirty="0"/>
          </a:p>
        </p:txBody>
      </p:sp>
      <p:pic>
        <p:nvPicPr>
          <p:cNvPr id="4" name="Picture 3">
            <a:extLst>
              <a:ext uri="{FF2B5EF4-FFF2-40B4-BE49-F238E27FC236}">
                <a16:creationId xmlns:a16="http://schemas.microsoft.com/office/drawing/2014/main" id="{B2387A73-4AC5-4588-9790-E1BE0E25F9CD}"/>
              </a:ext>
            </a:extLst>
          </p:cNvPr>
          <p:cNvPicPr>
            <a:picLocks noChangeAspect="1"/>
          </p:cNvPicPr>
          <p:nvPr/>
        </p:nvPicPr>
        <p:blipFill>
          <a:blip r:embed="rId2"/>
          <a:stretch>
            <a:fillRect/>
          </a:stretch>
        </p:blipFill>
        <p:spPr>
          <a:xfrm>
            <a:off x="1457213" y="1788160"/>
            <a:ext cx="6251370" cy="3578225"/>
          </a:xfrm>
          <a:prstGeom prst="rect">
            <a:avLst/>
          </a:prstGeom>
        </p:spPr>
      </p:pic>
    </p:spTree>
    <p:extLst>
      <p:ext uri="{BB962C8B-B14F-4D97-AF65-F5344CB8AC3E}">
        <p14:creationId xmlns:p14="http://schemas.microsoft.com/office/powerpoint/2010/main" val="2105769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31937-0411-45AE-B71E-17A5480B6E5B}"/>
              </a:ext>
            </a:extLst>
          </p:cNvPr>
          <p:cNvSpPr>
            <a:spLocks noGrp="1"/>
          </p:cNvSpPr>
          <p:nvPr>
            <p:ph type="title"/>
          </p:nvPr>
        </p:nvSpPr>
        <p:spPr/>
        <p:txBody>
          <a:bodyPr/>
          <a:lstStyle/>
          <a:p>
            <a:r>
              <a:rPr lang="en-US" dirty="0"/>
              <a:t>District 6 Action Plans</a:t>
            </a:r>
          </a:p>
        </p:txBody>
      </p:sp>
      <p:sp>
        <p:nvSpPr>
          <p:cNvPr id="3" name="Footer Placeholder 2">
            <a:extLst>
              <a:ext uri="{FF2B5EF4-FFF2-40B4-BE49-F238E27FC236}">
                <a16:creationId xmlns:a16="http://schemas.microsoft.com/office/drawing/2014/main" id="{171D2816-7EFA-4F72-8CCC-D59174BFA1F1}"/>
              </a:ext>
            </a:extLst>
          </p:cNvPr>
          <p:cNvSpPr>
            <a:spLocks noGrp="1"/>
          </p:cNvSpPr>
          <p:nvPr>
            <p:ph type="ftr" sz="quarter" idx="13"/>
          </p:nvPr>
        </p:nvSpPr>
        <p:spPr/>
        <p:txBody>
          <a:bodyPr/>
          <a:lstStyle/>
          <a:p>
            <a:r>
              <a:rPr lang="en-US"/>
              <a:t>SHN Proprietary Not for Distribution</a:t>
            </a:r>
            <a:endParaRPr lang="en-US" dirty="0"/>
          </a:p>
        </p:txBody>
      </p:sp>
      <p:sp>
        <p:nvSpPr>
          <p:cNvPr id="4" name="Rectangle 3">
            <a:extLst>
              <a:ext uri="{FF2B5EF4-FFF2-40B4-BE49-F238E27FC236}">
                <a16:creationId xmlns:a16="http://schemas.microsoft.com/office/drawing/2014/main" id="{63FAD0D4-3300-4A7A-B603-C96D80C11EC2}"/>
              </a:ext>
            </a:extLst>
          </p:cNvPr>
          <p:cNvSpPr/>
          <p:nvPr/>
        </p:nvSpPr>
        <p:spPr>
          <a:xfrm>
            <a:off x="589280" y="1655996"/>
            <a:ext cx="8229600" cy="3635547"/>
          </a:xfrm>
          <a:prstGeom prst="rect">
            <a:avLst/>
          </a:prstGeom>
        </p:spPr>
        <p:txBody>
          <a:bodyPr wrap="square">
            <a:spAutoFit/>
          </a:bodyPr>
          <a:lstStyle/>
          <a:p>
            <a:pPr>
              <a:lnSpc>
                <a:spcPct val="107000"/>
              </a:lnSpc>
            </a:pPr>
            <a:r>
              <a:rPr lang="en-US" dirty="0">
                <a:latin typeface="Calibri Light" panose="020F0302020204030204" pitchFamily="34" charset="0"/>
                <a:ea typeface="Times New Roman" panose="02020603050405020304" pitchFamily="18" charset="0"/>
                <a:cs typeface="Times New Roman" panose="02020603050405020304" pitchFamily="18" charset="0"/>
              </a:rPr>
              <a:t>The action plans can be summarized into the following categories: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dirty="0">
                <a:latin typeface="Calibri Light" panose="020F0302020204030204" pitchFamily="34" charset="0"/>
                <a:ea typeface="Times New Roman" panose="02020603050405020304" pitchFamily="18" charset="0"/>
                <a:cs typeface="Times New Roman" panose="02020603050405020304" pitchFamily="18" charset="0"/>
              </a:rPr>
              <a:t>Integrated STEM across a particular grade</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dirty="0">
                <a:latin typeface="Calibri Light" panose="020F0302020204030204" pitchFamily="34" charset="0"/>
                <a:ea typeface="Times New Roman" panose="02020603050405020304" pitchFamily="18" charset="0"/>
                <a:cs typeface="Times New Roman" panose="02020603050405020304" pitchFamily="18" charset="0"/>
              </a:rPr>
              <a:t>Unpacking the standards with their teachers and developing learning targets that were actionable</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dirty="0">
                <a:latin typeface="Calibri Light" panose="020F0302020204030204" pitchFamily="34" charset="0"/>
                <a:ea typeface="Times New Roman" panose="02020603050405020304" pitchFamily="18" charset="0"/>
                <a:cs typeface="Times New Roman" panose="02020603050405020304" pitchFamily="18" charset="0"/>
              </a:rPr>
              <a:t>Build the capacity of the teachers by teaching them how to develop an integrated STEM lesson and unit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dirty="0">
                <a:latin typeface="Calibri Light" panose="020F0302020204030204" pitchFamily="34" charset="0"/>
                <a:ea typeface="Times New Roman" panose="02020603050405020304" pitchFamily="18" charset="0"/>
                <a:cs typeface="Times New Roman" panose="02020603050405020304" pitchFamily="18" charset="0"/>
              </a:rPr>
              <a:t>Integrated STEM for ENLs and students with disabilities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dirty="0">
                <a:latin typeface="Calibri Light" panose="020F0302020204030204" pitchFamily="34" charset="0"/>
                <a:ea typeface="Times New Roman" panose="02020603050405020304" pitchFamily="18" charset="0"/>
                <a:cs typeface="Times New Roman" panose="02020603050405020304" pitchFamily="18" charset="0"/>
              </a:rPr>
              <a:t>Redesign current PD time within the school to be more targeted and focused on implementing integrated STEM</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dirty="0">
                <a:latin typeface="Calibri Light" panose="020F0302020204030204" pitchFamily="34" charset="0"/>
                <a:ea typeface="Times New Roman" panose="02020603050405020304" pitchFamily="18" charset="0"/>
                <a:cs typeface="Times New Roman" panose="02020603050405020304" pitchFamily="18" charset="0"/>
              </a:rPr>
              <a:t>Increase horizontal planning time</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dirty="0">
                <a:latin typeface="Calibri Light" panose="020F0302020204030204" pitchFamily="34" charset="0"/>
                <a:ea typeface="Times New Roman" panose="02020603050405020304" pitchFamily="18" charset="0"/>
                <a:cs typeface="Times New Roman" panose="02020603050405020304" pitchFamily="18" charset="0"/>
              </a:rPr>
              <a:t>Examine what is currently working within the school- the work that is leading to outcomes and dismissing the work that is not measurable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8209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44256-3853-4ADA-B577-9F0A86E023B7}"/>
              </a:ext>
            </a:extLst>
          </p:cNvPr>
          <p:cNvSpPr>
            <a:spLocks noGrp="1"/>
          </p:cNvSpPr>
          <p:nvPr>
            <p:ph type="title"/>
          </p:nvPr>
        </p:nvSpPr>
        <p:spPr/>
        <p:txBody>
          <a:bodyPr/>
          <a:lstStyle/>
          <a:p>
            <a:r>
              <a:rPr lang="en-US" dirty="0"/>
              <a:t>Sample Vision</a:t>
            </a:r>
          </a:p>
        </p:txBody>
      </p:sp>
      <p:sp>
        <p:nvSpPr>
          <p:cNvPr id="3" name="Footer Placeholder 2">
            <a:extLst>
              <a:ext uri="{FF2B5EF4-FFF2-40B4-BE49-F238E27FC236}">
                <a16:creationId xmlns:a16="http://schemas.microsoft.com/office/drawing/2014/main" id="{AF2ECDCB-3DFA-4E53-B0D3-D7257E9CF808}"/>
              </a:ext>
            </a:extLst>
          </p:cNvPr>
          <p:cNvSpPr>
            <a:spLocks noGrp="1"/>
          </p:cNvSpPr>
          <p:nvPr>
            <p:ph type="ftr" sz="quarter" idx="13"/>
          </p:nvPr>
        </p:nvSpPr>
        <p:spPr/>
        <p:txBody>
          <a:bodyPr/>
          <a:lstStyle/>
          <a:p>
            <a:r>
              <a:rPr lang="en-US"/>
              <a:t>SHN Proprietary Not for Distribution</a:t>
            </a:r>
            <a:endParaRPr lang="en-US" dirty="0"/>
          </a:p>
        </p:txBody>
      </p:sp>
      <p:sp>
        <p:nvSpPr>
          <p:cNvPr id="4" name="Rectangle 3">
            <a:extLst>
              <a:ext uri="{FF2B5EF4-FFF2-40B4-BE49-F238E27FC236}">
                <a16:creationId xmlns:a16="http://schemas.microsoft.com/office/drawing/2014/main" id="{7C55C55B-BC62-4986-A734-79074B992D5F}"/>
              </a:ext>
            </a:extLst>
          </p:cNvPr>
          <p:cNvSpPr/>
          <p:nvPr/>
        </p:nvSpPr>
        <p:spPr>
          <a:xfrm>
            <a:off x="797560" y="2413338"/>
            <a:ext cx="7381240" cy="1938992"/>
          </a:xfrm>
          <a:prstGeom prst="rect">
            <a:avLst/>
          </a:prstGeom>
        </p:spPr>
        <p:txBody>
          <a:bodyPr wrap="square">
            <a:spAutoFit/>
          </a:bodyPr>
          <a:lstStyle/>
          <a:p>
            <a:r>
              <a:rPr lang="en-US" sz="2400" dirty="0">
                <a:latin typeface="Calibri" panose="020F0502020204030204" pitchFamily="34" charset="0"/>
                <a:ea typeface="Times New Roman" panose="02020603050405020304" pitchFamily="18" charset="0"/>
                <a:cs typeface="Calibri" panose="020F0502020204030204" pitchFamily="34" charset="0"/>
              </a:rPr>
              <a:t>_________________ students will engage in high-quality, culturally relevant, interdisciplinary STEM learning experiences that ignite a passion for learning, a commitment to innovative thinking, and the desire and skills to transform the global community.  </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7410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BE930-93E8-4B06-A74E-81C9E4C248AE}"/>
              </a:ext>
            </a:extLst>
          </p:cNvPr>
          <p:cNvSpPr>
            <a:spLocks noGrp="1"/>
          </p:cNvSpPr>
          <p:nvPr>
            <p:ph type="title"/>
          </p:nvPr>
        </p:nvSpPr>
        <p:spPr/>
        <p:txBody>
          <a:bodyPr>
            <a:normAutofit fontScale="90000"/>
          </a:bodyPr>
          <a:lstStyle/>
          <a:p>
            <a:r>
              <a:rPr lang="en-US" dirty="0"/>
              <a:t>Key to a successful vision statement</a:t>
            </a:r>
            <a:br>
              <a:rPr lang="en-US" dirty="0"/>
            </a:br>
            <a:endParaRPr lang="en-US" dirty="0"/>
          </a:p>
        </p:txBody>
      </p:sp>
      <p:sp>
        <p:nvSpPr>
          <p:cNvPr id="3" name="Footer Placeholder 2">
            <a:extLst>
              <a:ext uri="{FF2B5EF4-FFF2-40B4-BE49-F238E27FC236}">
                <a16:creationId xmlns:a16="http://schemas.microsoft.com/office/drawing/2014/main" id="{C7EF76C9-66A7-4756-89BA-4D76B4C6705C}"/>
              </a:ext>
            </a:extLst>
          </p:cNvPr>
          <p:cNvSpPr>
            <a:spLocks noGrp="1"/>
          </p:cNvSpPr>
          <p:nvPr>
            <p:ph type="ftr" sz="quarter" idx="11"/>
          </p:nvPr>
        </p:nvSpPr>
        <p:spPr>
          <a:xfrm>
            <a:off x="581192" y="6423914"/>
            <a:ext cx="6917210"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STEM Happens Network</a:t>
            </a:r>
            <a:endParaRPr lang="en-US" dirty="0"/>
          </a:p>
        </p:txBody>
      </p:sp>
      <p:sp>
        <p:nvSpPr>
          <p:cNvPr id="4" name="Slide Number Placeholder 3">
            <a:extLst>
              <a:ext uri="{FF2B5EF4-FFF2-40B4-BE49-F238E27FC236}">
                <a16:creationId xmlns:a16="http://schemas.microsoft.com/office/drawing/2014/main" id="{5A7B4B21-CE33-43FE-850A-87DAC7148D35}"/>
              </a:ext>
            </a:extLst>
          </p:cNvPr>
          <p:cNvSpPr>
            <a:spLocks noGrp="1"/>
          </p:cNvSpPr>
          <p:nvPr>
            <p:ph type="sldNum" sz="quarter" idx="12"/>
          </p:nvPr>
        </p:nvSpPr>
        <p:spPr/>
        <p:txBody>
          <a:bodyPr/>
          <a:lstStyle/>
          <a:p>
            <a:fld id="{3A98EE3D-8CD1-4C3F-BD1C-C98C9596463C}" type="slidenum">
              <a:rPr lang="en-US" smtClean="0"/>
              <a:t>6</a:t>
            </a:fld>
            <a:endParaRPr lang="en-US" dirty="0"/>
          </a:p>
        </p:txBody>
      </p:sp>
      <p:sp>
        <p:nvSpPr>
          <p:cNvPr id="5" name="Rectangle 4">
            <a:extLst>
              <a:ext uri="{FF2B5EF4-FFF2-40B4-BE49-F238E27FC236}">
                <a16:creationId xmlns:a16="http://schemas.microsoft.com/office/drawing/2014/main" id="{53FB2634-F055-4BD1-82A6-41E5B696E828}"/>
              </a:ext>
            </a:extLst>
          </p:cNvPr>
          <p:cNvSpPr/>
          <p:nvPr/>
        </p:nvSpPr>
        <p:spPr>
          <a:xfrm>
            <a:off x="455870" y="1524000"/>
            <a:ext cx="8322370" cy="1015663"/>
          </a:xfrm>
          <a:prstGeom prst="rect">
            <a:avLst/>
          </a:prstGeom>
        </p:spPr>
        <p:txBody>
          <a:bodyPr wrap="square">
            <a:spAutoFit/>
          </a:bodyPr>
          <a:lstStyle/>
          <a:p>
            <a:pPr marL="214313" indent="-214313">
              <a:buFont typeface="Wingdings" panose="05000000000000000000" pitchFamily="2" charset="2"/>
              <a:buChar char="§"/>
            </a:pPr>
            <a:r>
              <a:rPr lang="en-US" sz="1500" dirty="0"/>
              <a:t>A vision statement is a document that states the current and future objectives of your school.  </a:t>
            </a:r>
          </a:p>
          <a:p>
            <a:pPr marL="214313" indent="-214313">
              <a:buFont typeface="Wingdings" panose="05000000000000000000" pitchFamily="2" charset="2"/>
              <a:buChar char="§"/>
            </a:pPr>
            <a:r>
              <a:rPr lang="en-US" sz="1500" dirty="0"/>
              <a:t>The vision statement is intended as a guide to help the school make decisions that align with the district’s philosophy and goals. </a:t>
            </a:r>
          </a:p>
          <a:p>
            <a:pPr marL="214313" indent="-214313">
              <a:buFont typeface="Wingdings" panose="05000000000000000000" pitchFamily="2" charset="2"/>
              <a:buChar char="§"/>
            </a:pPr>
            <a:r>
              <a:rPr lang="en-US" sz="1500" dirty="0"/>
              <a:t>It can be thought of as a roadmap within a certain timeframe.</a:t>
            </a:r>
          </a:p>
        </p:txBody>
      </p:sp>
      <p:sp>
        <p:nvSpPr>
          <p:cNvPr id="6" name="Rectangle: Rounded Corners 5">
            <a:extLst>
              <a:ext uri="{FF2B5EF4-FFF2-40B4-BE49-F238E27FC236}">
                <a16:creationId xmlns:a16="http://schemas.microsoft.com/office/drawing/2014/main" id="{11D31AB7-7A36-452B-A075-93A027564F46}"/>
              </a:ext>
            </a:extLst>
          </p:cNvPr>
          <p:cNvSpPr/>
          <p:nvPr/>
        </p:nvSpPr>
        <p:spPr>
          <a:xfrm>
            <a:off x="813390" y="3327990"/>
            <a:ext cx="1402168" cy="8545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 Concise</a:t>
            </a:r>
          </a:p>
        </p:txBody>
      </p:sp>
      <p:sp>
        <p:nvSpPr>
          <p:cNvPr id="7" name="Rectangle: Rounded Corners 6">
            <a:extLst>
              <a:ext uri="{FF2B5EF4-FFF2-40B4-BE49-F238E27FC236}">
                <a16:creationId xmlns:a16="http://schemas.microsoft.com/office/drawing/2014/main" id="{0EBDECB5-5FC9-4A3C-878E-C62814A6DFA5}"/>
              </a:ext>
            </a:extLst>
          </p:cNvPr>
          <p:cNvSpPr/>
          <p:nvPr/>
        </p:nvSpPr>
        <p:spPr>
          <a:xfrm>
            <a:off x="2893384" y="3334637"/>
            <a:ext cx="1402168" cy="8545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 Clear</a:t>
            </a:r>
          </a:p>
        </p:txBody>
      </p:sp>
      <p:sp>
        <p:nvSpPr>
          <p:cNvPr id="8" name="Rectangle: Rounded Corners 7">
            <a:extLst>
              <a:ext uri="{FF2B5EF4-FFF2-40B4-BE49-F238E27FC236}">
                <a16:creationId xmlns:a16="http://schemas.microsoft.com/office/drawing/2014/main" id="{23738F63-AEAC-45AD-B8B7-954D26F3F9C5}"/>
              </a:ext>
            </a:extLst>
          </p:cNvPr>
          <p:cNvSpPr/>
          <p:nvPr/>
        </p:nvSpPr>
        <p:spPr>
          <a:xfrm>
            <a:off x="818707" y="4513521"/>
            <a:ext cx="1402168" cy="8545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 Stable</a:t>
            </a:r>
          </a:p>
        </p:txBody>
      </p:sp>
      <p:sp>
        <p:nvSpPr>
          <p:cNvPr id="9" name="Rectangle: Rounded Corners 8">
            <a:extLst>
              <a:ext uri="{FF2B5EF4-FFF2-40B4-BE49-F238E27FC236}">
                <a16:creationId xmlns:a16="http://schemas.microsoft.com/office/drawing/2014/main" id="{32B58C30-EE84-44F0-B1C2-9E76481B8745}"/>
              </a:ext>
            </a:extLst>
          </p:cNvPr>
          <p:cNvSpPr/>
          <p:nvPr/>
        </p:nvSpPr>
        <p:spPr>
          <a:xfrm>
            <a:off x="2914650" y="4516179"/>
            <a:ext cx="1402168" cy="8545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 Challenging</a:t>
            </a:r>
          </a:p>
        </p:txBody>
      </p:sp>
      <p:sp>
        <p:nvSpPr>
          <p:cNvPr id="10" name="Rectangle: Rounded Corners 9">
            <a:extLst>
              <a:ext uri="{FF2B5EF4-FFF2-40B4-BE49-F238E27FC236}">
                <a16:creationId xmlns:a16="http://schemas.microsoft.com/office/drawing/2014/main" id="{E3F45094-06CE-4A32-84DA-D494317126DC}"/>
              </a:ext>
            </a:extLst>
          </p:cNvPr>
          <p:cNvSpPr/>
          <p:nvPr/>
        </p:nvSpPr>
        <p:spPr>
          <a:xfrm>
            <a:off x="7028121" y="3346598"/>
            <a:ext cx="1402168" cy="8545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Make it Future Oriented</a:t>
            </a:r>
          </a:p>
        </p:txBody>
      </p:sp>
      <p:sp>
        <p:nvSpPr>
          <p:cNvPr id="11" name="Rectangle: Rounded Corners 10">
            <a:extLst>
              <a:ext uri="{FF2B5EF4-FFF2-40B4-BE49-F238E27FC236}">
                <a16:creationId xmlns:a16="http://schemas.microsoft.com/office/drawing/2014/main" id="{F5AC5B8F-6F35-4928-A43E-9634A9866512}"/>
              </a:ext>
            </a:extLst>
          </p:cNvPr>
          <p:cNvSpPr/>
          <p:nvPr/>
        </p:nvSpPr>
        <p:spPr>
          <a:xfrm>
            <a:off x="5013251" y="3345268"/>
            <a:ext cx="1402168" cy="8545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Have a Time Horizon</a:t>
            </a:r>
          </a:p>
        </p:txBody>
      </p:sp>
      <p:sp>
        <p:nvSpPr>
          <p:cNvPr id="13" name="Rectangle: Rounded Corners 12">
            <a:extLst>
              <a:ext uri="{FF2B5EF4-FFF2-40B4-BE49-F238E27FC236}">
                <a16:creationId xmlns:a16="http://schemas.microsoft.com/office/drawing/2014/main" id="{C97D497B-87EE-461D-B4AC-BDC74FF44D05}"/>
              </a:ext>
            </a:extLst>
          </p:cNvPr>
          <p:cNvSpPr/>
          <p:nvPr/>
        </p:nvSpPr>
        <p:spPr>
          <a:xfrm>
            <a:off x="5050465" y="4526811"/>
            <a:ext cx="1402168" cy="8545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 Inspiring</a:t>
            </a:r>
          </a:p>
        </p:txBody>
      </p:sp>
      <p:sp>
        <p:nvSpPr>
          <p:cNvPr id="14" name="Rectangle: Rounded Corners 13">
            <a:extLst>
              <a:ext uri="{FF2B5EF4-FFF2-40B4-BE49-F238E27FC236}">
                <a16:creationId xmlns:a16="http://schemas.microsoft.com/office/drawing/2014/main" id="{310E456E-A4A7-4896-A03B-6F3C7E72544A}"/>
              </a:ext>
            </a:extLst>
          </p:cNvPr>
          <p:cNvSpPr/>
          <p:nvPr/>
        </p:nvSpPr>
        <p:spPr>
          <a:xfrm>
            <a:off x="7070650" y="4517508"/>
            <a:ext cx="1402168" cy="8545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 Abstract</a:t>
            </a:r>
          </a:p>
        </p:txBody>
      </p:sp>
    </p:spTree>
    <p:extLst>
      <p:ext uri="{BB962C8B-B14F-4D97-AF65-F5344CB8AC3E}">
        <p14:creationId xmlns:p14="http://schemas.microsoft.com/office/powerpoint/2010/main" val="3474639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26A9-9D4D-4F3E-A30B-F43655D297E6}"/>
              </a:ext>
            </a:extLst>
          </p:cNvPr>
          <p:cNvSpPr>
            <a:spLocks noGrp="1"/>
          </p:cNvSpPr>
          <p:nvPr>
            <p:ph type="title"/>
          </p:nvPr>
        </p:nvSpPr>
        <p:spPr/>
        <p:txBody>
          <a:bodyPr>
            <a:normAutofit fontScale="90000"/>
          </a:bodyPr>
          <a:lstStyle/>
          <a:p>
            <a:r>
              <a:rPr lang="en-US" dirty="0"/>
              <a:t>Key Words/Phrases D6 Schools Used</a:t>
            </a:r>
          </a:p>
        </p:txBody>
      </p:sp>
      <p:sp>
        <p:nvSpPr>
          <p:cNvPr id="3" name="Footer Placeholder 2">
            <a:extLst>
              <a:ext uri="{FF2B5EF4-FFF2-40B4-BE49-F238E27FC236}">
                <a16:creationId xmlns:a16="http://schemas.microsoft.com/office/drawing/2014/main" id="{38592FC7-049E-4F62-80A8-A9EE102CF7C4}"/>
              </a:ext>
            </a:extLst>
          </p:cNvPr>
          <p:cNvSpPr>
            <a:spLocks noGrp="1"/>
          </p:cNvSpPr>
          <p:nvPr>
            <p:ph type="ftr" sz="quarter" idx="13"/>
          </p:nvPr>
        </p:nvSpPr>
        <p:spPr/>
        <p:txBody>
          <a:bodyPr/>
          <a:lstStyle/>
          <a:p>
            <a:r>
              <a:rPr lang="en-US"/>
              <a:t>SHN Proprietary Not for Distribution</a:t>
            </a:r>
            <a:endParaRPr lang="en-US" dirty="0"/>
          </a:p>
        </p:txBody>
      </p:sp>
      <p:sp>
        <p:nvSpPr>
          <p:cNvPr id="4" name="Rectangle 3">
            <a:extLst>
              <a:ext uri="{FF2B5EF4-FFF2-40B4-BE49-F238E27FC236}">
                <a16:creationId xmlns:a16="http://schemas.microsoft.com/office/drawing/2014/main" id="{635F60D1-42FA-4BA6-A40F-76580A832FF8}"/>
              </a:ext>
            </a:extLst>
          </p:cNvPr>
          <p:cNvSpPr/>
          <p:nvPr/>
        </p:nvSpPr>
        <p:spPr>
          <a:xfrm>
            <a:off x="3368040" y="1786716"/>
            <a:ext cx="4572000" cy="3966599"/>
          </a:xfrm>
          <a:prstGeom prst="rect">
            <a:avLst/>
          </a:prstGeom>
        </p:spPr>
        <p:txBody>
          <a:bodyPr>
            <a:spAutoFit/>
          </a:bodyPr>
          <a:lstStyle/>
          <a:p>
            <a:pPr>
              <a:lnSpc>
                <a:spcPct val="107000"/>
              </a:lnSpc>
            </a:pPr>
            <a:r>
              <a:rPr lang="en-US" sz="2000" dirty="0">
                <a:ea typeface="Times New Roman" panose="02020603050405020304" pitchFamily="18" charset="0"/>
                <a:cs typeface="Times New Roman" panose="02020603050405020304" pitchFamily="18" charset="0"/>
              </a:rPr>
              <a:t>Critical Thinkers</a:t>
            </a:r>
            <a:endParaRPr lang="en-US" sz="2000" dirty="0">
              <a:ea typeface="Calibri" panose="020F0502020204030204" pitchFamily="34" charset="0"/>
              <a:cs typeface="Times New Roman" panose="02020603050405020304" pitchFamily="18" charset="0"/>
            </a:endParaRPr>
          </a:p>
          <a:p>
            <a:pPr>
              <a:lnSpc>
                <a:spcPct val="107000"/>
              </a:lnSpc>
            </a:pPr>
            <a:r>
              <a:rPr lang="en-US" sz="2000" dirty="0">
                <a:ea typeface="Times New Roman" panose="02020603050405020304" pitchFamily="18" charset="0"/>
                <a:cs typeface="Times New Roman" panose="02020603050405020304" pitchFamily="18" charset="0"/>
              </a:rPr>
              <a:t>Problem Solvers</a:t>
            </a:r>
            <a:endParaRPr lang="en-US" sz="2000" dirty="0">
              <a:ea typeface="Calibri" panose="020F0502020204030204" pitchFamily="34" charset="0"/>
              <a:cs typeface="Times New Roman" panose="02020603050405020304" pitchFamily="18" charset="0"/>
            </a:endParaRPr>
          </a:p>
          <a:p>
            <a:pPr>
              <a:lnSpc>
                <a:spcPct val="107000"/>
              </a:lnSpc>
            </a:pPr>
            <a:r>
              <a:rPr lang="en-US" sz="2000" dirty="0">
                <a:ea typeface="Times New Roman" panose="02020603050405020304" pitchFamily="18" charset="0"/>
                <a:cs typeface="Times New Roman" panose="02020603050405020304" pitchFamily="18" charset="0"/>
              </a:rPr>
              <a:t>Global Leaders </a:t>
            </a:r>
            <a:endParaRPr lang="en-US" sz="2000" dirty="0">
              <a:ea typeface="Calibri" panose="020F0502020204030204" pitchFamily="34" charset="0"/>
              <a:cs typeface="Times New Roman" panose="02020603050405020304" pitchFamily="18" charset="0"/>
            </a:endParaRPr>
          </a:p>
          <a:p>
            <a:pPr>
              <a:lnSpc>
                <a:spcPct val="107000"/>
              </a:lnSpc>
            </a:pPr>
            <a:r>
              <a:rPr lang="en-US" sz="2000" dirty="0">
                <a:ea typeface="Times New Roman" panose="02020603050405020304" pitchFamily="18" charset="0"/>
                <a:cs typeface="Times New Roman" panose="02020603050405020304" pitchFamily="18" charset="0"/>
              </a:rPr>
              <a:t>Interdisciplinary</a:t>
            </a:r>
            <a:endParaRPr lang="en-US" sz="2000" dirty="0">
              <a:ea typeface="Calibri" panose="020F0502020204030204" pitchFamily="34" charset="0"/>
              <a:cs typeface="Times New Roman" panose="02020603050405020304" pitchFamily="18" charset="0"/>
            </a:endParaRPr>
          </a:p>
          <a:p>
            <a:pPr>
              <a:lnSpc>
                <a:spcPct val="107000"/>
              </a:lnSpc>
            </a:pPr>
            <a:r>
              <a:rPr lang="en-US" sz="2000" dirty="0">
                <a:ea typeface="Times New Roman" panose="02020603050405020304" pitchFamily="18" charset="0"/>
                <a:cs typeface="Times New Roman" panose="02020603050405020304" pitchFamily="18" charset="0"/>
              </a:rPr>
              <a:t>Global Citizens</a:t>
            </a:r>
          </a:p>
          <a:p>
            <a:pPr>
              <a:lnSpc>
                <a:spcPct val="107000"/>
              </a:lnSpc>
            </a:pPr>
            <a:r>
              <a:rPr lang="en-US" sz="2000" dirty="0">
                <a:effectLst/>
                <a:ea typeface="Calibri" panose="020F0502020204030204" pitchFamily="34" charset="0"/>
                <a:cs typeface="Times New Roman" panose="02020603050405020304" pitchFamily="18" charset="0"/>
              </a:rPr>
              <a:t>Future</a:t>
            </a:r>
            <a:r>
              <a:rPr lang="en-US" sz="2000" dirty="0">
                <a:ea typeface="Calibri" panose="020F0502020204030204" pitchFamily="34" charset="0"/>
                <a:cs typeface="Times New Roman" panose="02020603050405020304" pitchFamily="18" charset="0"/>
              </a:rPr>
              <a:t> Leaders</a:t>
            </a:r>
          </a:p>
          <a:p>
            <a:pPr>
              <a:lnSpc>
                <a:spcPct val="107000"/>
              </a:lnSpc>
            </a:pPr>
            <a:r>
              <a:rPr lang="en-US" sz="2000" dirty="0">
                <a:effectLst/>
                <a:ea typeface="Calibri" panose="020F0502020204030204" pitchFamily="34" charset="0"/>
                <a:cs typeface="Times New Roman" panose="02020603050405020304" pitchFamily="18" charset="0"/>
              </a:rPr>
              <a:t>Community Leaders</a:t>
            </a:r>
          </a:p>
          <a:p>
            <a:pPr>
              <a:lnSpc>
                <a:spcPct val="107000"/>
              </a:lnSpc>
            </a:pPr>
            <a:r>
              <a:rPr lang="en-US" sz="2000" dirty="0">
                <a:ea typeface="Calibri" panose="020F0502020204030204" pitchFamily="34" charset="0"/>
                <a:cs typeface="Times New Roman" panose="02020603050405020304" pitchFamily="18" charset="0"/>
              </a:rPr>
              <a:t>Aspire</a:t>
            </a:r>
          </a:p>
          <a:p>
            <a:pPr>
              <a:lnSpc>
                <a:spcPct val="107000"/>
              </a:lnSpc>
            </a:pPr>
            <a:r>
              <a:rPr lang="en-US" sz="2000" dirty="0">
                <a:effectLst/>
                <a:ea typeface="Calibri" panose="020F0502020204030204" pitchFamily="34" charset="0"/>
                <a:cs typeface="Times New Roman" panose="02020603050405020304" pitchFamily="18" charset="0"/>
              </a:rPr>
              <a:t>Res</a:t>
            </a:r>
            <a:r>
              <a:rPr lang="en-US" sz="2000" dirty="0">
                <a:ea typeface="Calibri" panose="020F0502020204030204" pitchFamily="34" charset="0"/>
                <a:cs typeface="Times New Roman" panose="02020603050405020304" pitchFamily="18" charset="0"/>
              </a:rPr>
              <a:t>ponsible</a:t>
            </a:r>
          </a:p>
          <a:p>
            <a:pPr>
              <a:lnSpc>
                <a:spcPct val="107000"/>
              </a:lnSpc>
            </a:pPr>
            <a:r>
              <a:rPr lang="en-US" sz="2000" dirty="0">
                <a:effectLst/>
                <a:ea typeface="Calibri" panose="020F0502020204030204" pitchFamily="34" charset="0"/>
                <a:cs typeface="Times New Roman" panose="02020603050405020304" pitchFamily="18" charset="0"/>
              </a:rPr>
              <a:t>Productive Citizen</a:t>
            </a:r>
          </a:p>
          <a:p>
            <a:pPr>
              <a:lnSpc>
                <a:spcPct val="107000"/>
              </a:lnSpc>
            </a:pPr>
            <a:r>
              <a:rPr lang="en-US" sz="2000" dirty="0">
                <a:ea typeface="Calibri" panose="020F0502020204030204" pitchFamily="34" charset="0"/>
                <a:cs typeface="Times New Roman" panose="02020603050405020304" pitchFamily="18" charset="0"/>
              </a:rPr>
              <a:t>Passion for Learning</a:t>
            </a:r>
            <a:endParaRPr lang="en-US" sz="2000" dirty="0">
              <a:effectLst/>
              <a:ea typeface="Calibri" panose="020F0502020204030204" pitchFamily="34" charset="0"/>
              <a:cs typeface="Times New Roman" panose="02020603050405020304" pitchFamily="18" charset="0"/>
            </a:endParaRPr>
          </a:p>
          <a:p>
            <a:pPr>
              <a:lnSpc>
                <a:spcPct val="107000"/>
              </a:lnSpc>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7112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E31E-26C3-4F00-BF21-A1A7D0BA2467}"/>
              </a:ext>
            </a:extLst>
          </p:cNvPr>
          <p:cNvSpPr>
            <a:spLocks noGrp="1"/>
          </p:cNvSpPr>
          <p:nvPr>
            <p:ph type="title"/>
          </p:nvPr>
        </p:nvSpPr>
        <p:spPr/>
        <p:txBody>
          <a:bodyPr/>
          <a:lstStyle/>
          <a:p>
            <a:r>
              <a:rPr lang="en-US" dirty="0"/>
              <a:t>Vision</a:t>
            </a:r>
          </a:p>
        </p:txBody>
      </p:sp>
      <p:sp>
        <p:nvSpPr>
          <p:cNvPr id="3" name="Footer Placeholder 2">
            <a:extLst>
              <a:ext uri="{FF2B5EF4-FFF2-40B4-BE49-F238E27FC236}">
                <a16:creationId xmlns:a16="http://schemas.microsoft.com/office/drawing/2014/main" id="{60AEDDA4-8682-4268-8877-9C24F0AABE5C}"/>
              </a:ext>
            </a:extLst>
          </p:cNvPr>
          <p:cNvSpPr>
            <a:spLocks noGrp="1"/>
          </p:cNvSpPr>
          <p:nvPr>
            <p:ph type="ftr" sz="quarter" idx="13"/>
          </p:nvPr>
        </p:nvSpPr>
        <p:spPr/>
        <p:txBody>
          <a:bodyPr/>
          <a:lstStyle/>
          <a:p>
            <a:r>
              <a:rPr lang="en-US"/>
              <a:t>SHN Proprietary Not for Distribution</a:t>
            </a:r>
            <a:endParaRPr lang="en-US" dirty="0"/>
          </a:p>
        </p:txBody>
      </p:sp>
      <p:sp>
        <p:nvSpPr>
          <p:cNvPr id="4" name="Rectangle 3">
            <a:extLst>
              <a:ext uri="{FF2B5EF4-FFF2-40B4-BE49-F238E27FC236}">
                <a16:creationId xmlns:a16="http://schemas.microsoft.com/office/drawing/2014/main" id="{131D268F-C7BE-4D92-A028-81CCABF90E85}"/>
              </a:ext>
            </a:extLst>
          </p:cNvPr>
          <p:cNvSpPr/>
          <p:nvPr/>
        </p:nvSpPr>
        <p:spPr>
          <a:xfrm>
            <a:off x="1082040" y="1524000"/>
            <a:ext cx="6924040" cy="646331"/>
          </a:xfrm>
          <a:prstGeom prst="rect">
            <a:avLst/>
          </a:prstGeom>
        </p:spPr>
        <p:txBody>
          <a:bodyPr wrap="square">
            <a:spAutoFit/>
          </a:bodyPr>
          <a:lstStyle/>
          <a:p>
            <a:r>
              <a:rPr lang="en-US" dirty="0">
                <a:solidFill>
                  <a:srgbClr val="000000"/>
                </a:solidFill>
                <a:latin typeface="Open Sans"/>
              </a:rPr>
              <a:t>Without a vision, your school lacks direction, therefore the district operates as a system of schools rather than a school system.</a:t>
            </a:r>
            <a:endParaRPr lang="en-US" dirty="0"/>
          </a:p>
        </p:txBody>
      </p:sp>
      <p:sp>
        <p:nvSpPr>
          <p:cNvPr id="5" name="Rectangle 4">
            <a:extLst>
              <a:ext uri="{FF2B5EF4-FFF2-40B4-BE49-F238E27FC236}">
                <a16:creationId xmlns:a16="http://schemas.microsoft.com/office/drawing/2014/main" id="{191A86FD-3C7E-4A7D-9FD7-8F5EEA480F7C}"/>
              </a:ext>
            </a:extLst>
          </p:cNvPr>
          <p:cNvSpPr/>
          <p:nvPr/>
        </p:nvSpPr>
        <p:spPr>
          <a:xfrm>
            <a:off x="574040" y="2593320"/>
            <a:ext cx="8412480" cy="2862322"/>
          </a:xfrm>
          <a:prstGeom prst="rect">
            <a:avLst/>
          </a:prstGeom>
        </p:spPr>
        <p:txBody>
          <a:bodyPr wrap="square">
            <a:spAutoFit/>
          </a:bodyPr>
          <a:lstStyle/>
          <a:p>
            <a:pPr fontAlgn="base"/>
            <a:r>
              <a:rPr lang="en-US" dirty="0">
                <a:solidFill>
                  <a:srgbClr val="000000"/>
                </a:solidFill>
                <a:latin typeface="Open Sans"/>
              </a:rPr>
              <a:t>Therefore, we need to ask:</a:t>
            </a:r>
          </a:p>
          <a:p>
            <a:pPr fontAlgn="base">
              <a:buFont typeface="Arial" panose="020B0604020202020204" pitchFamily="34" charset="0"/>
              <a:buChar char="•"/>
            </a:pPr>
            <a:r>
              <a:rPr lang="en-US" dirty="0">
                <a:solidFill>
                  <a:srgbClr val="000000"/>
                </a:solidFill>
                <a:latin typeface="Open Sans"/>
              </a:rPr>
              <a:t>Why do we need a new vision?</a:t>
            </a:r>
          </a:p>
          <a:p>
            <a:pPr fontAlgn="base">
              <a:buFont typeface="Arial" panose="020B0604020202020204" pitchFamily="34" charset="0"/>
              <a:buChar char="•"/>
            </a:pPr>
            <a:r>
              <a:rPr lang="en-US" dirty="0">
                <a:solidFill>
                  <a:srgbClr val="000000"/>
                </a:solidFill>
                <a:latin typeface="Open Sans"/>
              </a:rPr>
              <a:t>How will I support the new vision?</a:t>
            </a:r>
          </a:p>
          <a:p>
            <a:pPr fontAlgn="base">
              <a:buFont typeface="Arial" panose="020B0604020202020204" pitchFamily="34" charset="0"/>
              <a:buChar char="•"/>
            </a:pPr>
            <a:r>
              <a:rPr lang="en-US" dirty="0">
                <a:solidFill>
                  <a:srgbClr val="000000"/>
                </a:solidFill>
                <a:latin typeface="Open Sans"/>
              </a:rPr>
              <a:t>Will I be able to live with the new vision?</a:t>
            </a:r>
          </a:p>
          <a:p>
            <a:pPr fontAlgn="base">
              <a:buFont typeface="Arial" panose="020B0604020202020204" pitchFamily="34" charset="0"/>
              <a:buChar char="•"/>
            </a:pPr>
            <a:r>
              <a:rPr lang="en-US" dirty="0">
                <a:solidFill>
                  <a:srgbClr val="000000"/>
                </a:solidFill>
                <a:latin typeface="Open Sans"/>
              </a:rPr>
              <a:t>Will I be able to convey the new vision?</a:t>
            </a:r>
          </a:p>
          <a:p>
            <a:pPr fontAlgn="base">
              <a:buFont typeface="Arial" panose="020B0604020202020204" pitchFamily="34" charset="0"/>
              <a:buChar char="•"/>
            </a:pPr>
            <a:r>
              <a:rPr lang="en-US" dirty="0">
                <a:solidFill>
                  <a:srgbClr val="000000"/>
                </a:solidFill>
                <a:latin typeface="Open Sans"/>
              </a:rPr>
              <a:t>What kind of change do we want to happen because of the vision?</a:t>
            </a:r>
          </a:p>
          <a:p>
            <a:pPr fontAlgn="base">
              <a:buFont typeface="Arial" panose="020B0604020202020204" pitchFamily="34" charset="0"/>
              <a:buChar char="•"/>
            </a:pPr>
            <a:r>
              <a:rPr lang="en-US" dirty="0">
                <a:solidFill>
                  <a:srgbClr val="000000"/>
                </a:solidFill>
                <a:latin typeface="Open Sans"/>
              </a:rPr>
              <a:t>Will I be able to continue doing what I've always done? Why or why not?</a:t>
            </a:r>
          </a:p>
          <a:p>
            <a:pPr fontAlgn="base">
              <a:buFont typeface="Arial" panose="020B0604020202020204" pitchFamily="34" charset="0"/>
              <a:buChar char="•"/>
            </a:pPr>
            <a:r>
              <a:rPr lang="en-US" dirty="0">
                <a:solidFill>
                  <a:srgbClr val="000000"/>
                </a:solidFill>
                <a:latin typeface="Open Sans"/>
              </a:rPr>
              <a:t>Do I believe in this new vision?</a:t>
            </a:r>
          </a:p>
          <a:p>
            <a:pPr fontAlgn="base">
              <a:buFont typeface="Arial" panose="020B0604020202020204" pitchFamily="34" charset="0"/>
              <a:buChar char="•"/>
            </a:pPr>
            <a:r>
              <a:rPr lang="en-US" dirty="0">
                <a:solidFill>
                  <a:srgbClr val="000000"/>
                </a:solidFill>
                <a:latin typeface="Open Sans"/>
              </a:rPr>
              <a:t>Do I believe the district can achieve this vision?</a:t>
            </a:r>
          </a:p>
          <a:p>
            <a:pPr fontAlgn="base">
              <a:buFont typeface="Arial" panose="020B0604020202020204" pitchFamily="34" charset="0"/>
              <a:buChar char="•"/>
            </a:pPr>
            <a:r>
              <a:rPr lang="en-US" dirty="0">
                <a:solidFill>
                  <a:srgbClr val="000000"/>
                </a:solidFill>
                <a:latin typeface="Open Sans"/>
              </a:rPr>
              <a:t>Is this a vision that parents, students, teachers, and the community will support?</a:t>
            </a:r>
            <a:endParaRPr lang="en-US" b="0" i="0" dirty="0">
              <a:solidFill>
                <a:srgbClr val="000000"/>
              </a:solidFill>
              <a:effectLst/>
              <a:latin typeface="Open Sans"/>
            </a:endParaRPr>
          </a:p>
        </p:txBody>
      </p:sp>
    </p:spTree>
    <p:extLst>
      <p:ext uri="{BB962C8B-B14F-4D97-AF65-F5344CB8AC3E}">
        <p14:creationId xmlns:p14="http://schemas.microsoft.com/office/powerpoint/2010/main" val="601726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49A3-3DE8-4168-9534-5718A504B7B9}"/>
              </a:ext>
            </a:extLst>
          </p:cNvPr>
          <p:cNvSpPr>
            <a:spLocks noGrp="1"/>
          </p:cNvSpPr>
          <p:nvPr>
            <p:ph type="title"/>
          </p:nvPr>
        </p:nvSpPr>
        <p:spPr/>
        <p:txBody>
          <a:bodyPr>
            <a:normAutofit fontScale="90000"/>
          </a:bodyPr>
          <a:lstStyle/>
          <a:p>
            <a:r>
              <a:rPr lang="en-US" dirty="0"/>
              <a:t>Data: What Facts Do We Know About D6</a:t>
            </a:r>
          </a:p>
        </p:txBody>
      </p:sp>
      <p:sp>
        <p:nvSpPr>
          <p:cNvPr id="3" name="Footer Placeholder 2">
            <a:extLst>
              <a:ext uri="{FF2B5EF4-FFF2-40B4-BE49-F238E27FC236}">
                <a16:creationId xmlns:a16="http://schemas.microsoft.com/office/drawing/2014/main" id="{8581003A-1325-4A11-8CF0-F4C1D99F5690}"/>
              </a:ext>
            </a:extLst>
          </p:cNvPr>
          <p:cNvSpPr>
            <a:spLocks noGrp="1"/>
          </p:cNvSpPr>
          <p:nvPr>
            <p:ph type="ftr" sz="quarter" idx="13"/>
          </p:nvPr>
        </p:nvSpPr>
        <p:spPr/>
        <p:txBody>
          <a:bodyPr/>
          <a:lstStyle/>
          <a:p>
            <a:r>
              <a:rPr lang="en-US"/>
              <a:t>SHN Proprietary Not for Distribution</a:t>
            </a:r>
            <a:endParaRPr lang="en-US" dirty="0"/>
          </a:p>
        </p:txBody>
      </p:sp>
      <p:sp>
        <p:nvSpPr>
          <p:cNvPr id="4" name="Rectangle 3">
            <a:extLst>
              <a:ext uri="{FF2B5EF4-FFF2-40B4-BE49-F238E27FC236}">
                <a16:creationId xmlns:a16="http://schemas.microsoft.com/office/drawing/2014/main" id="{2B1417DC-DAE0-40DA-B5E9-7B9BC130328C}"/>
              </a:ext>
            </a:extLst>
          </p:cNvPr>
          <p:cNvSpPr/>
          <p:nvPr/>
        </p:nvSpPr>
        <p:spPr>
          <a:xfrm>
            <a:off x="716952" y="1810787"/>
            <a:ext cx="7969848" cy="3416320"/>
          </a:xfrm>
          <a:prstGeom prst="rect">
            <a:avLst/>
          </a:prstGeom>
        </p:spPr>
        <p:txBody>
          <a:bodyPr wrap="square">
            <a:spAutoFit/>
          </a:bodyPr>
          <a:lstStyle/>
          <a:p>
            <a:pPr fontAlgn="base">
              <a:buFont typeface="Arial" panose="020B0604020202020204" pitchFamily="34" charset="0"/>
              <a:buChar char="•"/>
            </a:pPr>
            <a:r>
              <a:rPr lang="en-US" dirty="0">
                <a:solidFill>
                  <a:srgbClr val="000000"/>
                </a:solidFill>
                <a:latin typeface="Open Sans"/>
              </a:rPr>
              <a:t>Student attendance rates.</a:t>
            </a:r>
          </a:p>
          <a:p>
            <a:pPr fontAlgn="base">
              <a:buFont typeface="Arial" panose="020B0604020202020204" pitchFamily="34" charset="0"/>
              <a:buChar char="•"/>
            </a:pPr>
            <a:r>
              <a:rPr lang="en-US" dirty="0">
                <a:solidFill>
                  <a:srgbClr val="000000"/>
                </a:solidFill>
                <a:latin typeface="Open Sans"/>
              </a:rPr>
              <a:t>Staff attendance rates and days most often missed.</a:t>
            </a:r>
          </a:p>
          <a:p>
            <a:pPr fontAlgn="base">
              <a:buFont typeface="Arial" panose="020B0604020202020204" pitchFamily="34" charset="0"/>
              <a:buChar char="•"/>
            </a:pPr>
            <a:r>
              <a:rPr lang="en-US" dirty="0">
                <a:solidFill>
                  <a:srgbClr val="000000"/>
                </a:solidFill>
                <a:latin typeface="Open Sans"/>
              </a:rPr>
              <a:t>Staff turnover rates.</a:t>
            </a:r>
          </a:p>
          <a:p>
            <a:pPr fontAlgn="base">
              <a:buFont typeface="Arial" panose="020B0604020202020204" pitchFamily="34" charset="0"/>
              <a:buChar char="•"/>
            </a:pPr>
            <a:r>
              <a:rPr lang="en-US" dirty="0">
                <a:solidFill>
                  <a:srgbClr val="000000"/>
                </a:solidFill>
                <a:latin typeface="Open Sans"/>
              </a:rPr>
              <a:t>Student enrollment in sports or clubs.</a:t>
            </a:r>
          </a:p>
          <a:p>
            <a:pPr fontAlgn="base">
              <a:buFont typeface="Arial" panose="020B0604020202020204" pitchFamily="34" charset="0"/>
              <a:buChar char="•"/>
            </a:pPr>
            <a:r>
              <a:rPr lang="en-US" dirty="0">
                <a:solidFill>
                  <a:srgbClr val="000000"/>
                </a:solidFill>
                <a:latin typeface="Open Sans"/>
              </a:rPr>
              <a:t>Disciplinary incidents (including types of referrals and where they occur among teachers, teams, and departments) and dispositions (including detention, in-school suspension, suspension, and expulsion).</a:t>
            </a:r>
          </a:p>
          <a:p>
            <a:pPr fontAlgn="base">
              <a:buFont typeface="Arial" panose="020B0604020202020204" pitchFamily="34" charset="0"/>
              <a:buChar char="•"/>
            </a:pPr>
            <a:r>
              <a:rPr lang="en-US" dirty="0">
                <a:solidFill>
                  <a:srgbClr val="000000"/>
                </a:solidFill>
                <a:latin typeface="Open Sans"/>
              </a:rPr>
              <a:t>State assessment results.</a:t>
            </a:r>
          </a:p>
          <a:p>
            <a:pPr fontAlgn="base">
              <a:buFont typeface="Arial" panose="020B0604020202020204" pitchFamily="34" charset="0"/>
              <a:buChar char="•"/>
            </a:pPr>
            <a:r>
              <a:rPr lang="en-US" dirty="0">
                <a:solidFill>
                  <a:srgbClr val="000000"/>
                </a:solidFill>
                <a:latin typeface="Open Sans"/>
              </a:rPr>
              <a:t>Local common assessment results.</a:t>
            </a:r>
          </a:p>
          <a:p>
            <a:pPr fontAlgn="base">
              <a:buFont typeface="Arial" panose="020B0604020202020204" pitchFamily="34" charset="0"/>
              <a:buChar char="•"/>
            </a:pPr>
            <a:r>
              <a:rPr lang="en-US" dirty="0">
                <a:solidFill>
                  <a:srgbClr val="000000"/>
                </a:solidFill>
                <a:latin typeface="Open Sans"/>
              </a:rPr>
              <a:t>Standardized achievement test results.</a:t>
            </a:r>
          </a:p>
          <a:p>
            <a:pPr fontAlgn="base">
              <a:buFont typeface="Arial" panose="020B0604020202020204" pitchFamily="34" charset="0"/>
              <a:buChar char="•"/>
            </a:pPr>
            <a:r>
              <a:rPr lang="en-US" dirty="0">
                <a:solidFill>
                  <a:srgbClr val="000000"/>
                </a:solidFill>
                <a:latin typeface="Open Sans"/>
              </a:rPr>
              <a:t>Advanced Placement (AP) test results.</a:t>
            </a:r>
          </a:p>
          <a:p>
            <a:pPr fontAlgn="base">
              <a:buFont typeface="Arial" panose="020B0604020202020204" pitchFamily="34" charset="0"/>
              <a:buChar char="•"/>
            </a:pPr>
            <a:r>
              <a:rPr lang="en-US" b="0" i="0" dirty="0">
                <a:solidFill>
                  <a:srgbClr val="000000"/>
                </a:solidFill>
                <a:effectLst/>
                <a:latin typeface="Open Sans"/>
              </a:rPr>
              <a:t>What else????</a:t>
            </a:r>
          </a:p>
        </p:txBody>
      </p:sp>
    </p:spTree>
    <p:extLst>
      <p:ext uri="{BB962C8B-B14F-4D97-AF65-F5344CB8AC3E}">
        <p14:creationId xmlns:p14="http://schemas.microsoft.com/office/powerpoint/2010/main" val="87077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BAE42-ABCD-4ED9-A7E2-DA9714A04164}"/>
              </a:ext>
            </a:extLst>
          </p:cNvPr>
          <p:cNvSpPr>
            <a:spLocks noGrp="1"/>
          </p:cNvSpPr>
          <p:nvPr>
            <p:ph type="title"/>
          </p:nvPr>
        </p:nvSpPr>
        <p:spPr>
          <a:xfrm>
            <a:off x="422109" y="1046137"/>
            <a:ext cx="8272212" cy="891540"/>
          </a:xfrm>
        </p:spPr>
        <p:txBody>
          <a:bodyPr/>
          <a:lstStyle/>
          <a:p>
            <a:r>
              <a:rPr lang="en-US" dirty="0"/>
              <a:t>Let’s Brainstorm about the D6 Vision</a:t>
            </a:r>
          </a:p>
        </p:txBody>
      </p:sp>
      <p:pic>
        <p:nvPicPr>
          <p:cNvPr id="7" name="Content Placeholder 6">
            <a:extLst>
              <a:ext uri="{FF2B5EF4-FFF2-40B4-BE49-F238E27FC236}">
                <a16:creationId xmlns:a16="http://schemas.microsoft.com/office/drawing/2014/main" id="{0DB924F6-72D6-47D0-9F5E-666871E1C2E4}"/>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967798" y="2322668"/>
            <a:ext cx="4891734" cy="3130710"/>
          </a:xfrm>
        </p:spPr>
      </p:pic>
      <p:sp>
        <p:nvSpPr>
          <p:cNvPr id="4" name="Footer Placeholder 3">
            <a:extLst>
              <a:ext uri="{FF2B5EF4-FFF2-40B4-BE49-F238E27FC236}">
                <a16:creationId xmlns:a16="http://schemas.microsoft.com/office/drawing/2014/main" id="{AFC955A5-F348-4F56-A3A9-FB6A8B619080}"/>
              </a:ext>
            </a:extLst>
          </p:cNvPr>
          <p:cNvSpPr>
            <a:spLocks noGrp="1"/>
          </p:cNvSpPr>
          <p:nvPr>
            <p:ph type="ftr" sz="quarter" idx="11"/>
          </p:nvPr>
        </p:nvSpPr>
        <p:spPr/>
        <p:txBody>
          <a:bodyPr/>
          <a:lstStyle/>
          <a:p>
            <a:r>
              <a:rPr lang="en-US"/>
              <a:t>STEM Happens Network</a:t>
            </a:r>
            <a:endParaRPr lang="en-US" dirty="0"/>
          </a:p>
        </p:txBody>
      </p:sp>
      <p:sp>
        <p:nvSpPr>
          <p:cNvPr id="5" name="Slide Number Placeholder 4">
            <a:extLst>
              <a:ext uri="{FF2B5EF4-FFF2-40B4-BE49-F238E27FC236}">
                <a16:creationId xmlns:a16="http://schemas.microsoft.com/office/drawing/2014/main" id="{5F54555E-9C43-423E-ACEC-58A9280F1D34}"/>
              </a:ext>
            </a:extLst>
          </p:cNvPr>
          <p:cNvSpPr>
            <a:spLocks noGrp="1"/>
          </p:cNvSpPr>
          <p:nvPr>
            <p:ph type="sldNum" sz="quarter" idx="12"/>
          </p:nvPr>
        </p:nvSpPr>
        <p:spPr/>
        <p:txBody>
          <a:bodyPr/>
          <a:lstStyle/>
          <a:p>
            <a:fld id="{3A98EE3D-8CD1-4C3F-BD1C-C98C9596463C}" type="slidenum">
              <a:rPr lang="en-US" smtClean="0"/>
              <a:t>10</a:t>
            </a:fld>
            <a:endParaRPr lang="en-US" dirty="0"/>
          </a:p>
        </p:txBody>
      </p:sp>
    </p:spTree>
    <p:extLst>
      <p:ext uri="{BB962C8B-B14F-4D97-AF65-F5344CB8AC3E}">
        <p14:creationId xmlns:p14="http://schemas.microsoft.com/office/powerpoint/2010/main" val="2083093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75253-5B65-467A-A50D-AD2031D4BD0F}"/>
              </a:ext>
            </a:extLst>
          </p:cNvPr>
          <p:cNvSpPr>
            <a:spLocks noGrp="1"/>
          </p:cNvSpPr>
          <p:nvPr>
            <p:ph type="title"/>
          </p:nvPr>
        </p:nvSpPr>
        <p:spPr/>
        <p:txBody>
          <a:bodyPr/>
          <a:lstStyle/>
          <a:p>
            <a:r>
              <a:rPr lang="en-US" dirty="0"/>
              <a:t>Ideas (Jot down your thoughts)</a:t>
            </a:r>
          </a:p>
        </p:txBody>
      </p:sp>
      <p:sp>
        <p:nvSpPr>
          <p:cNvPr id="3" name="Content Placeholder 2">
            <a:extLst>
              <a:ext uri="{FF2B5EF4-FFF2-40B4-BE49-F238E27FC236}">
                <a16:creationId xmlns:a16="http://schemas.microsoft.com/office/drawing/2014/main" id="{9E8A748E-CB57-457A-9F89-80446F5AD8B5}"/>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B7B142E7-6E59-43DC-97F0-0941161899F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30168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44256-3853-4ADA-B577-9F0A86E023B7}"/>
              </a:ext>
            </a:extLst>
          </p:cNvPr>
          <p:cNvSpPr>
            <a:spLocks noGrp="1"/>
          </p:cNvSpPr>
          <p:nvPr>
            <p:ph type="title"/>
          </p:nvPr>
        </p:nvSpPr>
        <p:spPr>
          <a:xfrm>
            <a:off x="457200" y="736600"/>
            <a:ext cx="8229600" cy="990600"/>
          </a:xfrm>
        </p:spPr>
        <p:txBody>
          <a:bodyPr>
            <a:normAutofit fontScale="90000"/>
          </a:bodyPr>
          <a:lstStyle/>
          <a:p>
            <a:r>
              <a:rPr lang="en-US" dirty="0"/>
              <a:t>Sample Vision (Now what words will you tweak based on the notes, the article, and PowerPoint)</a:t>
            </a:r>
          </a:p>
        </p:txBody>
      </p:sp>
      <p:sp>
        <p:nvSpPr>
          <p:cNvPr id="3" name="Footer Placeholder 2">
            <a:extLst>
              <a:ext uri="{FF2B5EF4-FFF2-40B4-BE49-F238E27FC236}">
                <a16:creationId xmlns:a16="http://schemas.microsoft.com/office/drawing/2014/main" id="{AF2ECDCB-3DFA-4E53-B0D3-D7257E9CF808}"/>
              </a:ext>
            </a:extLst>
          </p:cNvPr>
          <p:cNvSpPr>
            <a:spLocks noGrp="1"/>
          </p:cNvSpPr>
          <p:nvPr>
            <p:ph type="ftr" sz="quarter" idx="13"/>
          </p:nvPr>
        </p:nvSpPr>
        <p:spPr/>
        <p:txBody>
          <a:bodyPr/>
          <a:lstStyle/>
          <a:p>
            <a:r>
              <a:rPr lang="en-US"/>
              <a:t>SHN Proprietary Not for Distribution</a:t>
            </a:r>
            <a:endParaRPr lang="en-US" dirty="0"/>
          </a:p>
        </p:txBody>
      </p:sp>
      <p:sp>
        <p:nvSpPr>
          <p:cNvPr id="4" name="Rectangle 3">
            <a:extLst>
              <a:ext uri="{FF2B5EF4-FFF2-40B4-BE49-F238E27FC236}">
                <a16:creationId xmlns:a16="http://schemas.microsoft.com/office/drawing/2014/main" id="{7C55C55B-BC62-4986-A734-79074B992D5F}"/>
              </a:ext>
            </a:extLst>
          </p:cNvPr>
          <p:cNvSpPr/>
          <p:nvPr/>
        </p:nvSpPr>
        <p:spPr>
          <a:xfrm>
            <a:off x="797560" y="2413338"/>
            <a:ext cx="7381240" cy="1938992"/>
          </a:xfrm>
          <a:prstGeom prst="rect">
            <a:avLst/>
          </a:prstGeom>
        </p:spPr>
        <p:txBody>
          <a:bodyPr wrap="square">
            <a:spAutoFit/>
          </a:bodyPr>
          <a:lstStyle/>
          <a:p>
            <a:r>
              <a:rPr lang="en-US" sz="2400" dirty="0">
                <a:latin typeface="Calibri" panose="020F0502020204030204" pitchFamily="34" charset="0"/>
                <a:ea typeface="Times New Roman" panose="02020603050405020304" pitchFamily="18" charset="0"/>
                <a:cs typeface="Calibri" panose="020F0502020204030204" pitchFamily="34" charset="0"/>
              </a:rPr>
              <a:t>_________________ students will engage in high-quality, culturally relevant, interdisciplinary STEM learning experiences that ignite a passion for learning, a commitment to innovative thinking, and the desire and skills to transform the global community.  </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ADC312A9-A55F-4461-8184-5E23EB152AC8}"/>
              </a:ext>
            </a:extLst>
          </p:cNvPr>
          <p:cNvSpPr/>
          <p:nvPr/>
        </p:nvSpPr>
        <p:spPr>
          <a:xfrm>
            <a:off x="731520" y="4504641"/>
            <a:ext cx="8346440" cy="1323439"/>
          </a:xfrm>
          <a:prstGeom prst="rect">
            <a:avLst/>
          </a:prstGeom>
        </p:spPr>
        <p:txBody>
          <a:bodyPr wrap="square">
            <a:spAutoFit/>
          </a:bodyPr>
          <a:lstStyle/>
          <a:p>
            <a:r>
              <a:rPr lang="en-US" sz="4000" spc="-100" dirty="0">
                <a:solidFill>
                  <a:srgbClr val="1F497D"/>
                </a:solidFill>
                <a:ea typeface="+mj-ea"/>
                <a:cs typeface="+mj-cs"/>
              </a:rPr>
              <a:t>Please share the vision you created with Sal and I. </a:t>
            </a:r>
            <a:endParaRPr lang="en-US" dirty="0"/>
          </a:p>
        </p:txBody>
      </p:sp>
    </p:spTree>
    <p:extLst>
      <p:ext uri="{BB962C8B-B14F-4D97-AF65-F5344CB8AC3E}">
        <p14:creationId xmlns:p14="http://schemas.microsoft.com/office/powerpoint/2010/main" val="1534721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9F8F-1D31-4B14-B6F6-0430A333A49A}"/>
              </a:ext>
            </a:extLst>
          </p:cNvPr>
          <p:cNvSpPr>
            <a:spLocks noGrp="1"/>
          </p:cNvSpPr>
          <p:nvPr>
            <p:ph type="title"/>
          </p:nvPr>
        </p:nvSpPr>
        <p:spPr>
          <a:xfrm>
            <a:off x="645160" y="2291080"/>
            <a:ext cx="8229600" cy="990600"/>
          </a:xfrm>
        </p:spPr>
        <p:txBody>
          <a:bodyPr>
            <a:noAutofit/>
          </a:bodyPr>
          <a:lstStyle/>
          <a:p>
            <a:pPr algn="ctr"/>
            <a:r>
              <a:rPr lang="en-US" dirty="0"/>
              <a:t>Now, let’s take a look at a </a:t>
            </a:r>
            <a:br>
              <a:rPr lang="en-US" dirty="0"/>
            </a:br>
            <a:r>
              <a:rPr lang="en-US" dirty="0"/>
              <a:t>mission statement </a:t>
            </a:r>
          </a:p>
        </p:txBody>
      </p:sp>
      <p:sp>
        <p:nvSpPr>
          <p:cNvPr id="3" name="Footer Placeholder 2">
            <a:extLst>
              <a:ext uri="{FF2B5EF4-FFF2-40B4-BE49-F238E27FC236}">
                <a16:creationId xmlns:a16="http://schemas.microsoft.com/office/drawing/2014/main" id="{BFBC724B-0DE7-40EB-8DE0-860C5D4F515E}"/>
              </a:ext>
            </a:extLst>
          </p:cNvPr>
          <p:cNvSpPr>
            <a:spLocks noGrp="1"/>
          </p:cNvSpPr>
          <p:nvPr>
            <p:ph type="ftr" sz="quarter" idx="13"/>
          </p:nvPr>
        </p:nvSpPr>
        <p:spPr/>
        <p:txBody>
          <a:bodyPr/>
          <a:lstStyle/>
          <a:p>
            <a:r>
              <a:rPr lang="en-US"/>
              <a:t>SHN Proprietary Not for Distribution</a:t>
            </a:r>
            <a:endParaRPr lang="en-US" dirty="0"/>
          </a:p>
        </p:txBody>
      </p:sp>
    </p:spTree>
    <p:extLst>
      <p:ext uri="{BB962C8B-B14F-4D97-AF65-F5344CB8AC3E}">
        <p14:creationId xmlns:p14="http://schemas.microsoft.com/office/powerpoint/2010/main" val="1920807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3E359-FB7D-4DCE-BE6D-3986A8095F40}"/>
              </a:ext>
            </a:extLst>
          </p:cNvPr>
          <p:cNvSpPr>
            <a:spLocks noGrp="1"/>
          </p:cNvSpPr>
          <p:nvPr>
            <p:ph type="title"/>
          </p:nvPr>
        </p:nvSpPr>
        <p:spPr/>
        <p:txBody>
          <a:bodyPr/>
          <a:lstStyle/>
          <a:p>
            <a:r>
              <a:rPr lang="en-US" dirty="0"/>
              <a:t>Sample Mission</a:t>
            </a:r>
          </a:p>
        </p:txBody>
      </p:sp>
      <p:sp>
        <p:nvSpPr>
          <p:cNvPr id="3" name="Footer Placeholder 2">
            <a:extLst>
              <a:ext uri="{FF2B5EF4-FFF2-40B4-BE49-F238E27FC236}">
                <a16:creationId xmlns:a16="http://schemas.microsoft.com/office/drawing/2014/main" id="{5DE35489-03BB-4C11-ACD5-5C6B9A3EFF70}"/>
              </a:ext>
            </a:extLst>
          </p:cNvPr>
          <p:cNvSpPr>
            <a:spLocks noGrp="1"/>
          </p:cNvSpPr>
          <p:nvPr>
            <p:ph type="ftr" sz="quarter" idx="13"/>
          </p:nvPr>
        </p:nvSpPr>
        <p:spPr/>
        <p:txBody>
          <a:bodyPr/>
          <a:lstStyle/>
          <a:p>
            <a:r>
              <a:rPr lang="en-US"/>
              <a:t>SHN Proprietary Not for Distribution</a:t>
            </a:r>
            <a:endParaRPr lang="en-US" dirty="0"/>
          </a:p>
        </p:txBody>
      </p:sp>
      <p:sp>
        <p:nvSpPr>
          <p:cNvPr id="4" name="Rectangle 3">
            <a:extLst>
              <a:ext uri="{FF2B5EF4-FFF2-40B4-BE49-F238E27FC236}">
                <a16:creationId xmlns:a16="http://schemas.microsoft.com/office/drawing/2014/main" id="{7A03DB22-0668-4CEB-B394-3D3E51906CC4}"/>
              </a:ext>
            </a:extLst>
          </p:cNvPr>
          <p:cNvSpPr/>
          <p:nvPr/>
        </p:nvSpPr>
        <p:spPr>
          <a:xfrm>
            <a:off x="492760" y="1673225"/>
            <a:ext cx="8285480" cy="3785652"/>
          </a:xfrm>
          <a:prstGeom prst="rect">
            <a:avLst/>
          </a:prstGeom>
        </p:spPr>
        <p:txBody>
          <a:bodyPr wrap="square">
            <a:spAutoFit/>
          </a:bodyPr>
          <a:lstStyle/>
          <a:p>
            <a:r>
              <a:rPr lang="en-US" sz="2000" dirty="0">
                <a:latin typeface="Calibri" panose="020F0502020204030204" pitchFamily="34" charset="0"/>
                <a:ea typeface="Times New Roman" panose="02020603050405020304" pitchFamily="18" charset="0"/>
                <a:cs typeface="Calibri" panose="020F0502020204030204" pitchFamily="34" charset="0"/>
              </a:rPr>
              <a:t>_________________ will ensure that every student receives equitable access to culturally relevant, interdisciplinary STEM learning experiences. __________ will engage staff in rigorous, differentiated, professional learning opportunities focused on standards, common strategies, and shared language, and it will enable teachers to effectively plan interdisciplinary STEM learning experiences and deliver high-quality instruction through culturally relevant, real-world applications. Administrators, as instructional leaders, will prioritize and monitor the implementation of interdisciplinary STEM learning experiences. ____________ will engage families and community in STEM learning that supports the development of students as complex problem solvers, innovators, inventors, and critical thinkers so that they may be successful in college, careers, and beyond. </a:t>
            </a: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1544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F586D-2780-490A-95D9-33C508660CA1}"/>
              </a:ext>
            </a:extLst>
          </p:cNvPr>
          <p:cNvSpPr>
            <a:spLocks noGrp="1"/>
          </p:cNvSpPr>
          <p:nvPr>
            <p:ph type="title"/>
          </p:nvPr>
        </p:nvSpPr>
        <p:spPr/>
        <p:txBody>
          <a:bodyPr/>
          <a:lstStyle/>
          <a:p>
            <a:r>
              <a:rPr lang="en-US" dirty="0"/>
              <a:t>Mission Statements</a:t>
            </a:r>
          </a:p>
        </p:txBody>
      </p:sp>
      <p:sp>
        <p:nvSpPr>
          <p:cNvPr id="3" name="Footer Placeholder 2">
            <a:extLst>
              <a:ext uri="{FF2B5EF4-FFF2-40B4-BE49-F238E27FC236}">
                <a16:creationId xmlns:a16="http://schemas.microsoft.com/office/drawing/2014/main" id="{99B6560D-03A0-4283-A7F1-F1A2959ACAFF}"/>
              </a:ext>
            </a:extLst>
          </p:cNvPr>
          <p:cNvSpPr>
            <a:spLocks noGrp="1"/>
          </p:cNvSpPr>
          <p:nvPr>
            <p:ph type="ftr" sz="quarter" idx="13"/>
          </p:nvPr>
        </p:nvSpPr>
        <p:spPr/>
        <p:txBody>
          <a:bodyPr/>
          <a:lstStyle/>
          <a:p>
            <a:r>
              <a:rPr lang="en-US"/>
              <a:t>SHN Proprietary Not for Distribution</a:t>
            </a:r>
            <a:endParaRPr lang="en-US" dirty="0"/>
          </a:p>
        </p:txBody>
      </p:sp>
      <p:sp>
        <p:nvSpPr>
          <p:cNvPr id="4" name="TextBox 3">
            <a:extLst>
              <a:ext uri="{FF2B5EF4-FFF2-40B4-BE49-F238E27FC236}">
                <a16:creationId xmlns:a16="http://schemas.microsoft.com/office/drawing/2014/main" id="{D234CF36-37AA-4786-AC61-B3B0494190F0}"/>
              </a:ext>
            </a:extLst>
          </p:cNvPr>
          <p:cNvSpPr txBox="1"/>
          <p:nvPr/>
        </p:nvSpPr>
        <p:spPr>
          <a:xfrm>
            <a:off x="1793240" y="2001520"/>
            <a:ext cx="6325781" cy="2492990"/>
          </a:xfrm>
          <a:prstGeom prst="rect">
            <a:avLst/>
          </a:prstGeom>
          <a:noFill/>
        </p:spPr>
        <p:txBody>
          <a:bodyPr wrap="square" rtlCol="0">
            <a:spAutoFit/>
          </a:bodyPr>
          <a:lstStyle/>
          <a:p>
            <a:r>
              <a:rPr lang="en-US" sz="2400" dirty="0"/>
              <a:t>Mission Statements are how to statements</a:t>
            </a:r>
          </a:p>
          <a:p>
            <a:r>
              <a:rPr lang="en-US" sz="2400" dirty="0"/>
              <a:t>They prompt growth and change</a:t>
            </a:r>
          </a:p>
          <a:p>
            <a:r>
              <a:rPr lang="en-US" sz="2400" dirty="0"/>
              <a:t>They encompass the values of the staff</a:t>
            </a:r>
          </a:p>
          <a:p>
            <a:r>
              <a:rPr lang="en-US" sz="2400" dirty="0"/>
              <a:t>They include the actions of ALL the schools</a:t>
            </a:r>
          </a:p>
          <a:p>
            <a:r>
              <a:rPr lang="en-US" sz="2400" dirty="0"/>
              <a:t>They are a pathway </a:t>
            </a:r>
          </a:p>
          <a:p>
            <a:endParaRPr lang="en-US" dirty="0"/>
          </a:p>
          <a:p>
            <a:endParaRPr lang="en-US" dirty="0"/>
          </a:p>
        </p:txBody>
      </p:sp>
    </p:spTree>
    <p:extLst>
      <p:ext uri="{BB962C8B-B14F-4D97-AF65-F5344CB8AC3E}">
        <p14:creationId xmlns:p14="http://schemas.microsoft.com/office/powerpoint/2010/main" val="782741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16923-C233-4E82-B796-3F291794BB71}"/>
              </a:ext>
            </a:extLst>
          </p:cNvPr>
          <p:cNvSpPr>
            <a:spLocks noGrp="1"/>
          </p:cNvSpPr>
          <p:nvPr>
            <p:ph type="title"/>
          </p:nvPr>
        </p:nvSpPr>
        <p:spPr>
          <a:xfrm>
            <a:off x="462281" y="685800"/>
            <a:ext cx="8229600" cy="990600"/>
          </a:xfrm>
        </p:spPr>
        <p:txBody>
          <a:bodyPr>
            <a:normAutofit fontScale="90000"/>
          </a:bodyPr>
          <a:lstStyle/>
          <a:p>
            <a:r>
              <a:rPr lang="en-US" sz="3100" b="1" dirty="0"/>
              <a:t>Analysis of a Traditional Goal and a Progressive Goal Using the SMART Framework</a:t>
            </a:r>
            <a:br>
              <a:rPr lang="en-US" b="1" dirty="0"/>
            </a:br>
            <a:endParaRPr lang="en-US" dirty="0"/>
          </a:p>
        </p:txBody>
      </p:sp>
      <p:sp>
        <p:nvSpPr>
          <p:cNvPr id="3" name="Footer Placeholder 2">
            <a:extLst>
              <a:ext uri="{FF2B5EF4-FFF2-40B4-BE49-F238E27FC236}">
                <a16:creationId xmlns:a16="http://schemas.microsoft.com/office/drawing/2014/main" id="{3EB2A531-64DD-4457-AE44-72E8376BED2B}"/>
              </a:ext>
            </a:extLst>
          </p:cNvPr>
          <p:cNvSpPr>
            <a:spLocks noGrp="1"/>
          </p:cNvSpPr>
          <p:nvPr>
            <p:ph type="ftr" sz="quarter" idx="13"/>
          </p:nvPr>
        </p:nvSpPr>
        <p:spPr/>
        <p:txBody>
          <a:bodyPr/>
          <a:lstStyle/>
          <a:p>
            <a:r>
              <a:rPr lang="en-US"/>
              <a:t>SHN Proprietary Not for Distribution</a:t>
            </a:r>
            <a:endParaRPr lang="en-US" dirty="0"/>
          </a:p>
        </p:txBody>
      </p:sp>
      <p:graphicFrame>
        <p:nvGraphicFramePr>
          <p:cNvPr id="4" name="Table 3">
            <a:extLst>
              <a:ext uri="{FF2B5EF4-FFF2-40B4-BE49-F238E27FC236}">
                <a16:creationId xmlns:a16="http://schemas.microsoft.com/office/drawing/2014/main" id="{152D5DA5-657B-43E4-9241-21C8C657CD57}"/>
              </a:ext>
            </a:extLst>
          </p:cNvPr>
          <p:cNvGraphicFramePr>
            <a:graphicFrameLocks noGrp="1"/>
          </p:cNvGraphicFramePr>
          <p:nvPr>
            <p:extLst>
              <p:ext uri="{D42A27DB-BD31-4B8C-83A1-F6EECF244321}">
                <p14:modId xmlns:p14="http://schemas.microsoft.com/office/powerpoint/2010/main" val="891116138"/>
              </p:ext>
            </p:extLst>
          </p:nvPr>
        </p:nvGraphicFramePr>
        <p:xfrm>
          <a:off x="457201" y="1600200"/>
          <a:ext cx="8229600" cy="4946194"/>
        </p:xfrm>
        <a:graphic>
          <a:graphicData uri="http://schemas.openxmlformats.org/drawingml/2006/table">
            <a:tbl>
              <a:tblPr/>
              <a:tblGrid>
                <a:gridCol w="970279">
                  <a:extLst>
                    <a:ext uri="{9D8B030D-6E8A-4147-A177-3AD203B41FA5}">
                      <a16:colId xmlns:a16="http://schemas.microsoft.com/office/drawing/2014/main" val="2457436389"/>
                    </a:ext>
                  </a:extLst>
                </a:gridCol>
                <a:gridCol w="3718560">
                  <a:extLst>
                    <a:ext uri="{9D8B030D-6E8A-4147-A177-3AD203B41FA5}">
                      <a16:colId xmlns:a16="http://schemas.microsoft.com/office/drawing/2014/main" val="916418817"/>
                    </a:ext>
                  </a:extLst>
                </a:gridCol>
                <a:gridCol w="3540761">
                  <a:extLst>
                    <a:ext uri="{9D8B030D-6E8A-4147-A177-3AD203B41FA5}">
                      <a16:colId xmlns:a16="http://schemas.microsoft.com/office/drawing/2014/main" val="4231460136"/>
                    </a:ext>
                  </a:extLst>
                </a:gridCol>
              </a:tblGrid>
              <a:tr h="111891">
                <a:tc>
                  <a:txBody>
                    <a:bodyPr/>
                    <a:lstStyle/>
                    <a:p>
                      <a:pPr algn="ctr" fontAlgn="base"/>
                      <a:endParaRPr lang="en-US" sz="1100" b="1" i="0">
                        <a:solidFill>
                          <a:srgbClr val="4A4A47"/>
                        </a:solidFill>
                        <a:effectLst/>
                      </a:endParaRPr>
                    </a:p>
                  </a:txBody>
                  <a:tcPr marL="9552" marR="9552" marT="6823" marB="6823" anchor="ctr">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ctr" fontAlgn="base"/>
                      <a:r>
                        <a:rPr lang="en-US" sz="1100" b="1" i="0">
                          <a:solidFill>
                            <a:srgbClr val="4A4A47"/>
                          </a:solidFill>
                          <a:effectLst/>
                        </a:rPr>
                        <a:t>Traditional Goal</a:t>
                      </a:r>
                    </a:p>
                  </a:txBody>
                  <a:tcPr marL="9552" marR="9552" marT="6823" marB="6823" anchor="ctr">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ctr" fontAlgn="base"/>
                      <a:r>
                        <a:rPr lang="en-US" sz="1100" b="1" i="0">
                          <a:solidFill>
                            <a:srgbClr val="4A4A47"/>
                          </a:solidFill>
                          <a:effectLst/>
                        </a:rPr>
                        <a:t>Progressive Goal</a:t>
                      </a:r>
                    </a:p>
                  </a:txBody>
                  <a:tcPr marL="9552" marR="9552" marT="6823" marB="6823">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extLst>
                  <a:ext uri="{0D108BD9-81ED-4DB2-BD59-A6C34878D82A}">
                    <a16:rowId xmlns:a16="http://schemas.microsoft.com/office/drawing/2014/main" val="2769494567"/>
                  </a:ext>
                </a:extLst>
              </a:tr>
              <a:tr h="695906">
                <a:tc>
                  <a:txBody>
                    <a:bodyPr/>
                    <a:lstStyle/>
                    <a:p>
                      <a:pPr algn="l" fontAlgn="base"/>
                      <a:endParaRPr lang="en-US" sz="1100">
                        <a:effectLst/>
                      </a:endParaRP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l" fontAlgn="base"/>
                      <a:r>
                        <a:rPr lang="en-US" sz="1100" dirty="0">
                          <a:effectLst/>
                        </a:rPr>
                        <a:t>Student achievement will improve.</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l" fontAlgn="base"/>
                      <a:r>
                        <a:rPr lang="en-US" sz="1100">
                          <a:effectLst/>
                        </a:rPr>
                        <a:t>The passing rate of limited-English-proficient students will increase from 79 percent to 85 percent on the Algebra I Standards of Learning (SOL) exam in 2008.</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extLst>
                  <a:ext uri="{0D108BD9-81ED-4DB2-BD59-A6C34878D82A}">
                    <a16:rowId xmlns:a16="http://schemas.microsoft.com/office/drawing/2014/main" val="4055537991"/>
                  </a:ext>
                </a:extLst>
              </a:tr>
              <a:tr h="1088888">
                <a:tc>
                  <a:txBody>
                    <a:bodyPr/>
                    <a:lstStyle/>
                    <a:p>
                      <a:pPr algn="l" fontAlgn="base"/>
                      <a:r>
                        <a:rPr lang="en-US" sz="1100" b="1" dirty="0">
                          <a:effectLst/>
                        </a:rPr>
                        <a:t>S</a:t>
                      </a:r>
                      <a:r>
                        <a:rPr lang="en-US" sz="1100" dirty="0">
                          <a:effectLst/>
                        </a:rPr>
                        <a:t>pecific</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l" fontAlgn="base"/>
                      <a:r>
                        <a:rPr lang="en-US" sz="1100">
                          <a:effectLst/>
                        </a:rPr>
                        <a:t>This goal needs more specificity. Which students from our population will improve? What aspect of their achievement do we want to see improved? Marking period grades? Final course grades? Standardized test scores? The desired outcome is unclear.</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l" fontAlgn="base"/>
                      <a:r>
                        <a:rPr lang="en-US" sz="1100">
                          <a:effectLst/>
                        </a:rPr>
                        <a:t>This goal identifies a subgroup, a subject, and a target population and clearly defines the desired outcome. We could even break this down further by identifying a tested strand on this SOL.</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extLst>
                  <a:ext uri="{0D108BD9-81ED-4DB2-BD59-A6C34878D82A}">
                    <a16:rowId xmlns:a16="http://schemas.microsoft.com/office/drawing/2014/main" val="27154478"/>
                  </a:ext>
                </a:extLst>
              </a:tr>
              <a:tr h="597660">
                <a:tc>
                  <a:txBody>
                    <a:bodyPr/>
                    <a:lstStyle/>
                    <a:p>
                      <a:pPr algn="l" fontAlgn="base"/>
                      <a:r>
                        <a:rPr lang="en-US" sz="1100" b="1">
                          <a:effectLst/>
                        </a:rPr>
                        <a:t>M</a:t>
                      </a:r>
                      <a:r>
                        <a:rPr lang="en-US" sz="1100">
                          <a:effectLst/>
                        </a:rPr>
                        <a:t>easurable</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l" fontAlgn="base"/>
                      <a:r>
                        <a:rPr lang="en-US" sz="1100">
                          <a:effectLst/>
                        </a:rPr>
                        <a:t>"Improve" is difficult to quantify. What does it really mean? By how much do we want achievement to improve?</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l" fontAlgn="base"/>
                      <a:r>
                        <a:rPr lang="en-US" sz="1100">
                          <a:effectLst/>
                        </a:rPr>
                        <a:t>This goal is measurable. It clearly identifies the starting point as 79 percent and the minimal acceptable value as 85 percent.</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extLst>
                  <a:ext uri="{0D108BD9-81ED-4DB2-BD59-A6C34878D82A}">
                    <a16:rowId xmlns:a16="http://schemas.microsoft.com/office/drawing/2014/main" val="4207435457"/>
                  </a:ext>
                </a:extLst>
              </a:tr>
              <a:tr h="1285379">
                <a:tc>
                  <a:txBody>
                    <a:bodyPr/>
                    <a:lstStyle/>
                    <a:p>
                      <a:pPr algn="l" fontAlgn="base"/>
                      <a:r>
                        <a:rPr lang="en-US" sz="1100" b="1">
                          <a:effectLst/>
                        </a:rPr>
                        <a:t>A</a:t>
                      </a:r>
                      <a:r>
                        <a:rPr lang="en-US" sz="1100">
                          <a:effectLst/>
                        </a:rPr>
                        <a:t>chievable</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l" fontAlgn="base"/>
                      <a:r>
                        <a:rPr lang="en-US" sz="1100">
                          <a:effectLst/>
                        </a:rPr>
                        <a:t>This goal </a:t>
                      </a:r>
                      <a:r>
                        <a:rPr lang="en-US" sz="1100" i="1">
                          <a:effectLst/>
                        </a:rPr>
                        <a:t>seems</a:t>
                      </a:r>
                      <a:r>
                        <a:rPr lang="en-US" sz="1100">
                          <a:effectLst/>
                        </a:rPr>
                        <a:t> achievable. But we do not really know because the goal does not define what it means by "improve."</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l" fontAlgn="base"/>
                      <a:r>
                        <a:rPr lang="en-US" sz="1100">
                          <a:effectLst/>
                        </a:rPr>
                        <a:t>You can gauge whether a goal is achievable by asking yourself if the goal is pushing you beyond your limits or if it is something you can accomplish if you stretch yourself. A goal of improving to a 100 percent passing rate in one year would not be reasonable, but a 6 percent increase is.</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extLst>
                  <a:ext uri="{0D108BD9-81ED-4DB2-BD59-A6C34878D82A}">
                    <a16:rowId xmlns:a16="http://schemas.microsoft.com/office/drawing/2014/main" val="3852072081"/>
                  </a:ext>
                </a:extLst>
              </a:tr>
              <a:tr h="597660">
                <a:tc>
                  <a:txBody>
                    <a:bodyPr/>
                    <a:lstStyle/>
                    <a:p>
                      <a:pPr algn="l" fontAlgn="base"/>
                      <a:r>
                        <a:rPr lang="en-US" sz="1100" b="1">
                          <a:effectLst/>
                        </a:rPr>
                        <a:t>R</a:t>
                      </a:r>
                      <a:r>
                        <a:rPr lang="en-US" sz="1100">
                          <a:effectLst/>
                        </a:rPr>
                        <a:t>elevant</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l" fontAlgn="base"/>
                      <a:r>
                        <a:rPr lang="en-US" sz="1100">
                          <a:effectLst/>
                        </a:rPr>
                        <a:t>Is this goal relevant to the school's vision and mission? We can't tell because the goal is not clear on how it relates to them.</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l" fontAlgn="base"/>
                      <a:r>
                        <a:rPr lang="en-US" sz="1100">
                          <a:effectLst/>
                        </a:rPr>
                        <a:t>This goal is relevant because it has identified a specific area of need. It is standards-based and directly addresses academic achievement.</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extLst>
                  <a:ext uri="{0D108BD9-81ED-4DB2-BD59-A6C34878D82A}">
                    <a16:rowId xmlns:a16="http://schemas.microsoft.com/office/drawing/2014/main" val="1417150252"/>
                  </a:ext>
                </a:extLst>
              </a:tr>
              <a:tr h="499415">
                <a:tc>
                  <a:txBody>
                    <a:bodyPr/>
                    <a:lstStyle/>
                    <a:p>
                      <a:pPr algn="l" fontAlgn="base"/>
                      <a:r>
                        <a:rPr lang="en-US" sz="1100" b="1">
                          <a:effectLst/>
                        </a:rPr>
                        <a:t>T</a:t>
                      </a:r>
                      <a:r>
                        <a:rPr lang="en-US" sz="1100">
                          <a:effectLst/>
                        </a:rPr>
                        <a:t>ime Frame</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l" fontAlgn="base"/>
                      <a:r>
                        <a:rPr lang="en-US" sz="1100">
                          <a:effectLst/>
                        </a:rPr>
                        <a:t>What is the time frame for reaching this goal? We have no idea whether it's a short-term goal or a long-range goal.</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tc>
                  <a:txBody>
                    <a:bodyPr/>
                    <a:lstStyle/>
                    <a:p>
                      <a:pPr algn="l" fontAlgn="base"/>
                      <a:r>
                        <a:rPr lang="en-US" sz="1100" dirty="0">
                          <a:effectLst/>
                        </a:rPr>
                        <a:t>The end date for this goal is the 2008 main testing window.</a:t>
                      </a:r>
                    </a:p>
                  </a:txBody>
                  <a:tcPr marL="9552" marR="9552" marT="4094" marB="4094">
                    <a:lnL w="3810" cap="flat" cmpd="sng" algn="ctr">
                      <a:solidFill>
                        <a:srgbClr val="ADADAD"/>
                      </a:solidFill>
                      <a:prstDash val="solid"/>
                      <a:round/>
                      <a:headEnd type="none" w="med" len="med"/>
                      <a:tailEnd type="none" w="med" len="med"/>
                    </a:lnL>
                    <a:lnR w="3810" cap="flat" cmpd="sng" algn="ctr">
                      <a:solidFill>
                        <a:srgbClr val="ADADAD"/>
                      </a:solidFill>
                      <a:prstDash val="solid"/>
                      <a:round/>
                      <a:headEnd type="none" w="med" len="med"/>
                      <a:tailEnd type="none" w="med" len="med"/>
                    </a:lnR>
                    <a:lnT w="3810" cap="flat" cmpd="sng" algn="ctr">
                      <a:solidFill>
                        <a:srgbClr val="ADADAD"/>
                      </a:solidFill>
                      <a:prstDash val="solid"/>
                      <a:round/>
                      <a:headEnd type="none" w="med" len="med"/>
                      <a:tailEnd type="none" w="med" len="med"/>
                    </a:lnT>
                    <a:lnB w="3810" cap="flat" cmpd="sng" algn="ctr">
                      <a:solidFill>
                        <a:srgbClr val="ADADAD"/>
                      </a:solidFill>
                      <a:prstDash val="solid"/>
                      <a:round/>
                      <a:headEnd type="none" w="med" len="med"/>
                      <a:tailEnd type="none" w="med" len="med"/>
                    </a:lnB>
                    <a:solidFill>
                      <a:srgbClr val="FFFFFF"/>
                    </a:solidFill>
                  </a:tcPr>
                </a:tc>
                <a:extLst>
                  <a:ext uri="{0D108BD9-81ED-4DB2-BD59-A6C34878D82A}">
                    <a16:rowId xmlns:a16="http://schemas.microsoft.com/office/drawing/2014/main" val="2658584249"/>
                  </a:ext>
                </a:extLst>
              </a:tr>
            </a:tbl>
          </a:graphicData>
        </a:graphic>
      </p:graphicFrame>
      <p:sp>
        <p:nvSpPr>
          <p:cNvPr id="6" name="TextBox 5">
            <a:extLst>
              <a:ext uri="{FF2B5EF4-FFF2-40B4-BE49-F238E27FC236}">
                <a16:creationId xmlns:a16="http://schemas.microsoft.com/office/drawing/2014/main" id="{EF0CC641-455B-4A17-9891-59405E7E644E}"/>
              </a:ext>
            </a:extLst>
          </p:cNvPr>
          <p:cNvSpPr txBox="1"/>
          <p:nvPr/>
        </p:nvSpPr>
        <p:spPr>
          <a:xfrm>
            <a:off x="386080" y="6581001"/>
            <a:ext cx="1174873" cy="276999"/>
          </a:xfrm>
          <a:prstGeom prst="rect">
            <a:avLst/>
          </a:prstGeom>
          <a:noFill/>
        </p:spPr>
        <p:txBody>
          <a:bodyPr wrap="none" rtlCol="0">
            <a:spAutoFit/>
          </a:bodyPr>
          <a:lstStyle/>
          <a:p>
            <a:r>
              <a:rPr lang="en-US" sz="1200" dirty="0"/>
              <a:t>Source: ASCD</a:t>
            </a:r>
          </a:p>
        </p:txBody>
      </p:sp>
    </p:spTree>
    <p:extLst>
      <p:ext uri="{BB962C8B-B14F-4D97-AF65-F5344CB8AC3E}">
        <p14:creationId xmlns:p14="http://schemas.microsoft.com/office/powerpoint/2010/main" val="184118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8C3AE-549A-4836-A91C-AACE97310584}"/>
              </a:ext>
            </a:extLst>
          </p:cNvPr>
          <p:cNvSpPr>
            <a:spLocks noGrp="1"/>
          </p:cNvSpPr>
          <p:nvPr>
            <p:ph type="title"/>
          </p:nvPr>
        </p:nvSpPr>
        <p:spPr>
          <a:xfrm>
            <a:off x="457200" y="797560"/>
            <a:ext cx="8229600" cy="990600"/>
          </a:xfrm>
        </p:spPr>
        <p:txBody>
          <a:bodyPr>
            <a:normAutofit fontScale="90000"/>
          </a:bodyPr>
          <a:lstStyle/>
          <a:p>
            <a:r>
              <a:rPr lang="en-US" dirty="0"/>
              <a:t>Making the Mission a Progressive Goal (Jot down how the mission will become progressive)</a:t>
            </a:r>
          </a:p>
        </p:txBody>
      </p:sp>
      <p:sp>
        <p:nvSpPr>
          <p:cNvPr id="3" name="Footer Placeholder 2">
            <a:extLst>
              <a:ext uri="{FF2B5EF4-FFF2-40B4-BE49-F238E27FC236}">
                <a16:creationId xmlns:a16="http://schemas.microsoft.com/office/drawing/2014/main" id="{FC2295D8-B9E3-47B4-A976-E0CD2F1B2768}"/>
              </a:ext>
            </a:extLst>
          </p:cNvPr>
          <p:cNvSpPr>
            <a:spLocks noGrp="1"/>
          </p:cNvSpPr>
          <p:nvPr>
            <p:ph type="ftr" sz="quarter" idx="13"/>
          </p:nvPr>
        </p:nvSpPr>
        <p:spPr/>
        <p:txBody>
          <a:bodyPr/>
          <a:lstStyle/>
          <a:p>
            <a:r>
              <a:rPr lang="en-US"/>
              <a:t>SHN Proprietary Not for Distribution</a:t>
            </a:r>
            <a:endParaRPr lang="en-US" dirty="0"/>
          </a:p>
        </p:txBody>
      </p:sp>
    </p:spTree>
    <p:extLst>
      <p:ext uri="{BB962C8B-B14F-4D97-AF65-F5344CB8AC3E}">
        <p14:creationId xmlns:p14="http://schemas.microsoft.com/office/powerpoint/2010/main" val="277229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407C-4686-40AD-9B85-F99B72876256}"/>
              </a:ext>
            </a:extLst>
          </p:cNvPr>
          <p:cNvSpPr>
            <a:spLocks noGrp="1"/>
          </p:cNvSpPr>
          <p:nvPr>
            <p:ph type="title"/>
          </p:nvPr>
        </p:nvSpPr>
        <p:spPr>
          <a:xfrm>
            <a:off x="457200" y="533400"/>
            <a:ext cx="8229600" cy="4003040"/>
          </a:xfrm>
        </p:spPr>
        <p:txBody>
          <a:bodyPr>
            <a:normAutofit/>
          </a:bodyPr>
          <a:lstStyle/>
          <a:p>
            <a:r>
              <a:rPr lang="en-US" dirty="0"/>
              <a:t>Our next call….</a:t>
            </a:r>
            <a:br>
              <a:rPr lang="en-US" dirty="0"/>
            </a:br>
            <a:r>
              <a:rPr lang="en-US" dirty="0"/>
              <a:t>What are the critical steps need to ensure the vision is successful?</a:t>
            </a:r>
            <a:br>
              <a:rPr lang="en-US" dirty="0"/>
            </a:br>
            <a:r>
              <a:rPr lang="en-US" dirty="0"/>
              <a:t>What words needed to be added or deleted from the </a:t>
            </a:r>
            <a:r>
              <a:rPr lang="en-US"/>
              <a:t>sample mission?</a:t>
            </a:r>
            <a:endParaRPr lang="en-US" dirty="0"/>
          </a:p>
        </p:txBody>
      </p:sp>
      <p:sp>
        <p:nvSpPr>
          <p:cNvPr id="3" name="Footer Placeholder 2">
            <a:extLst>
              <a:ext uri="{FF2B5EF4-FFF2-40B4-BE49-F238E27FC236}">
                <a16:creationId xmlns:a16="http://schemas.microsoft.com/office/drawing/2014/main" id="{F30043A1-D5ED-484D-B0F1-5FC3F4057FDC}"/>
              </a:ext>
            </a:extLst>
          </p:cNvPr>
          <p:cNvSpPr>
            <a:spLocks noGrp="1"/>
          </p:cNvSpPr>
          <p:nvPr>
            <p:ph type="ftr" sz="quarter" idx="13"/>
          </p:nvPr>
        </p:nvSpPr>
        <p:spPr/>
        <p:txBody>
          <a:bodyPr/>
          <a:lstStyle/>
          <a:p>
            <a:r>
              <a:rPr lang="en-US"/>
              <a:t>SHN Proprietary Not for Distribution</a:t>
            </a:r>
            <a:endParaRPr lang="en-US" dirty="0"/>
          </a:p>
        </p:txBody>
      </p:sp>
    </p:spTree>
    <p:extLst>
      <p:ext uri="{BB962C8B-B14F-4D97-AF65-F5344CB8AC3E}">
        <p14:creationId xmlns:p14="http://schemas.microsoft.com/office/powerpoint/2010/main" val="2555497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F134E-28E8-444B-8FDF-8F9A06648800}"/>
              </a:ext>
            </a:extLst>
          </p:cNvPr>
          <p:cNvSpPr>
            <a:spLocks noGrp="1"/>
          </p:cNvSpPr>
          <p:nvPr>
            <p:ph type="title"/>
          </p:nvPr>
        </p:nvSpPr>
        <p:spPr>
          <a:xfrm>
            <a:off x="2971800" y="2311400"/>
            <a:ext cx="8229600" cy="990600"/>
          </a:xfrm>
        </p:spPr>
        <p:txBody>
          <a:bodyPr/>
          <a:lstStyle/>
          <a:p>
            <a:r>
              <a:rPr lang="en-US" dirty="0"/>
              <a:t>Thank you!</a:t>
            </a:r>
          </a:p>
        </p:txBody>
      </p:sp>
      <p:sp>
        <p:nvSpPr>
          <p:cNvPr id="3" name="Footer Placeholder 2">
            <a:extLst>
              <a:ext uri="{FF2B5EF4-FFF2-40B4-BE49-F238E27FC236}">
                <a16:creationId xmlns:a16="http://schemas.microsoft.com/office/drawing/2014/main" id="{8E18C568-4A71-4BB3-A1C1-DA48826E4CC9}"/>
              </a:ext>
            </a:extLst>
          </p:cNvPr>
          <p:cNvSpPr>
            <a:spLocks noGrp="1"/>
          </p:cNvSpPr>
          <p:nvPr>
            <p:ph type="ftr" sz="quarter" idx="13"/>
          </p:nvPr>
        </p:nvSpPr>
        <p:spPr/>
        <p:txBody>
          <a:bodyPr/>
          <a:lstStyle/>
          <a:p>
            <a:r>
              <a:rPr lang="en-US"/>
              <a:t>SHN Proprietary Not for Distribution</a:t>
            </a:r>
            <a:endParaRPr lang="en-US" dirty="0"/>
          </a:p>
        </p:txBody>
      </p:sp>
    </p:spTree>
    <p:extLst>
      <p:ext uri="{BB962C8B-B14F-4D97-AF65-F5344CB8AC3E}">
        <p14:creationId xmlns:p14="http://schemas.microsoft.com/office/powerpoint/2010/main" val="9393554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3040</TotalTime>
  <Words>1549</Words>
  <Application>Microsoft Office PowerPoint</Application>
  <PresentationFormat>On-screen Show (4:3)</PresentationFormat>
  <Paragraphs>138</Paragraphs>
  <Slides>19</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Calibri</vt:lpstr>
      <vt:lpstr>Calibri Light</vt:lpstr>
      <vt:lpstr>Century Gothic</vt:lpstr>
      <vt:lpstr>Gadugi</vt:lpstr>
      <vt:lpstr>Open Sans</vt:lpstr>
      <vt:lpstr>Symbol</vt:lpstr>
      <vt:lpstr>Wingdings</vt:lpstr>
      <vt:lpstr>Clarity</vt:lpstr>
      <vt:lpstr>SCHOOL HAPPENS! </vt:lpstr>
      <vt:lpstr>To strengthen STEM for all students we must change perceptions around STEM</vt:lpstr>
      <vt:lpstr>Here We Go…..</vt:lpstr>
      <vt:lpstr>District 6 Action Plans</vt:lpstr>
      <vt:lpstr>Sample Vision</vt:lpstr>
      <vt:lpstr>Key to a successful vision statement </vt:lpstr>
      <vt:lpstr>Key Words/Phrases D6 Schools Used</vt:lpstr>
      <vt:lpstr>Vision</vt:lpstr>
      <vt:lpstr>Data: What Facts Do We Know About D6</vt:lpstr>
      <vt:lpstr>Let’s Brainstorm about the D6 Vision</vt:lpstr>
      <vt:lpstr>Ideas (Jot down your thoughts)</vt:lpstr>
      <vt:lpstr>Sample Vision (Now what words will you tweak based on the notes, the article, and PowerPoint)</vt:lpstr>
      <vt:lpstr>Now, let’s take a look at a  mission statement </vt:lpstr>
      <vt:lpstr>Sample Mission</vt:lpstr>
      <vt:lpstr>Mission Statements</vt:lpstr>
      <vt:lpstr>Analysis of a Traditional Goal and a Progressive Goal Using the SMART Framework </vt:lpstr>
      <vt:lpstr>Making the Mission a Progressive Goal (Jot down how the mission will become progressive)</vt:lpstr>
      <vt:lpstr>Our next call…. What are the critical steps need to ensure the vision is successful? What words needed to be added or deleted from the sample mission?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happens!</dc:title>
  <dc:creator>Lindsay Timmington</dc:creator>
  <cp:lastModifiedBy>KLW</cp:lastModifiedBy>
  <cp:revision>67</cp:revision>
  <dcterms:created xsi:type="dcterms:W3CDTF">2018-09-19T14:49:18Z</dcterms:created>
  <dcterms:modified xsi:type="dcterms:W3CDTF">2020-07-01T16:23:23Z</dcterms:modified>
</cp:coreProperties>
</file>