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0" r:id="rId1"/>
  </p:sldMasterIdLst>
  <p:notesMasterIdLst>
    <p:notesMasterId r:id="rId18"/>
  </p:notesMasterIdLst>
  <p:sldIdLst>
    <p:sldId id="256" r:id="rId2"/>
    <p:sldId id="425" r:id="rId3"/>
    <p:sldId id="290" r:id="rId4"/>
    <p:sldId id="415" r:id="rId5"/>
    <p:sldId id="294" r:id="rId6"/>
    <p:sldId id="418" r:id="rId7"/>
    <p:sldId id="426" r:id="rId8"/>
    <p:sldId id="427" r:id="rId9"/>
    <p:sldId id="272" r:id="rId10"/>
    <p:sldId id="428" r:id="rId11"/>
    <p:sldId id="257" r:id="rId12"/>
    <p:sldId id="494" r:id="rId13"/>
    <p:sldId id="424" r:id="rId14"/>
    <p:sldId id="493" r:id="rId15"/>
    <p:sldId id="420" r:id="rId16"/>
    <p:sldId id="32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7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0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i List" userId="06accdb65553a11f" providerId="LiveId" clId="{BFB50F5D-DB34-4E9D-A1F3-2386C898E2D5}"/>
    <pc:docChg chg="undo custSel modSld">
      <pc:chgData name="Kelli List" userId="06accdb65553a11f" providerId="LiveId" clId="{BFB50F5D-DB34-4E9D-A1F3-2386C898E2D5}" dt="2023-04-27T13:27:55.184" v="13" actId="1076"/>
      <pc:docMkLst>
        <pc:docMk/>
      </pc:docMkLst>
      <pc:sldChg chg="addSp delSp modSp mod">
        <pc:chgData name="Kelli List" userId="06accdb65553a11f" providerId="LiveId" clId="{BFB50F5D-DB34-4E9D-A1F3-2386C898E2D5}" dt="2023-04-27T13:27:55.184" v="13" actId="1076"/>
        <pc:sldMkLst>
          <pc:docMk/>
          <pc:sldMk cId="3150338314" sldId="425"/>
        </pc:sldMkLst>
        <pc:spChg chg="add del mod">
          <ac:chgData name="Kelli List" userId="06accdb65553a11f" providerId="LiveId" clId="{BFB50F5D-DB34-4E9D-A1F3-2386C898E2D5}" dt="2023-04-27T13:27:04.417" v="5" actId="478"/>
          <ac:spMkLst>
            <pc:docMk/>
            <pc:sldMk cId="3150338314" sldId="425"/>
            <ac:spMk id="5" creationId="{A8CF6837-E4CA-2345-8FE2-15962AAF9ADC}"/>
          </ac:spMkLst>
        </pc:spChg>
        <pc:spChg chg="mod">
          <ac:chgData name="Kelli List" userId="06accdb65553a11f" providerId="LiveId" clId="{BFB50F5D-DB34-4E9D-A1F3-2386C898E2D5}" dt="2023-04-27T13:27:55.184" v="13" actId="1076"/>
          <ac:spMkLst>
            <pc:docMk/>
            <pc:sldMk cId="3150338314" sldId="425"/>
            <ac:spMk id="11" creationId="{4AE286B4-5ECA-417D-8AC2-33C698174E0A}"/>
          </ac:spMkLst>
        </pc:spChg>
        <pc:spChg chg="mod">
          <ac:chgData name="Kelli List" userId="06accdb65553a11f" providerId="LiveId" clId="{BFB50F5D-DB34-4E9D-A1F3-2386C898E2D5}" dt="2023-04-27T13:27:46.671" v="12" actId="113"/>
          <ac:spMkLst>
            <pc:docMk/>
            <pc:sldMk cId="3150338314" sldId="425"/>
            <ac:spMk id="12" creationId="{C4EF277A-9790-43DF-8085-F928E0072E8B}"/>
          </ac:spMkLst>
        </pc:spChg>
        <pc:grpChg chg="mod">
          <ac:chgData name="Kelli List" userId="06accdb65553a11f" providerId="LiveId" clId="{BFB50F5D-DB34-4E9D-A1F3-2386C898E2D5}" dt="2023-04-27T13:27:38.825" v="10" actId="14100"/>
          <ac:grpSpMkLst>
            <pc:docMk/>
            <pc:sldMk cId="3150338314" sldId="425"/>
            <ac:grpSpMk id="14" creationId="{BDC1EAD7-F717-4134-973D-AD765B664B91}"/>
          </ac:grpSpMkLst>
        </pc:grpChg>
        <pc:graphicFrameChg chg="add del mod">
          <ac:chgData name="Kelli List" userId="06accdb65553a11f" providerId="LiveId" clId="{BFB50F5D-DB34-4E9D-A1F3-2386C898E2D5}" dt="2023-04-27T13:27:18.444" v="7" actId="1076"/>
          <ac:graphicFrameMkLst>
            <pc:docMk/>
            <pc:sldMk cId="3150338314" sldId="425"/>
            <ac:graphicFrameMk id="10" creationId="{45D30171-BDF6-462F-93D0-BCCC74D43972}"/>
          </ac:graphicFrameMkLst>
        </pc:graphicFrameChg>
        <pc:picChg chg="del">
          <ac:chgData name="Kelli List" userId="06accdb65553a11f" providerId="LiveId" clId="{BFB50F5D-DB34-4E9D-A1F3-2386C898E2D5}" dt="2023-04-27T13:27:01.027" v="4" actId="478"/>
          <ac:picMkLst>
            <pc:docMk/>
            <pc:sldMk cId="3150338314" sldId="425"/>
            <ac:picMk id="4" creationId="{872D181F-B12F-4187-97D9-42138D02346E}"/>
          </ac:picMkLst>
        </pc:picChg>
      </pc:sldChg>
      <pc:sldChg chg="modSp mod">
        <pc:chgData name="Kelli List" userId="06accdb65553a11f" providerId="LiveId" clId="{BFB50F5D-DB34-4E9D-A1F3-2386C898E2D5}" dt="2023-04-27T13:25:35.250" v="0" actId="20577"/>
        <pc:sldMkLst>
          <pc:docMk/>
          <pc:sldMk cId="1197342749" sldId="428"/>
        </pc:sldMkLst>
        <pc:spChg chg="mod">
          <ac:chgData name="Kelli List" userId="06accdb65553a11f" providerId="LiveId" clId="{BFB50F5D-DB34-4E9D-A1F3-2386C898E2D5}" dt="2023-04-27T13:25:35.250" v="0" actId="20577"/>
          <ac:spMkLst>
            <pc:docMk/>
            <pc:sldMk cId="1197342749" sldId="428"/>
            <ac:spMk id="3" creationId="{B23A1F6C-DFBF-CB8B-1F54-56C2688FA11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F8A23E-6EDD-4C0C-BAE6-822681F809C8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7B54C41D-39E8-40BD-8DA1-6BEDCCC79494}">
      <dgm:prSet phldrT="[Text]"/>
      <dgm:spPr/>
      <dgm:t>
        <a:bodyPr/>
        <a:lstStyle/>
        <a:p>
          <a:r>
            <a:rPr lang="en-US" dirty="0"/>
            <a:t>Science</a:t>
          </a:r>
        </a:p>
      </dgm:t>
    </dgm:pt>
    <dgm:pt modelId="{6489E560-A90D-4AB4-A1A4-9A44E5DB5B9E}" type="parTrans" cxnId="{D11B4D81-9867-41B8-9493-7E851544147C}">
      <dgm:prSet/>
      <dgm:spPr/>
      <dgm:t>
        <a:bodyPr/>
        <a:lstStyle/>
        <a:p>
          <a:endParaRPr lang="en-US"/>
        </a:p>
      </dgm:t>
    </dgm:pt>
    <dgm:pt modelId="{0A6D5937-EBA8-42F7-95BF-266104F5F78C}" type="sibTrans" cxnId="{D11B4D81-9867-41B8-9493-7E851544147C}">
      <dgm:prSet/>
      <dgm:spPr/>
      <dgm:t>
        <a:bodyPr/>
        <a:lstStyle/>
        <a:p>
          <a:endParaRPr lang="en-US"/>
        </a:p>
      </dgm:t>
    </dgm:pt>
    <dgm:pt modelId="{A288811F-03F7-4735-86BE-A3B45EB5C8E0}">
      <dgm:prSet phldrT="[Text]"/>
      <dgm:spPr/>
      <dgm:t>
        <a:bodyPr/>
        <a:lstStyle/>
        <a:p>
          <a:r>
            <a:rPr lang="en-US" dirty="0"/>
            <a:t>Reading &amp; Writing</a:t>
          </a:r>
        </a:p>
      </dgm:t>
    </dgm:pt>
    <dgm:pt modelId="{533BDE53-ACB0-4810-ABC6-92F2C2B043D2}" type="parTrans" cxnId="{B7946CD4-4507-4F8E-867F-40006328D90E}">
      <dgm:prSet/>
      <dgm:spPr/>
      <dgm:t>
        <a:bodyPr/>
        <a:lstStyle/>
        <a:p>
          <a:endParaRPr lang="en-US"/>
        </a:p>
      </dgm:t>
    </dgm:pt>
    <dgm:pt modelId="{189BF230-2304-4DE8-AF83-63A1ED4C4176}" type="sibTrans" cxnId="{B7946CD4-4507-4F8E-867F-40006328D90E}">
      <dgm:prSet/>
      <dgm:spPr/>
      <dgm:t>
        <a:bodyPr/>
        <a:lstStyle/>
        <a:p>
          <a:endParaRPr lang="en-US"/>
        </a:p>
      </dgm:t>
    </dgm:pt>
    <dgm:pt modelId="{76846395-D853-4BA9-AB92-3A3F3F8CA6A9}">
      <dgm:prSet phldrT="[Text]"/>
      <dgm:spPr/>
      <dgm:t>
        <a:bodyPr/>
        <a:lstStyle/>
        <a:p>
          <a:r>
            <a:rPr lang="en-US" dirty="0"/>
            <a:t>Math</a:t>
          </a:r>
        </a:p>
      </dgm:t>
    </dgm:pt>
    <dgm:pt modelId="{1147E9AB-3EA7-4561-A88F-343DF2515300}" type="parTrans" cxnId="{DF94A3C8-2487-4CEA-8A61-C42401C9CB82}">
      <dgm:prSet/>
      <dgm:spPr/>
      <dgm:t>
        <a:bodyPr/>
        <a:lstStyle/>
        <a:p>
          <a:endParaRPr lang="en-US"/>
        </a:p>
      </dgm:t>
    </dgm:pt>
    <dgm:pt modelId="{AA088A0E-724D-4CAE-80C6-DA212D67D9D7}" type="sibTrans" cxnId="{DF94A3C8-2487-4CEA-8A61-C42401C9CB82}">
      <dgm:prSet/>
      <dgm:spPr/>
      <dgm:t>
        <a:bodyPr/>
        <a:lstStyle/>
        <a:p>
          <a:endParaRPr lang="en-US"/>
        </a:p>
      </dgm:t>
    </dgm:pt>
    <dgm:pt modelId="{6560B5F8-785B-4F55-AF17-2584408810EA}" type="pres">
      <dgm:prSet presAssocID="{2FF8A23E-6EDD-4C0C-BAE6-822681F809C8}" presName="compositeShape" presStyleCnt="0">
        <dgm:presLayoutVars>
          <dgm:chMax val="7"/>
          <dgm:dir/>
          <dgm:resizeHandles val="exact"/>
        </dgm:presLayoutVars>
      </dgm:prSet>
      <dgm:spPr/>
    </dgm:pt>
    <dgm:pt modelId="{10709BD8-7890-497B-BB6B-66132B551A92}" type="pres">
      <dgm:prSet presAssocID="{7B54C41D-39E8-40BD-8DA1-6BEDCCC79494}" presName="circ1" presStyleLbl="vennNode1" presStyleIdx="0" presStyleCnt="3"/>
      <dgm:spPr/>
    </dgm:pt>
    <dgm:pt modelId="{52ECB14A-969F-4C8E-B69C-F4F0F23E155B}" type="pres">
      <dgm:prSet presAssocID="{7B54C41D-39E8-40BD-8DA1-6BEDCCC7949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CAF9E6C-8B36-4605-9233-6047CE3073D8}" type="pres">
      <dgm:prSet presAssocID="{A288811F-03F7-4735-86BE-A3B45EB5C8E0}" presName="circ2" presStyleLbl="vennNode1" presStyleIdx="1" presStyleCnt="3"/>
      <dgm:spPr/>
    </dgm:pt>
    <dgm:pt modelId="{CB2C3DDF-77EB-4111-93E7-1D8BB339A7B9}" type="pres">
      <dgm:prSet presAssocID="{A288811F-03F7-4735-86BE-A3B45EB5C8E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552B8D3-EC5B-4D8E-B57B-DCE17BA7B016}" type="pres">
      <dgm:prSet presAssocID="{76846395-D853-4BA9-AB92-3A3F3F8CA6A9}" presName="circ3" presStyleLbl="vennNode1" presStyleIdx="2" presStyleCnt="3"/>
      <dgm:spPr/>
    </dgm:pt>
    <dgm:pt modelId="{A6E44F10-EB44-4CDE-9BCA-A8F3AA876ADE}" type="pres">
      <dgm:prSet presAssocID="{76846395-D853-4BA9-AB92-3A3F3F8CA6A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6D1130B-5644-412C-8C76-F132225780A3}" type="presOf" srcId="{76846395-D853-4BA9-AB92-3A3F3F8CA6A9}" destId="{B552B8D3-EC5B-4D8E-B57B-DCE17BA7B016}" srcOrd="0" destOrd="0" presId="urn:microsoft.com/office/officeart/2005/8/layout/venn1"/>
    <dgm:cxn modelId="{901FA025-BDF4-4380-8923-8DCC216E44EC}" type="presOf" srcId="{76846395-D853-4BA9-AB92-3A3F3F8CA6A9}" destId="{A6E44F10-EB44-4CDE-9BCA-A8F3AA876ADE}" srcOrd="1" destOrd="0" presId="urn:microsoft.com/office/officeart/2005/8/layout/venn1"/>
    <dgm:cxn modelId="{D11B4D81-9867-41B8-9493-7E851544147C}" srcId="{2FF8A23E-6EDD-4C0C-BAE6-822681F809C8}" destId="{7B54C41D-39E8-40BD-8DA1-6BEDCCC79494}" srcOrd="0" destOrd="0" parTransId="{6489E560-A90D-4AB4-A1A4-9A44E5DB5B9E}" sibTransId="{0A6D5937-EBA8-42F7-95BF-266104F5F78C}"/>
    <dgm:cxn modelId="{C5C3859D-FF3D-44BB-99E7-D6655DCCD3CC}" type="presOf" srcId="{2FF8A23E-6EDD-4C0C-BAE6-822681F809C8}" destId="{6560B5F8-785B-4F55-AF17-2584408810EA}" srcOrd="0" destOrd="0" presId="urn:microsoft.com/office/officeart/2005/8/layout/venn1"/>
    <dgm:cxn modelId="{5883C0AD-42BE-4F36-88D4-C9300B2BAEC3}" type="presOf" srcId="{A288811F-03F7-4735-86BE-A3B45EB5C8E0}" destId="{CB2C3DDF-77EB-4111-93E7-1D8BB339A7B9}" srcOrd="1" destOrd="0" presId="urn:microsoft.com/office/officeart/2005/8/layout/venn1"/>
    <dgm:cxn modelId="{3DE739BE-B844-4DBA-A126-C3070F232CF8}" type="presOf" srcId="{7B54C41D-39E8-40BD-8DA1-6BEDCCC79494}" destId="{10709BD8-7890-497B-BB6B-66132B551A92}" srcOrd="0" destOrd="0" presId="urn:microsoft.com/office/officeart/2005/8/layout/venn1"/>
    <dgm:cxn modelId="{DF94A3C8-2487-4CEA-8A61-C42401C9CB82}" srcId="{2FF8A23E-6EDD-4C0C-BAE6-822681F809C8}" destId="{76846395-D853-4BA9-AB92-3A3F3F8CA6A9}" srcOrd="2" destOrd="0" parTransId="{1147E9AB-3EA7-4561-A88F-343DF2515300}" sibTransId="{AA088A0E-724D-4CAE-80C6-DA212D67D9D7}"/>
    <dgm:cxn modelId="{9B4076CF-2274-4C73-B3C5-0433D2E6EAFE}" type="presOf" srcId="{7B54C41D-39E8-40BD-8DA1-6BEDCCC79494}" destId="{52ECB14A-969F-4C8E-B69C-F4F0F23E155B}" srcOrd="1" destOrd="0" presId="urn:microsoft.com/office/officeart/2005/8/layout/venn1"/>
    <dgm:cxn modelId="{8C39C2D1-679B-491D-A555-3A799075B275}" type="presOf" srcId="{A288811F-03F7-4735-86BE-A3B45EB5C8E0}" destId="{2CAF9E6C-8B36-4605-9233-6047CE3073D8}" srcOrd="0" destOrd="0" presId="urn:microsoft.com/office/officeart/2005/8/layout/venn1"/>
    <dgm:cxn modelId="{B7946CD4-4507-4F8E-867F-40006328D90E}" srcId="{2FF8A23E-6EDD-4C0C-BAE6-822681F809C8}" destId="{A288811F-03F7-4735-86BE-A3B45EB5C8E0}" srcOrd="1" destOrd="0" parTransId="{533BDE53-ACB0-4810-ABC6-92F2C2B043D2}" sibTransId="{189BF230-2304-4DE8-AF83-63A1ED4C4176}"/>
    <dgm:cxn modelId="{90A0F6C3-CA06-4D1E-8B01-77851D2F6293}" type="presParOf" srcId="{6560B5F8-785B-4F55-AF17-2584408810EA}" destId="{10709BD8-7890-497B-BB6B-66132B551A92}" srcOrd="0" destOrd="0" presId="urn:microsoft.com/office/officeart/2005/8/layout/venn1"/>
    <dgm:cxn modelId="{247FDD25-1624-4FEF-A005-EA37B3E197A8}" type="presParOf" srcId="{6560B5F8-785B-4F55-AF17-2584408810EA}" destId="{52ECB14A-969F-4C8E-B69C-F4F0F23E155B}" srcOrd="1" destOrd="0" presId="urn:microsoft.com/office/officeart/2005/8/layout/venn1"/>
    <dgm:cxn modelId="{6F1B5A57-2768-4E27-B528-5E5A397A6E86}" type="presParOf" srcId="{6560B5F8-785B-4F55-AF17-2584408810EA}" destId="{2CAF9E6C-8B36-4605-9233-6047CE3073D8}" srcOrd="2" destOrd="0" presId="urn:microsoft.com/office/officeart/2005/8/layout/venn1"/>
    <dgm:cxn modelId="{CD6BDEC8-AAF9-4CE8-A210-EA0CF7286F53}" type="presParOf" srcId="{6560B5F8-785B-4F55-AF17-2584408810EA}" destId="{CB2C3DDF-77EB-4111-93E7-1D8BB339A7B9}" srcOrd="3" destOrd="0" presId="urn:microsoft.com/office/officeart/2005/8/layout/venn1"/>
    <dgm:cxn modelId="{46151E1C-55E1-4C74-996A-D73078FF8683}" type="presParOf" srcId="{6560B5F8-785B-4F55-AF17-2584408810EA}" destId="{B552B8D3-EC5B-4D8E-B57B-DCE17BA7B016}" srcOrd="4" destOrd="0" presId="urn:microsoft.com/office/officeart/2005/8/layout/venn1"/>
    <dgm:cxn modelId="{60D7367E-3910-42D9-9498-FA367CC8974B}" type="presParOf" srcId="{6560B5F8-785B-4F55-AF17-2584408810EA}" destId="{A6E44F10-EB44-4CDE-9BCA-A8F3AA876AD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09BD8-7890-497B-BB6B-66132B551A92}">
      <dsp:nvSpPr>
        <dsp:cNvPr id="0" name=""/>
        <dsp:cNvSpPr/>
      </dsp:nvSpPr>
      <dsp:spPr>
        <a:xfrm>
          <a:off x="2438399" y="67733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Science</a:t>
          </a:r>
        </a:p>
      </dsp:txBody>
      <dsp:txXfrm>
        <a:off x="2871893" y="636693"/>
        <a:ext cx="2384213" cy="1463040"/>
      </dsp:txXfrm>
    </dsp:sp>
    <dsp:sp modelId="{2CAF9E6C-8B36-4605-9233-6047CE3073D8}">
      <dsp:nvSpPr>
        <dsp:cNvPr id="0" name=""/>
        <dsp:cNvSpPr/>
      </dsp:nvSpPr>
      <dsp:spPr>
        <a:xfrm>
          <a:off x="3611541" y="2099733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Reading &amp; Writing</a:t>
          </a:r>
        </a:p>
      </dsp:txBody>
      <dsp:txXfrm>
        <a:off x="4605866" y="2939626"/>
        <a:ext cx="1950720" cy="1788160"/>
      </dsp:txXfrm>
    </dsp:sp>
    <dsp:sp modelId="{B552B8D3-EC5B-4D8E-B57B-DCE17BA7B016}">
      <dsp:nvSpPr>
        <dsp:cNvPr id="0" name=""/>
        <dsp:cNvSpPr/>
      </dsp:nvSpPr>
      <dsp:spPr>
        <a:xfrm>
          <a:off x="1265258" y="2099733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Math</a:t>
          </a:r>
        </a:p>
      </dsp:txBody>
      <dsp:txXfrm>
        <a:off x="1571413" y="2939626"/>
        <a:ext cx="1950720" cy="1788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F1CA2-33A2-42CA-8B8C-B26E68CD7ABB}" type="datetimeFigureOut">
              <a:rPr lang="en-US" smtClean="0"/>
              <a:t>4/27/2023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E1A3C-71AA-498D-9780-BD420C389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47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1400" b="1" dirty="0">
                <a:latin typeface="Times New Roman" charset="0"/>
                <a:cs typeface="Times New Roman" charset="0"/>
              </a:rPr>
              <a:t>Is How We Want Our Children to Learn</a:t>
            </a:r>
            <a:endParaRPr lang="en-US" sz="1100" b="1" dirty="0">
              <a:latin typeface="Times New Roman" charset="0"/>
              <a:cs typeface="Times New Roman" charset="0"/>
            </a:endParaRPr>
          </a:p>
          <a:p>
            <a:r>
              <a:rPr lang="en-US" sz="1200" b="1" dirty="0">
                <a:latin typeface="Times New Roman" charset="0"/>
                <a:cs typeface="Times New Roman" charset="0"/>
              </a:rPr>
              <a:t>To Be:</a:t>
            </a:r>
          </a:p>
          <a:p>
            <a:r>
              <a:rPr lang="en-US" sz="1200" b="1" dirty="0">
                <a:latin typeface="Times New Roman" charset="0"/>
                <a:cs typeface="Times New Roman" charset="0"/>
              </a:rPr>
              <a:t>Civically Ready</a:t>
            </a:r>
          </a:p>
          <a:p>
            <a:r>
              <a:rPr lang="en-US" sz="1200" b="1" dirty="0">
                <a:latin typeface="Times New Roman" charset="0"/>
                <a:cs typeface="Times New Roman" charset="0"/>
              </a:rPr>
              <a:t>College Ready</a:t>
            </a:r>
          </a:p>
          <a:p>
            <a:r>
              <a:rPr lang="en-US" sz="1200" b="1" dirty="0">
                <a:latin typeface="Times New Roman" charset="0"/>
                <a:cs typeface="Times New Roman" charset="0"/>
              </a:rPr>
              <a:t>Career  Ready</a:t>
            </a:r>
          </a:p>
          <a:p>
            <a:r>
              <a:rPr lang="en-US" sz="1200" b="1" dirty="0">
                <a:latin typeface="Times New Roman" charset="0"/>
                <a:cs typeface="Times New Roman" charset="0"/>
              </a:rPr>
              <a:t>Life Ready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8321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542409-6A04-4DC6-AC3A-D3758287A8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16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78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62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577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21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20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25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45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46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869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33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85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631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14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87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488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4/27/2023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C7A6EE-FA70-4B92-BD17-BE8DDF4D3C19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74612" y="6248400"/>
            <a:ext cx="1457070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200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tickman-stick-figure-cartoon-25576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lickr.com/photos/isbg6/502914728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emleadershipalliance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derstood.org/en/school-learning/coronavirus-latest-updates" TargetMode="External"/><Relationship Id="rId2" Type="http://schemas.openxmlformats.org/officeDocument/2006/relationships/hyperlink" Target="https://www.challengesuccess.org/resources/covid-19-resources-for-remote-learnin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extgenscience.org/parents" TargetMode="External"/><Relationship Id="rId4" Type="http://schemas.openxmlformats.org/officeDocument/2006/relationships/hyperlink" Target="http://www.africanamericanhomeschoolmoms.com/freebies-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KelliListWells.klw@gmail.com" TargetMode="External"/><Relationship Id="rId2" Type="http://schemas.openxmlformats.org/officeDocument/2006/relationships/hyperlink" Target="mailto:Salfernandez.shn@gmail.com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stemleadershipalliance.com/" TargetMode="External"/><Relationship Id="rId4" Type="http://schemas.openxmlformats.org/officeDocument/2006/relationships/hyperlink" Target="http://www.stemhappensnetwork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1210F-30F2-44D2-9903-FE99E35845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STEM Happens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2B1EE-3E2A-45E9-A247-BD207A51C9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Sal Fernandez</a:t>
            </a:r>
          </a:p>
          <a:p>
            <a:r>
              <a:rPr lang="en-US" dirty="0"/>
              <a:t>Ms. Kelli list wells</a:t>
            </a:r>
          </a:p>
        </p:txBody>
      </p:sp>
    </p:spTree>
    <p:extLst>
      <p:ext uri="{BB962C8B-B14F-4D97-AF65-F5344CB8AC3E}">
        <p14:creationId xmlns:p14="http://schemas.microsoft.com/office/powerpoint/2010/main" val="4265383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DDCE0-62B3-4103-8F36-2153A1D3D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55" y="-67236"/>
            <a:ext cx="10131425" cy="1456267"/>
          </a:xfrm>
        </p:spPr>
        <p:txBody>
          <a:bodyPr/>
          <a:lstStyle/>
          <a:p>
            <a:r>
              <a:rPr lang="en-US" dirty="0"/>
              <a:t>WHAT IS INTEGRATED STEM?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A5E03-E7AC-4D54-9533-3152545A2A1C}"/>
              </a:ext>
            </a:extLst>
          </p:cNvPr>
          <p:cNvSpPr txBox="1"/>
          <p:nvPr/>
        </p:nvSpPr>
        <p:spPr>
          <a:xfrm>
            <a:off x="8210726" y="6103568"/>
            <a:ext cx="493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Let’s Take A Look…..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45D30171-BDF6-462F-93D0-BCCC74D439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4064556"/>
              </p:ext>
            </p:extLst>
          </p:nvPr>
        </p:nvGraphicFramePr>
        <p:xfrm>
          <a:off x="1838243" y="97955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Arrow: Right 10">
            <a:extLst>
              <a:ext uri="{FF2B5EF4-FFF2-40B4-BE49-F238E27FC236}">
                <a16:creationId xmlns:a16="http://schemas.microsoft.com/office/drawing/2014/main" id="{4AE286B4-5ECA-417D-8AC2-33C698174E0A}"/>
              </a:ext>
            </a:extLst>
          </p:cNvPr>
          <p:cNvSpPr/>
          <p:nvPr/>
        </p:nvSpPr>
        <p:spPr>
          <a:xfrm>
            <a:off x="4873999" y="3780024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C1EAD7-F717-4134-973D-AD765B664B91}"/>
              </a:ext>
            </a:extLst>
          </p:cNvPr>
          <p:cNvGrpSpPr/>
          <p:nvPr/>
        </p:nvGrpSpPr>
        <p:grpSpPr>
          <a:xfrm>
            <a:off x="8701088" y="1635475"/>
            <a:ext cx="3312234" cy="3860449"/>
            <a:chOff x="9189949" y="1645001"/>
            <a:chExt cx="3156748" cy="3515156"/>
          </a:xfrm>
        </p:grpSpPr>
        <p:sp>
          <p:nvSpPr>
            <p:cNvPr id="13" name="Explosion: 8 Points 12">
              <a:extLst>
                <a:ext uri="{FF2B5EF4-FFF2-40B4-BE49-F238E27FC236}">
                  <a16:creationId xmlns:a16="http://schemas.microsoft.com/office/drawing/2014/main" id="{98583746-91C5-4469-A8E0-D0FCF21406C6}"/>
                </a:ext>
              </a:extLst>
            </p:cNvPr>
            <p:cNvSpPr/>
            <p:nvPr/>
          </p:nvSpPr>
          <p:spPr>
            <a:xfrm>
              <a:off x="9189949" y="1645001"/>
              <a:ext cx="3156748" cy="3515156"/>
            </a:xfrm>
            <a:prstGeom prst="irregularSeal1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4EF277A-9790-43DF-8085-F928E0072E8B}"/>
                </a:ext>
              </a:extLst>
            </p:cNvPr>
            <p:cNvSpPr txBox="1"/>
            <p:nvPr/>
          </p:nvSpPr>
          <p:spPr>
            <a:xfrm>
              <a:off x="9592232" y="2553181"/>
              <a:ext cx="2260075" cy="159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The connection of science, math, reading and writing, as well as other areas such as social studies, art, technology.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033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D365-EF41-49AB-B6D3-1DB3535C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5" y="169015"/>
            <a:ext cx="8474498" cy="74845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Creating an integrated stem Culture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048C74-1114-4D17-8F16-3C69F52C7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018" y="1251796"/>
            <a:ext cx="10000291" cy="520615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latin typeface="Century Gothic" panose="020B0502020202020204" pitchFamily="34" charset="0"/>
              </a:rPr>
              <a:t>The Problem: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Century Gothic" panose="020B0502020202020204" pitchFamily="34" charset="0"/>
              </a:rPr>
              <a:t>The meaning of the word STEM is not clear yet, there is a call for STEM degrees. There is a disconnect between what business needs and what education is teaching.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entury Gothic" panose="020B0502020202020204" pitchFamily="34" charset="0"/>
              </a:rPr>
              <a:t>STEM is viewed as a four-letter acronym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entury Gothic" panose="020B0502020202020204" pitchFamily="34" charset="0"/>
              </a:rPr>
              <a:t>Disconnected from subject to subject</a:t>
            </a:r>
            <a:r>
              <a:rPr lang="en-US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taught in silos</a:t>
            </a:r>
            <a:endParaRPr lang="en-US" dirty="0">
              <a:latin typeface="Century Gothic" panose="020B0502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§"/>
            </a:pPr>
            <a:r>
              <a:rPr lang="en-US" dirty="0">
                <a:latin typeface="Century Gothic" panose="020B0502020202020204" pitchFamily="34" charset="0"/>
              </a:rPr>
              <a:t>Students attend math with no understanding of how it relates to science and how science is relates to literacy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>
                <a:latin typeface="Century Gothic" panose="020B0502020202020204" pitchFamily="34" charset="0"/>
              </a:rPr>
              <a:t>The Solution: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latin typeface="Century Gothic" panose="020B0502020202020204" pitchFamily="34" charset="0"/>
              </a:rPr>
              <a:t>Connect the dots for students so math is connected to science, science is connected to literacy and students use their knowledge to solve local problems.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Century Gothic" panose="020B0502020202020204" pitchFamily="34" charset="0"/>
              </a:rPr>
              <a:t>This is what </a:t>
            </a:r>
            <a:r>
              <a:rPr lang="en-US" b="1" dirty="0">
                <a:latin typeface="Century Gothic" panose="020B0502020202020204" pitchFamily="34" charset="0"/>
              </a:rPr>
              <a:t>Integrated STEM </a:t>
            </a:r>
            <a:r>
              <a:rPr lang="en-US" dirty="0">
                <a:latin typeface="Century Gothic" panose="020B0502020202020204" pitchFamily="34" charset="0"/>
              </a:rPr>
              <a:t>is about, it is about transforming educator’s practice, in order to create a deeper understanding of how subjects interconnect to develop critical thinkers and problem solvers to supply the STEM workforce.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99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26286FD9-A53D-4BBA-8FE8-72639E72DCB4}"/>
              </a:ext>
            </a:extLst>
          </p:cNvPr>
          <p:cNvSpPr/>
          <p:nvPr/>
        </p:nvSpPr>
        <p:spPr>
          <a:xfrm>
            <a:off x="4824690" y="2970585"/>
            <a:ext cx="2269569" cy="788191"/>
          </a:xfrm>
          <a:prstGeom prst="ellipse">
            <a:avLst/>
          </a:prstGeom>
          <a:ln>
            <a:solidFill>
              <a:schemeClr val="tx2"/>
            </a:solidFill>
          </a:ln>
          <a:sp3d z="-152400" prstMaterial="matte"/>
        </p:spPr>
        <p:style>
          <a:lnRef idx="0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50000"/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50000"/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FC3E8A27-9E20-48E1-BF97-81A86793593E}"/>
              </a:ext>
            </a:extLst>
          </p:cNvPr>
          <p:cNvSpPr/>
          <p:nvPr/>
        </p:nvSpPr>
        <p:spPr>
          <a:xfrm>
            <a:off x="5756521" y="4855773"/>
            <a:ext cx="439839" cy="281497"/>
          </a:xfrm>
          <a:prstGeom prst="downArrow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DBFD45-B416-4AC5-A7DA-86F16D593F88}"/>
              </a:ext>
            </a:extLst>
          </p:cNvPr>
          <p:cNvSpPr/>
          <p:nvPr/>
        </p:nvSpPr>
        <p:spPr>
          <a:xfrm>
            <a:off x="3237890" y="4894456"/>
            <a:ext cx="5847840" cy="527806"/>
          </a:xfrm>
          <a:custGeom>
            <a:avLst/>
            <a:gdLst>
              <a:gd name="connsiteX0" fmla="*/ 0 w 4867329"/>
              <a:gd name="connsiteY0" fmla="*/ 0 h 527806"/>
              <a:gd name="connsiteX1" fmla="*/ 4867329 w 4867329"/>
              <a:gd name="connsiteY1" fmla="*/ 0 h 527806"/>
              <a:gd name="connsiteX2" fmla="*/ 4867329 w 4867329"/>
              <a:gd name="connsiteY2" fmla="*/ 527806 h 527806"/>
              <a:gd name="connsiteX3" fmla="*/ 0 w 4867329"/>
              <a:gd name="connsiteY3" fmla="*/ 527806 h 527806"/>
              <a:gd name="connsiteX4" fmla="*/ 0 w 4867329"/>
              <a:gd name="connsiteY4" fmla="*/ 0 h 52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7329" h="527806">
                <a:moveTo>
                  <a:pt x="0" y="0"/>
                </a:moveTo>
                <a:lnTo>
                  <a:pt x="4867329" y="0"/>
                </a:lnTo>
                <a:lnTo>
                  <a:pt x="4867329" y="527806"/>
                </a:lnTo>
                <a:lnTo>
                  <a:pt x="0" y="52780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2800" kern="1200" dirty="0">
              <a:solidFill>
                <a:schemeClr val="bg1"/>
              </a:solidFill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endParaRPr lang="en-US" sz="2800" kern="1200" dirty="0">
              <a:solidFill>
                <a:schemeClr val="bg1"/>
              </a:solidFill>
            </a:endParaRPr>
          </a:p>
          <a:p>
            <a:pPr marL="0" lvl="0" indent="0" algn="ctr" defTabSz="12446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</a:pPr>
            <a:r>
              <a:rPr lang="en-US" sz="2800" b="1" kern="1200" dirty="0">
                <a:solidFill>
                  <a:schemeClr val="tx1"/>
                </a:solidFill>
              </a:rPr>
              <a:t>Creation of a Strategic Action Plan Focused on Integrated STEM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55DFA13-0C08-42BE-BF34-B549E788D4F8}"/>
              </a:ext>
            </a:extLst>
          </p:cNvPr>
          <p:cNvSpPr/>
          <p:nvPr/>
        </p:nvSpPr>
        <p:spPr>
          <a:xfrm>
            <a:off x="5797745" y="3667250"/>
            <a:ext cx="791710" cy="791710"/>
          </a:xfrm>
          <a:custGeom>
            <a:avLst/>
            <a:gdLst>
              <a:gd name="connsiteX0" fmla="*/ 0 w 791710"/>
              <a:gd name="connsiteY0" fmla="*/ 395855 h 791710"/>
              <a:gd name="connsiteX1" fmla="*/ 395855 w 791710"/>
              <a:gd name="connsiteY1" fmla="*/ 0 h 791710"/>
              <a:gd name="connsiteX2" fmla="*/ 791710 w 791710"/>
              <a:gd name="connsiteY2" fmla="*/ 395855 h 791710"/>
              <a:gd name="connsiteX3" fmla="*/ 395855 w 791710"/>
              <a:gd name="connsiteY3" fmla="*/ 791710 h 791710"/>
              <a:gd name="connsiteX4" fmla="*/ 0 w 791710"/>
              <a:gd name="connsiteY4" fmla="*/ 395855 h 79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10" h="791710">
                <a:moveTo>
                  <a:pt x="0" y="395855"/>
                </a:moveTo>
                <a:cubicBezTo>
                  <a:pt x="0" y="177230"/>
                  <a:pt x="177230" y="0"/>
                  <a:pt x="395855" y="0"/>
                </a:cubicBezTo>
                <a:cubicBezTo>
                  <a:pt x="614480" y="0"/>
                  <a:pt x="791710" y="177230"/>
                  <a:pt x="791710" y="395855"/>
                </a:cubicBezTo>
                <a:cubicBezTo>
                  <a:pt x="791710" y="614480"/>
                  <a:pt x="614480" y="791710"/>
                  <a:pt x="395855" y="791710"/>
                </a:cubicBezTo>
                <a:cubicBezTo>
                  <a:pt x="177230" y="791710"/>
                  <a:pt x="0" y="614480"/>
                  <a:pt x="0" y="395855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2453" tIns="132453" rIns="132453" bIns="132453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kern="1200" dirty="0"/>
              <a:t>Goals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51300F6-D093-4263-B519-5A73C7157AF1}"/>
              </a:ext>
            </a:extLst>
          </p:cNvPr>
          <p:cNvSpPr/>
          <p:nvPr/>
        </p:nvSpPr>
        <p:spPr>
          <a:xfrm>
            <a:off x="5105438" y="3176818"/>
            <a:ext cx="791710" cy="791710"/>
          </a:xfrm>
          <a:custGeom>
            <a:avLst/>
            <a:gdLst>
              <a:gd name="connsiteX0" fmla="*/ 0 w 791710"/>
              <a:gd name="connsiteY0" fmla="*/ 395855 h 791710"/>
              <a:gd name="connsiteX1" fmla="*/ 395855 w 791710"/>
              <a:gd name="connsiteY1" fmla="*/ 0 h 791710"/>
              <a:gd name="connsiteX2" fmla="*/ 791710 w 791710"/>
              <a:gd name="connsiteY2" fmla="*/ 395855 h 791710"/>
              <a:gd name="connsiteX3" fmla="*/ 395855 w 791710"/>
              <a:gd name="connsiteY3" fmla="*/ 791710 h 791710"/>
              <a:gd name="connsiteX4" fmla="*/ 0 w 791710"/>
              <a:gd name="connsiteY4" fmla="*/ 395855 h 79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10" h="791710">
                <a:moveTo>
                  <a:pt x="0" y="395855"/>
                </a:moveTo>
                <a:cubicBezTo>
                  <a:pt x="0" y="177230"/>
                  <a:pt x="177230" y="0"/>
                  <a:pt x="395855" y="0"/>
                </a:cubicBezTo>
                <a:cubicBezTo>
                  <a:pt x="614480" y="0"/>
                  <a:pt x="791710" y="177230"/>
                  <a:pt x="791710" y="395855"/>
                </a:cubicBezTo>
                <a:cubicBezTo>
                  <a:pt x="791710" y="614480"/>
                  <a:pt x="614480" y="791710"/>
                  <a:pt x="395855" y="791710"/>
                </a:cubicBezTo>
                <a:cubicBezTo>
                  <a:pt x="177230" y="791710"/>
                  <a:pt x="0" y="614480"/>
                  <a:pt x="0" y="395855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2453" tIns="132453" rIns="132453" bIns="132453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kern="1200" dirty="0"/>
              <a:t>Mission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97ECC3C-67A9-4977-B99B-0051488F16DD}"/>
              </a:ext>
            </a:extLst>
          </p:cNvPr>
          <p:cNvSpPr/>
          <p:nvPr/>
        </p:nvSpPr>
        <p:spPr>
          <a:xfrm>
            <a:off x="5884088" y="2812179"/>
            <a:ext cx="791710" cy="791710"/>
          </a:xfrm>
          <a:custGeom>
            <a:avLst/>
            <a:gdLst>
              <a:gd name="connsiteX0" fmla="*/ 0 w 791710"/>
              <a:gd name="connsiteY0" fmla="*/ 395855 h 791710"/>
              <a:gd name="connsiteX1" fmla="*/ 395855 w 791710"/>
              <a:gd name="connsiteY1" fmla="*/ 0 h 791710"/>
              <a:gd name="connsiteX2" fmla="*/ 791710 w 791710"/>
              <a:gd name="connsiteY2" fmla="*/ 395855 h 791710"/>
              <a:gd name="connsiteX3" fmla="*/ 395855 w 791710"/>
              <a:gd name="connsiteY3" fmla="*/ 791710 h 791710"/>
              <a:gd name="connsiteX4" fmla="*/ 0 w 791710"/>
              <a:gd name="connsiteY4" fmla="*/ 395855 h 79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10" h="791710">
                <a:moveTo>
                  <a:pt x="0" y="395855"/>
                </a:moveTo>
                <a:cubicBezTo>
                  <a:pt x="0" y="177230"/>
                  <a:pt x="177230" y="0"/>
                  <a:pt x="395855" y="0"/>
                </a:cubicBezTo>
                <a:cubicBezTo>
                  <a:pt x="614480" y="0"/>
                  <a:pt x="791710" y="177230"/>
                  <a:pt x="791710" y="395855"/>
                </a:cubicBezTo>
                <a:cubicBezTo>
                  <a:pt x="791710" y="614480"/>
                  <a:pt x="614480" y="791710"/>
                  <a:pt x="395855" y="791710"/>
                </a:cubicBezTo>
                <a:cubicBezTo>
                  <a:pt x="177230" y="791710"/>
                  <a:pt x="0" y="614480"/>
                  <a:pt x="0" y="395855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2453" tIns="132453" rIns="132453" bIns="132453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300" kern="1200" dirty="0"/>
              <a:t>Vision</a:t>
            </a:r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8C74439F-110E-4FAB-925E-E931495D67AC}"/>
              </a:ext>
            </a:extLst>
          </p:cNvPr>
          <p:cNvSpPr/>
          <p:nvPr/>
        </p:nvSpPr>
        <p:spPr>
          <a:xfrm>
            <a:off x="4730000" y="2861363"/>
            <a:ext cx="2463098" cy="1970479"/>
          </a:xfrm>
          <a:prstGeom prst="funnel">
            <a:avLst/>
          </a:prstGeom>
          <a:ln>
            <a:solidFill>
              <a:schemeClr val="tx2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35400"/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C9B8E3-DCEC-47FD-86AF-DA58131C178A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634740" y="59896"/>
            <a:ext cx="4524422" cy="3044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E17B14-A119-4B8B-8837-A715D9D2530B}"/>
              </a:ext>
            </a:extLst>
          </p:cNvPr>
          <p:cNvSpPr txBox="1"/>
          <p:nvPr/>
        </p:nvSpPr>
        <p:spPr>
          <a:xfrm>
            <a:off x="980123" y="5871884"/>
            <a:ext cx="1171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Using Existing Curriculum, Materials and Resources, STEMness </a:t>
            </a:r>
            <a:r>
              <a:rPr lang="en-US" dirty="0" err="1"/>
              <a:t>Rubric,and</a:t>
            </a:r>
            <a:r>
              <a:rPr lang="en-US" dirty="0"/>
              <a:t> Curriculum Instruction and Planning Tool</a:t>
            </a:r>
          </a:p>
        </p:txBody>
      </p:sp>
    </p:spTree>
    <p:extLst>
      <p:ext uri="{BB962C8B-B14F-4D97-AF65-F5344CB8AC3E}">
        <p14:creationId xmlns:p14="http://schemas.microsoft.com/office/powerpoint/2010/main" val="3012358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D365-EF41-49AB-B6D3-1DB3535C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747" y="281670"/>
            <a:ext cx="9025467" cy="748455"/>
          </a:xfrm>
        </p:spPr>
        <p:txBody>
          <a:bodyPr>
            <a:norm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Key Principles of Integrated STEM*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3DC5A2-A4CB-411F-A975-F45517B5EBDB}"/>
              </a:ext>
            </a:extLst>
          </p:cNvPr>
          <p:cNvSpPr/>
          <p:nvPr/>
        </p:nvSpPr>
        <p:spPr>
          <a:xfrm>
            <a:off x="2433669" y="1401822"/>
            <a:ext cx="73223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89075" indent="-1489075" defTabSz="914400"/>
            <a:r>
              <a:rPr lang="en-US" sz="2000" b="1" dirty="0">
                <a:latin typeface="Century Gothic" panose="020B0502020202020204" pitchFamily="34" charset="0"/>
              </a:rPr>
              <a:t>Principle 1:</a:t>
            </a:r>
            <a:r>
              <a:rPr lang="en-US" sz="2000" dirty="0">
                <a:latin typeface="Century Gothic" panose="020B0502020202020204" pitchFamily="34" charset="0"/>
              </a:rPr>
              <a:t>  Integrated STEM education should advance the learning of each individual STEM discipline</a:t>
            </a:r>
          </a:p>
          <a:p>
            <a:pPr marL="1489075" indent="-1489075" defTabSz="914400"/>
            <a:r>
              <a:rPr lang="en-US" sz="2000" b="1" dirty="0">
                <a:latin typeface="Century Gothic" panose="020B0502020202020204" pitchFamily="34" charset="0"/>
              </a:rPr>
              <a:t>Principle 2:  </a:t>
            </a:r>
            <a:r>
              <a:rPr lang="en-US" sz="2000" dirty="0">
                <a:latin typeface="Century Gothic" panose="020B0502020202020204" pitchFamily="34" charset="0"/>
              </a:rPr>
              <a:t>Integrated STEM education should provide logical and authentic connections between and across the individual STEM disciplines</a:t>
            </a:r>
          </a:p>
          <a:p>
            <a:pPr marL="1489075" indent="-1489075" defTabSz="914400"/>
            <a:r>
              <a:rPr lang="en-US" sz="2000" b="1" dirty="0">
                <a:latin typeface="Century Gothic" panose="020B0502020202020204" pitchFamily="34" charset="0"/>
              </a:rPr>
              <a:t>Principle 3:</a:t>
            </a:r>
            <a:r>
              <a:rPr lang="en-US" sz="2000" dirty="0">
                <a:latin typeface="Century Gothic" panose="020B0502020202020204" pitchFamily="34" charset="0"/>
              </a:rPr>
              <a:t>  Integrated STEM education should serve as a bridge to STEM careers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1AB34A-2534-4BDB-A218-D00C9B19D18E}"/>
              </a:ext>
            </a:extLst>
          </p:cNvPr>
          <p:cNvSpPr txBox="1"/>
          <p:nvPr/>
        </p:nvSpPr>
        <p:spPr>
          <a:xfrm>
            <a:off x="2383708" y="4411067"/>
            <a:ext cx="7490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Gadugi" panose="020B0502040204020203" pitchFamily="34" charset="0"/>
                <a:ea typeface="Gadugi" panose="020B0502040204020203" pitchFamily="34" charset="0"/>
              </a:rPr>
              <a:t>To strengthen STEM for all students we must</a:t>
            </a:r>
            <a:br>
              <a:rPr lang="en-US" sz="2400" b="1" dirty="0">
                <a:latin typeface="Gadugi" panose="020B0502040204020203" pitchFamily="34" charset="0"/>
                <a:ea typeface="Gadugi" panose="020B0502040204020203" pitchFamily="34" charset="0"/>
              </a:rPr>
            </a:br>
            <a:r>
              <a:rPr lang="en-US" sz="2400" b="1" dirty="0">
                <a:latin typeface="Gadugi" panose="020B0502040204020203" pitchFamily="34" charset="0"/>
                <a:ea typeface="Gadugi" panose="020B0502040204020203" pitchFamily="34" charset="0"/>
              </a:rPr>
              <a:t>change perceptions around STEM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1E8539-B5D9-4E6B-8112-DF68A7759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171" y="4358743"/>
            <a:ext cx="2121592" cy="21520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278BDB-6D57-439D-A3C2-3623709CDA92}"/>
              </a:ext>
            </a:extLst>
          </p:cNvPr>
          <p:cNvSpPr txBox="1"/>
          <p:nvPr/>
        </p:nvSpPr>
        <p:spPr>
          <a:xfrm>
            <a:off x="1806389" y="6081734"/>
            <a:ext cx="76244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*STEM4: The power of collaboration for change</a:t>
            </a:r>
          </a:p>
          <a:p>
            <a:r>
              <a:rPr lang="en-US" sz="1200" dirty="0"/>
              <a:t>A joint document authored by Advance CTE, Association of State Supervisors of Mathematics, Council of State Science Supervisors, and International Technology and Engineering Educators Association</a:t>
            </a:r>
          </a:p>
        </p:txBody>
      </p:sp>
    </p:spTree>
    <p:extLst>
      <p:ext uri="{BB962C8B-B14F-4D97-AF65-F5344CB8AC3E}">
        <p14:creationId xmlns:p14="http://schemas.microsoft.com/office/powerpoint/2010/main" val="1873599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eaLnBrk="1" hangingPunct="1">
              <a:buClr>
                <a:srgbClr val="000000"/>
              </a:buClr>
              <a:defRPr/>
            </a:pPr>
            <a:fld id="{00000000-1234-1234-1234-123412341234}" type="slidenum">
              <a:rPr lang="en-US" smtClean="0"/>
              <a:pPr algn="r" eaLnBrk="1" hangingPunct="1">
                <a:buClr>
                  <a:srgbClr val="000000"/>
                </a:buClr>
                <a:defRPr/>
              </a:pPr>
              <a:t>6</a:t>
            </a:fld>
            <a:endParaRPr lang="en-US" sz="1400" kern="0">
              <a:solidFill>
                <a:prstClr val="black"/>
              </a:solidFill>
              <a:latin typeface="Andy" charset="0"/>
              <a:sym typeface="Arial"/>
            </a:endParaRPr>
          </a:p>
        </p:txBody>
      </p:sp>
      <p:sp>
        <p:nvSpPr>
          <p:cNvPr id="22538" name="TextBox 1"/>
          <p:cNvSpPr txBox="1">
            <a:spLocks noChangeArrowheads="1"/>
          </p:cNvSpPr>
          <p:nvPr/>
        </p:nvSpPr>
        <p:spPr bwMode="auto">
          <a:xfrm>
            <a:off x="1524000" y="464206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buClr>
                <a:srgbClr val="000000"/>
              </a:buClr>
              <a:defRPr/>
            </a:pPr>
            <a:r>
              <a:rPr lang="en-US" sz="2800" b="1" kern="0" dirty="0">
                <a:solidFill>
                  <a:prstClr val="black"/>
                </a:solidFill>
                <a:latin typeface="+mn-lt"/>
                <a:cs typeface="Times New Roman" charset="0"/>
                <a:sym typeface="Arial"/>
              </a:rPr>
              <a:t>Interdisciplinary-Multidisciplinary-Transdisciplinary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34358" y="0"/>
            <a:ext cx="7523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2800" b="1" kern="0" dirty="0">
                <a:solidFill>
                  <a:srgbClr val="000000"/>
                </a:solidFill>
                <a:cs typeface="Times New Roman"/>
                <a:sym typeface="Arial"/>
              </a:rPr>
              <a:t>The Road to Integrated STEM</a:t>
            </a:r>
            <a:r>
              <a:rPr lang="mr-IN" sz="2800" b="1" kern="0" dirty="0">
                <a:solidFill>
                  <a:srgbClr val="000000"/>
                </a:solidFill>
                <a:cs typeface="Times New Roman"/>
                <a:sym typeface="Arial"/>
              </a:rPr>
              <a:t>…</a:t>
            </a:r>
            <a:endParaRPr lang="en-US" sz="2800" b="1" kern="0" dirty="0">
              <a:solidFill>
                <a:srgbClr val="000000"/>
              </a:solidFill>
              <a:cs typeface="Times New Roman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F7F82-5DDA-4D0C-B060-601CBD096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5103" y="1155371"/>
            <a:ext cx="6615691" cy="53150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7A486BC-F13B-4608-A6FD-7528B059AA38}"/>
              </a:ext>
            </a:extLst>
          </p:cNvPr>
          <p:cNvSpPr/>
          <p:nvPr/>
        </p:nvSpPr>
        <p:spPr>
          <a:xfrm>
            <a:off x="2786583" y="6164934"/>
            <a:ext cx="6514775" cy="2805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/>
            <a:r>
              <a:rPr lang="en-US" sz="1200" dirty="0"/>
              <a:t>Source: STEM Learning Essentials by Jo Anne </a:t>
            </a:r>
            <a:r>
              <a:rPr lang="en-US" sz="1200" dirty="0" err="1"/>
              <a:t>Vesquez</a:t>
            </a:r>
            <a:r>
              <a:rPr lang="en-US" sz="1200" dirty="0"/>
              <a:t>, Cary </a:t>
            </a:r>
            <a:r>
              <a:rPr lang="en-US" sz="1200" dirty="0" err="1"/>
              <a:t>Sneider</a:t>
            </a:r>
            <a:r>
              <a:rPr lang="en-US" sz="1200" dirty="0"/>
              <a:t>, and  Michael Comer</a:t>
            </a:r>
          </a:p>
        </p:txBody>
      </p:sp>
    </p:spTree>
    <p:extLst>
      <p:ext uri="{BB962C8B-B14F-4D97-AF65-F5344CB8AC3E}">
        <p14:creationId xmlns:p14="http://schemas.microsoft.com/office/powerpoint/2010/main" val="2463214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70AA6C-A972-0C0D-EFBF-50A8DA78C774}"/>
              </a:ext>
            </a:extLst>
          </p:cNvPr>
          <p:cNvSpPr txBox="1"/>
          <p:nvPr/>
        </p:nvSpPr>
        <p:spPr>
          <a:xfrm>
            <a:off x="2062162" y="461963"/>
            <a:ext cx="6943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“I thought transdisciplinary meant using multiple subjects at once. Now, I think it’s using parts of topics to gain an overall view of a concept.” – Teacher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FD196-CCA3-AD37-0AEF-17DD2D717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48687" y="216495"/>
            <a:ext cx="1395413" cy="188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D1552F-4570-7C17-413F-211D18A938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213" y="1782127"/>
            <a:ext cx="5957888" cy="476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043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C61768-F52E-DFC9-C529-33C77D7BE71E}"/>
              </a:ext>
            </a:extLst>
          </p:cNvPr>
          <p:cNvSpPr txBox="1"/>
          <p:nvPr/>
        </p:nvSpPr>
        <p:spPr>
          <a:xfrm>
            <a:off x="1305753" y="2296147"/>
            <a:ext cx="9458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How does transdisciplinary connect to the NEW </a:t>
            </a:r>
            <a:r>
              <a:rPr lang="en-US" sz="2800" dirty="0" err="1"/>
              <a:t>New</a:t>
            </a:r>
            <a:r>
              <a:rPr lang="en-US" sz="2800" dirty="0"/>
              <a:t> York State Science Learning Standards?</a:t>
            </a:r>
          </a:p>
        </p:txBody>
      </p:sp>
    </p:spTree>
    <p:extLst>
      <p:ext uri="{BB962C8B-B14F-4D97-AF65-F5344CB8AC3E}">
        <p14:creationId xmlns:p14="http://schemas.microsoft.com/office/powerpoint/2010/main" val="3096133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19953" y="507245"/>
            <a:ext cx="11093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First, what is a phenomenon? A </a:t>
            </a:r>
            <a:r>
              <a:rPr lang="en-US" sz="2000" b="1" dirty="0">
                <a:latin typeface="Times New Roman"/>
                <a:cs typeface="Times New Roman"/>
              </a:rPr>
              <a:t>phenomenon</a:t>
            </a:r>
            <a:r>
              <a:rPr lang="en-US" sz="2000" dirty="0">
                <a:latin typeface="Times New Roman"/>
                <a:cs typeface="Times New Roman"/>
              </a:rPr>
              <a:t> is an extraordinary occurrence or circumstance. In the 1950s, rock-n-roll was considered a new cultural </a:t>
            </a:r>
            <a:r>
              <a:rPr lang="en-US" sz="2000" b="1" dirty="0">
                <a:latin typeface="Times New Roman"/>
                <a:cs typeface="Times New Roman"/>
              </a:rPr>
              <a:t>phenomenon</a:t>
            </a:r>
            <a:r>
              <a:rPr lang="en-US" sz="2000" dirty="0">
                <a:latin typeface="Times New Roman"/>
                <a:cs typeface="Times New Roman"/>
              </a:rPr>
              <a:t>, while today we think of </a:t>
            </a:r>
            <a:r>
              <a:rPr lang="en-US" sz="2000" b="1" dirty="0">
                <a:latin typeface="Times New Roman"/>
                <a:cs typeface="Times New Roman"/>
              </a:rPr>
              <a:t>crop circles </a:t>
            </a:r>
            <a:r>
              <a:rPr lang="en-US" sz="2000" dirty="0">
                <a:latin typeface="Times New Roman"/>
                <a:cs typeface="Times New Roman"/>
              </a:rPr>
              <a:t>as a mysterious </a:t>
            </a:r>
            <a:r>
              <a:rPr lang="en-US" sz="2000" b="1" dirty="0">
                <a:latin typeface="Times New Roman"/>
                <a:cs typeface="Times New Roman"/>
              </a:rPr>
              <a:t>phenomenon or the Northern Lights, a Hurricane, or Volcano.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4D526F-5316-4A64-9D57-815926646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24" y="1826838"/>
            <a:ext cx="3236120" cy="21534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23225F-9A1E-4372-A9A8-A6FDA6383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167" y="1808629"/>
            <a:ext cx="3926061" cy="2198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76B96A-8DCB-48FE-8B8A-A962F8DB7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3242" y="1795182"/>
            <a:ext cx="3513714" cy="21985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069022-E2B0-4068-A93A-78DFD73151CB}"/>
              </a:ext>
            </a:extLst>
          </p:cNvPr>
          <p:cNvSpPr txBox="1"/>
          <p:nvPr/>
        </p:nvSpPr>
        <p:spPr>
          <a:xfrm>
            <a:off x="1248397" y="4039960"/>
            <a:ext cx="9455462" cy="2746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Why do we care about a phenomenon?</a:t>
            </a:r>
          </a:p>
          <a:p>
            <a:pPr algn="ctr"/>
            <a:r>
              <a:rPr lang="en-US" dirty="0"/>
              <a:t>When you have an integrated STEM culture, students will work on real world problems.</a:t>
            </a:r>
          </a:p>
          <a:p>
            <a:endParaRPr lang="en-US" sz="1000" dirty="0"/>
          </a:p>
          <a:p>
            <a:pPr algn="ctr"/>
            <a:r>
              <a:rPr lang="en-US" dirty="0"/>
              <a:t>Phenomena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Project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Solutions to the Problem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E73E9D-F008-4914-95E5-7DC0635C41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1294" y="4952386"/>
            <a:ext cx="774259" cy="168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385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3A1F6C-DFBF-CB8B-1F54-56C2688FA11D}"/>
              </a:ext>
            </a:extLst>
          </p:cNvPr>
          <p:cNvSpPr txBox="1"/>
          <p:nvPr/>
        </p:nvSpPr>
        <p:spPr>
          <a:xfrm>
            <a:off x="1804036" y="542925"/>
            <a:ext cx="10159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Why It’s Time for NEW Science Education Standards?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EAF52F-7A5F-A8F9-F54A-B939A0EEC37D}"/>
              </a:ext>
            </a:extLst>
          </p:cNvPr>
          <p:cNvSpPr txBox="1"/>
          <p:nvPr/>
        </p:nvSpPr>
        <p:spPr>
          <a:xfrm>
            <a:off x="370523" y="1601153"/>
            <a:ext cx="225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Science education needs to keep pace with the changing world around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4BECBB-F641-3CC9-F57D-E3FC09B70F2E}"/>
              </a:ext>
            </a:extLst>
          </p:cNvPr>
          <p:cNvSpPr txBox="1"/>
          <p:nvPr/>
        </p:nvSpPr>
        <p:spPr>
          <a:xfrm>
            <a:off x="3529013" y="1651636"/>
            <a:ext cx="23802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Our nation’s workforce needs people with STEM skills</a:t>
            </a:r>
          </a:p>
          <a:p>
            <a:endParaRPr lang="en-US" dirty="0"/>
          </a:p>
          <a:p>
            <a:pPr algn="ctr"/>
            <a:r>
              <a:rPr lang="en-US" b="0" i="0" dirty="0">
                <a:effectLst/>
                <a:latin typeface="Google Sans"/>
              </a:rPr>
              <a:t>In 2021, there were nearly 10 million workers in STEM occupations and this total is projected to grow by almost 11% by 2031, over two times faster than the total for all occupations.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DB7B48-0D07-9FFE-3A48-D4BA5E5DECDA}"/>
              </a:ext>
            </a:extLst>
          </p:cNvPr>
          <p:cNvSpPr txBox="1"/>
          <p:nvPr/>
        </p:nvSpPr>
        <p:spPr>
          <a:xfrm>
            <a:off x="6141720" y="1684020"/>
            <a:ext cx="2552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We know more about how students learn science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4CD65F-80FA-31AE-0673-83B50B911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93" y="2914621"/>
            <a:ext cx="2334578" cy="1553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DF8307-616A-3DEB-BC66-95375BB0F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453" y="2994660"/>
            <a:ext cx="2305908" cy="15344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822EDE-AC85-8589-48AC-32A138C78D54}"/>
              </a:ext>
            </a:extLst>
          </p:cNvPr>
          <p:cNvSpPr txBox="1"/>
          <p:nvPr/>
        </p:nvSpPr>
        <p:spPr>
          <a:xfrm>
            <a:off x="9338310" y="1703070"/>
            <a:ext cx="2278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STEM is not just about Careers it is about skills too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15EE15-D979-A95D-6F78-82614C6AD9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5128" y="2621280"/>
            <a:ext cx="2852774" cy="297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42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925F-DB3D-47BE-AA4D-258AA5C37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24" y="134926"/>
            <a:ext cx="11798708" cy="1456267"/>
          </a:xfrm>
        </p:spPr>
        <p:txBody>
          <a:bodyPr>
            <a:normAutofit fontScale="90000"/>
          </a:bodyPr>
          <a:lstStyle/>
          <a:p>
            <a:r>
              <a:rPr lang="en-US" dirty="0"/>
              <a:t>Overview of Support:</a:t>
            </a:r>
            <a:br>
              <a:rPr lang="en-US" dirty="0"/>
            </a:br>
            <a:r>
              <a:rPr lang="en-US" sz="2800" cap="none" dirty="0"/>
              <a:t>Professional development provided to build the capacity of the principals, teachers, schools, and parents to support all student’s in connecting the classroom to the real-world.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EAFD6A-DB43-4EE2-83CD-8E18E175235A}"/>
              </a:ext>
            </a:extLst>
          </p:cNvPr>
          <p:cNvSpPr txBox="1"/>
          <p:nvPr/>
        </p:nvSpPr>
        <p:spPr>
          <a:xfrm>
            <a:off x="336811" y="1849801"/>
            <a:ext cx="8351453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Review of Current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Science Note Booking and Using Phenomena Based Investigations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Understanding the Next Generation Science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Understanding the Importance of Disciplinary Literacy and Content Literacy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Developing Integrated STEM Units Across the Subject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1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354925-5CF2-4659-A77F-7617BA0130FA}"/>
              </a:ext>
            </a:extLst>
          </p:cNvPr>
          <p:cNvSpPr txBox="1"/>
          <p:nvPr/>
        </p:nvSpPr>
        <p:spPr>
          <a:xfrm>
            <a:off x="8841367" y="1760698"/>
            <a:ext cx="3081691" cy="42473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Session is 60 to 90 Minutes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Weekly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Special Sessions for Parents Only (coincides with PD but geared for parents)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Schools Come Together as a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Individual Office Hours to Work with Schools One on One</a:t>
            </a:r>
          </a:p>
        </p:txBody>
      </p:sp>
    </p:spTree>
    <p:extLst>
      <p:ext uri="{BB962C8B-B14F-4D97-AF65-F5344CB8AC3E}">
        <p14:creationId xmlns:p14="http://schemas.microsoft.com/office/powerpoint/2010/main" val="3636359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7125" y="3286125"/>
            <a:ext cx="904875" cy="3571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2"/>
          <p:cNvGrpSpPr/>
          <p:nvPr/>
        </p:nvGrpSpPr>
        <p:grpSpPr>
          <a:xfrm>
            <a:off x="4660291" y="1033195"/>
            <a:ext cx="7531709" cy="5824805"/>
            <a:chOff x="4062069" y="916136"/>
            <a:chExt cx="7415595" cy="5730462"/>
          </a:xfrm>
        </p:grpSpPr>
        <p:sp>
          <p:nvSpPr>
            <p:cNvPr id="133" name="Google Shape;133;p2"/>
            <p:cNvSpPr/>
            <p:nvPr/>
          </p:nvSpPr>
          <p:spPr>
            <a:xfrm>
              <a:off x="4265836" y="1721417"/>
              <a:ext cx="7211828" cy="4925181"/>
            </a:xfrm>
            <a:prstGeom prst="roundRect">
              <a:avLst>
                <a:gd name="adj" fmla="val 10000"/>
              </a:avLst>
            </a:prstGeom>
            <a:solidFill>
              <a:srgbClr val="B3C6E7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4062069" y="2795662"/>
              <a:ext cx="3403006" cy="38123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lang="en-US" sz="2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 </a:t>
              </a: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4380180" y="916136"/>
              <a:ext cx="6768494" cy="781091"/>
            </a:xfrm>
            <a:prstGeom prst="roundRect">
              <a:avLst>
                <a:gd name="adj" fmla="val 10000"/>
              </a:avLst>
            </a:prstGeom>
            <a:solidFill>
              <a:srgbClr val="5283BE"/>
            </a:solidFill>
            <a:ln w="190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4399530" y="971975"/>
              <a:ext cx="6652381" cy="7606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3800" tIns="83800" rIns="83800" bIns="838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Trebuchet MS"/>
                <a:buNone/>
              </a:pPr>
              <a:r>
                <a:rPr lang="en-US" sz="2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Build Capacity of Educators and Expanded Capacity for Student Centered Learning in STEM</a:t>
              </a:r>
              <a:endParaRPr sz="2200" b="0" i="0" u="none" strike="noStrike" cap="none" dirty="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40" name="Google Shape;140;p2"/>
          <p:cNvSpPr txBox="1"/>
          <p:nvPr/>
        </p:nvSpPr>
        <p:spPr>
          <a:xfrm>
            <a:off x="4904928" y="1985292"/>
            <a:ext cx="7221032" cy="5078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Trebuchet MS"/>
              <a:buNone/>
            </a:pPr>
            <a:r>
              <a:rPr lang="en-US" sz="1800" b="0" i="0" u="none" strike="noStrike" cap="none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Develop capacity </a:t>
            </a:r>
            <a:r>
              <a:rPr lang="en-US" sz="1800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of</a:t>
            </a:r>
            <a:r>
              <a:rPr lang="en-US" sz="1800" b="0" i="0" u="none" strike="noStrike" cap="none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 </a:t>
            </a:r>
            <a:r>
              <a:rPr lang="en-US" sz="1800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district &amp; schools on how to develop an</a:t>
            </a:r>
            <a:r>
              <a:rPr lang="en-US" sz="1800" b="0" i="0" u="none" strike="noStrike" cap="none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 Integrated STEM culture within </a:t>
            </a:r>
            <a:r>
              <a:rPr lang="en-US" sz="1800" b="0" i="0" u="none" strike="noStrike" cap="none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the Community:</a:t>
            </a:r>
            <a:endParaRPr sz="18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/>
              <a:buChar char="•"/>
            </a:pPr>
            <a:r>
              <a:rPr lang="en-US" sz="1800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District and schools assess current state using STEMness Rubric &amp; Curriculum &amp; Instruction Planning Tool</a:t>
            </a:r>
            <a:endParaRPr sz="1800" dirty="0">
              <a:solidFill>
                <a:srgbClr val="17365D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Identify vision for integrative STEM learning with district &amp; schools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Develop action plans </a:t>
            </a:r>
            <a:endParaRPr sz="1800" dirty="0">
              <a:solidFill>
                <a:srgbClr val="17365D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/>
              <a:buChar char="•"/>
            </a:pPr>
            <a:r>
              <a:rPr lang="en-US" sz="1800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Review the Leadership Guide’s 3 Pillars: Effective Leadership, Collaborative Teachers, and Rigorous Instruction </a:t>
            </a:r>
            <a:endParaRPr sz="1800" dirty="0">
              <a:solidFill>
                <a:srgbClr val="17365D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Identify </a:t>
            </a:r>
            <a:r>
              <a:rPr lang="en-US" sz="1800" dirty="0" err="1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i</a:t>
            </a:r>
            <a:r>
              <a:rPr lang="en-US" sz="1800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-STEM district team &amp; schools identify interdisciplinary team (key to connecting content areas to add relevance for students)</a:t>
            </a:r>
            <a:endParaRPr sz="18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7365D"/>
              </a:buClr>
              <a:buSzPts val="1400"/>
              <a:buFont typeface="Arial"/>
              <a:buChar char="•"/>
            </a:pPr>
            <a:r>
              <a:rPr lang="en-US" sz="1800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Provide Professional Learning that leads to development of </a:t>
            </a:r>
            <a:r>
              <a:rPr lang="en-US" sz="1800" b="0" i="0" u="none" strike="noStrike" cap="none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Integrated STEM units </a:t>
            </a:r>
            <a:r>
              <a:rPr lang="en-US" sz="1800" dirty="0">
                <a:solidFill>
                  <a:srgbClr val="17365D"/>
                </a:solidFill>
                <a:latin typeface="+mn-lt"/>
                <a:ea typeface="Trebuchet MS"/>
                <a:cs typeface="Trebuchet MS"/>
                <a:sym typeface="Trebuchet MS"/>
              </a:rPr>
              <a:t>and understanding NGSS (connect the classroom to the real world)</a:t>
            </a:r>
            <a:endParaRPr sz="1800" dirty="0">
              <a:solidFill>
                <a:srgbClr val="17365D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285750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Trebuchet MS"/>
              <a:buChar char="•"/>
            </a:pPr>
            <a:r>
              <a:rPr lang="en-US" sz="1800" b="0" i="0" u="none" strike="noStrike" cap="none" dirty="0">
                <a:solidFill>
                  <a:srgbClr val="002060"/>
                </a:solidFill>
                <a:latin typeface="+mn-lt"/>
                <a:ea typeface="Trebuchet MS"/>
                <a:cs typeface="Trebuchet MS"/>
                <a:sym typeface="Trebuchet MS"/>
              </a:rPr>
              <a:t>Provide Parental Support and Learning opportunities aligned to cohort process</a:t>
            </a:r>
          </a:p>
          <a:p>
            <a:pPr marL="285750" marR="0" lvl="0" indent="-31750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Trebuchet MS"/>
              <a:buChar char="•"/>
            </a:pPr>
            <a:r>
              <a:rPr lang="en-US" sz="1800" dirty="0">
                <a:solidFill>
                  <a:srgbClr val="002060"/>
                </a:solidFill>
                <a:latin typeface="+mn-lt"/>
                <a:ea typeface="Calibri"/>
                <a:cs typeface="Calibri"/>
                <a:sym typeface="Trebuchet MS"/>
              </a:rPr>
              <a:t>Participate in July 9-13 Summit, monthly webinars, &amp; newsletter</a:t>
            </a:r>
            <a:endParaRPr sz="18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742950" marR="0" lvl="1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 dirty="0">
              <a:solidFill>
                <a:srgbClr val="002060"/>
              </a:solidFill>
              <a:latin typeface="+mn-lt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" name="Google Shape;91;p1">
            <a:extLst>
              <a:ext uri="{FF2B5EF4-FFF2-40B4-BE49-F238E27FC236}">
                <a16:creationId xmlns:a16="http://schemas.microsoft.com/office/drawing/2014/main" id="{1838F5C5-E9B0-D0C3-A87B-37BB2D1AAFCD}"/>
              </a:ext>
            </a:extLst>
          </p:cNvPr>
          <p:cNvGrpSpPr/>
          <p:nvPr/>
        </p:nvGrpSpPr>
        <p:grpSpPr>
          <a:xfrm>
            <a:off x="48381" y="1412724"/>
            <a:ext cx="4731657" cy="4334934"/>
            <a:chOff x="296249" y="-138107"/>
            <a:chExt cx="6951023" cy="6820702"/>
          </a:xfrm>
        </p:grpSpPr>
        <p:sp>
          <p:nvSpPr>
            <p:cNvPr id="3" name="Google Shape;92;p1">
              <a:extLst>
                <a:ext uri="{FF2B5EF4-FFF2-40B4-BE49-F238E27FC236}">
                  <a16:creationId xmlns:a16="http://schemas.microsoft.com/office/drawing/2014/main" id="{860017BA-3AA5-2538-C161-9C82986E23DE}"/>
                </a:ext>
              </a:extLst>
            </p:cNvPr>
            <p:cNvSpPr/>
            <p:nvPr/>
          </p:nvSpPr>
          <p:spPr>
            <a:xfrm>
              <a:off x="1052922" y="685401"/>
              <a:ext cx="5437676" cy="5437676"/>
            </a:xfrm>
            <a:prstGeom prst="blockArc">
              <a:avLst>
                <a:gd name="adj1" fmla="val 13114286"/>
                <a:gd name="adj2" fmla="val 16200000"/>
                <a:gd name="adj3" fmla="val 3906"/>
              </a:avLst>
            </a:prstGeom>
            <a:gradFill>
              <a:gsLst>
                <a:gs pos="0">
                  <a:srgbClr val="876EA6"/>
                </a:gs>
                <a:gs pos="78000">
                  <a:srgbClr val="735A92"/>
                </a:gs>
                <a:gs pos="100000">
                  <a:srgbClr val="735A92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93;p1">
              <a:extLst>
                <a:ext uri="{FF2B5EF4-FFF2-40B4-BE49-F238E27FC236}">
                  <a16:creationId xmlns:a16="http://schemas.microsoft.com/office/drawing/2014/main" id="{3DE07D02-BFD4-4A4F-E0B6-91F1DE829290}"/>
                </a:ext>
              </a:extLst>
            </p:cNvPr>
            <p:cNvSpPr/>
            <p:nvPr/>
          </p:nvSpPr>
          <p:spPr>
            <a:xfrm>
              <a:off x="1052922" y="685401"/>
              <a:ext cx="5437676" cy="5437676"/>
            </a:xfrm>
            <a:prstGeom prst="blockArc">
              <a:avLst>
                <a:gd name="adj1" fmla="val 10028571"/>
                <a:gd name="adj2" fmla="val 13114286"/>
                <a:gd name="adj3" fmla="val 3906"/>
              </a:avLst>
            </a:prstGeom>
            <a:gradFill>
              <a:gsLst>
                <a:gs pos="0">
                  <a:srgbClr val="6C6FAA"/>
                </a:gs>
                <a:gs pos="78000">
                  <a:srgbClr val="585C96"/>
                </a:gs>
                <a:gs pos="100000">
                  <a:srgbClr val="585C96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94;p1">
              <a:extLst>
                <a:ext uri="{FF2B5EF4-FFF2-40B4-BE49-F238E27FC236}">
                  <a16:creationId xmlns:a16="http://schemas.microsoft.com/office/drawing/2014/main" id="{90EE3D1B-B80A-F34E-5C5A-8FA9D1116C06}"/>
                </a:ext>
              </a:extLst>
            </p:cNvPr>
            <p:cNvSpPr/>
            <p:nvPr/>
          </p:nvSpPr>
          <p:spPr>
            <a:xfrm>
              <a:off x="1052922" y="685401"/>
              <a:ext cx="5437676" cy="5437676"/>
            </a:xfrm>
            <a:prstGeom prst="blockArc">
              <a:avLst>
                <a:gd name="adj1" fmla="val 6942857"/>
                <a:gd name="adj2" fmla="val 10028571"/>
                <a:gd name="adj3" fmla="val 3906"/>
              </a:avLst>
            </a:prstGeom>
            <a:gradFill>
              <a:gsLst>
                <a:gs pos="0">
                  <a:srgbClr val="6B91AD"/>
                </a:gs>
                <a:gs pos="78000">
                  <a:srgbClr val="567E9A"/>
                </a:gs>
                <a:gs pos="100000">
                  <a:srgbClr val="567E9A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95;p1">
              <a:extLst>
                <a:ext uri="{FF2B5EF4-FFF2-40B4-BE49-F238E27FC236}">
                  <a16:creationId xmlns:a16="http://schemas.microsoft.com/office/drawing/2014/main" id="{388E8DA2-6CB7-4409-227E-4397B19FD34D}"/>
                </a:ext>
              </a:extLst>
            </p:cNvPr>
            <p:cNvSpPr/>
            <p:nvPr/>
          </p:nvSpPr>
          <p:spPr>
            <a:xfrm>
              <a:off x="1052922" y="685401"/>
              <a:ext cx="5437676" cy="5437676"/>
            </a:xfrm>
            <a:prstGeom prst="blockArc">
              <a:avLst>
                <a:gd name="adj1" fmla="val 3857143"/>
                <a:gd name="adj2" fmla="val 6942857"/>
                <a:gd name="adj3" fmla="val 3906"/>
              </a:avLst>
            </a:prstGeom>
            <a:gradFill>
              <a:gsLst>
                <a:gs pos="0">
                  <a:srgbClr val="69B2AA"/>
                </a:gs>
                <a:gs pos="78000">
                  <a:srgbClr val="53A097"/>
                </a:gs>
                <a:gs pos="100000">
                  <a:srgbClr val="53A097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96;p1">
              <a:extLst>
                <a:ext uri="{FF2B5EF4-FFF2-40B4-BE49-F238E27FC236}">
                  <a16:creationId xmlns:a16="http://schemas.microsoft.com/office/drawing/2014/main" id="{B06E6E35-3BAB-2EE3-B856-3A4B25E0D418}"/>
                </a:ext>
              </a:extLst>
            </p:cNvPr>
            <p:cNvSpPr/>
            <p:nvPr/>
          </p:nvSpPr>
          <p:spPr>
            <a:xfrm>
              <a:off x="1052922" y="685401"/>
              <a:ext cx="5437676" cy="5437676"/>
            </a:xfrm>
            <a:prstGeom prst="blockArc">
              <a:avLst>
                <a:gd name="adj1" fmla="val 771429"/>
                <a:gd name="adj2" fmla="val 3857143"/>
                <a:gd name="adj3" fmla="val 3906"/>
              </a:avLst>
            </a:prstGeom>
            <a:gradFill>
              <a:gsLst>
                <a:gs pos="0">
                  <a:srgbClr val="68B684"/>
                </a:gs>
                <a:gs pos="78000">
                  <a:srgbClr val="50A46F"/>
                </a:gs>
                <a:gs pos="100000">
                  <a:srgbClr val="50A46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97;p1">
              <a:extLst>
                <a:ext uri="{FF2B5EF4-FFF2-40B4-BE49-F238E27FC236}">
                  <a16:creationId xmlns:a16="http://schemas.microsoft.com/office/drawing/2014/main" id="{A5F5333A-0742-C55C-C42F-979674A59885}"/>
                </a:ext>
              </a:extLst>
            </p:cNvPr>
            <p:cNvSpPr/>
            <p:nvPr/>
          </p:nvSpPr>
          <p:spPr>
            <a:xfrm>
              <a:off x="1052922" y="685401"/>
              <a:ext cx="5437676" cy="5437676"/>
            </a:xfrm>
            <a:prstGeom prst="blockArc">
              <a:avLst>
                <a:gd name="adj1" fmla="val 19285714"/>
                <a:gd name="adj2" fmla="val 771429"/>
                <a:gd name="adj3" fmla="val 3906"/>
              </a:avLst>
            </a:prstGeom>
            <a:gradFill>
              <a:gsLst>
                <a:gs pos="0">
                  <a:srgbClr val="71BA66"/>
                </a:gs>
                <a:gs pos="78000">
                  <a:srgbClr val="5CA84F"/>
                </a:gs>
                <a:gs pos="100000">
                  <a:srgbClr val="5CA84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98;p1">
              <a:extLst>
                <a:ext uri="{FF2B5EF4-FFF2-40B4-BE49-F238E27FC236}">
                  <a16:creationId xmlns:a16="http://schemas.microsoft.com/office/drawing/2014/main" id="{E456A4D9-9142-7CFC-F758-A20E25945D91}"/>
                </a:ext>
              </a:extLst>
            </p:cNvPr>
            <p:cNvSpPr/>
            <p:nvPr/>
          </p:nvSpPr>
          <p:spPr>
            <a:xfrm>
              <a:off x="1052922" y="685401"/>
              <a:ext cx="5437676" cy="5437676"/>
            </a:xfrm>
            <a:prstGeom prst="blockArc">
              <a:avLst>
                <a:gd name="adj1" fmla="val 16200000"/>
                <a:gd name="adj2" fmla="val 19285714"/>
                <a:gd name="adj3" fmla="val 3906"/>
              </a:avLst>
            </a:prstGeom>
            <a:gradFill>
              <a:gsLst>
                <a:gs pos="0">
                  <a:srgbClr val="A0BE66"/>
                </a:gs>
                <a:gs pos="78000">
                  <a:srgbClr val="8EAE4C"/>
                </a:gs>
                <a:gs pos="100000">
                  <a:srgbClr val="8EAE4C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99;p1">
              <a:extLst>
                <a:ext uri="{FF2B5EF4-FFF2-40B4-BE49-F238E27FC236}">
                  <a16:creationId xmlns:a16="http://schemas.microsoft.com/office/drawing/2014/main" id="{4358D488-6DDA-A70D-7AE4-3990955986BD}"/>
                </a:ext>
              </a:extLst>
            </p:cNvPr>
            <p:cNvSpPr/>
            <p:nvPr/>
          </p:nvSpPr>
          <p:spPr>
            <a:xfrm>
              <a:off x="2809737" y="2419735"/>
              <a:ext cx="1924046" cy="1969007"/>
            </a:xfrm>
            <a:prstGeom prst="ellipse">
              <a:avLst/>
            </a:prstGeom>
            <a:gradFill>
              <a:gsLst>
                <a:gs pos="0">
                  <a:srgbClr val="C15F5D"/>
                </a:gs>
                <a:gs pos="78000">
                  <a:srgbClr val="AF4643"/>
                </a:gs>
                <a:gs pos="100000">
                  <a:srgbClr val="AF4643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00;p1">
              <a:extLst>
                <a:ext uri="{FF2B5EF4-FFF2-40B4-BE49-F238E27FC236}">
                  <a16:creationId xmlns:a16="http://schemas.microsoft.com/office/drawing/2014/main" id="{92987522-02B3-A0DA-542A-B324F2927EE3}"/>
                </a:ext>
              </a:extLst>
            </p:cNvPr>
            <p:cNvSpPr txBox="1"/>
            <p:nvPr/>
          </p:nvSpPr>
          <p:spPr>
            <a:xfrm>
              <a:off x="3013798" y="2724210"/>
              <a:ext cx="1543737" cy="13922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Trebuchet MS"/>
                <a:buNone/>
              </a:pPr>
              <a:r>
                <a:rPr lang="en-US" sz="20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Students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01;p1">
              <a:extLst>
                <a:ext uri="{FF2B5EF4-FFF2-40B4-BE49-F238E27FC236}">
                  <a16:creationId xmlns:a16="http://schemas.microsoft.com/office/drawing/2014/main" id="{3E517497-E8C2-A37E-9BFC-6AB2E79D3B20}"/>
                </a:ext>
              </a:extLst>
            </p:cNvPr>
            <p:cNvSpPr/>
            <p:nvPr/>
          </p:nvSpPr>
          <p:spPr>
            <a:xfrm>
              <a:off x="2895158" y="-138107"/>
              <a:ext cx="1753204" cy="1753204"/>
            </a:xfrm>
            <a:prstGeom prst="ellipse">
              <a:avLst/>
            </a:prstGeom>
            <a:gradFill>
              <a:gsLst>
                <a:gs pos="0">
                  <a:srgbClr val="A0BE66"/>
                </a:gs>
                <a:gs pos="78000">
                  <a:srgbClr val="8EAE4C"/>
                </a:gs>
                <a:gs pos="100000">
                  <a:srgbClr val="8EAE4C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02;p1">
              <a:extLst>
                <a:ext uri="{FF2B5EF4-FFF2-40B4-BE49-F238E27FC236}">
                  <a16:creationId xmlns:a16="http://schemas.microsoft.com/office/drawing/2014/main" id="{ADC0C8A2-C7DA-A498-FCA6-485CC40DFC9A}"/>
                </a:ext>
              </a:extLst>
            </p:cNvPr>
            <p:cNvSpPr txBox="1"/>
            <p:nvPr/>
          </p:nvSpPr>
          <p:spPr>
            <a:xfrm>
              <a:off x="3151909" y="118644"/>
              <a:ext cx="1239702" cy="1239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rebuchet MS"/>
                <a:buNone/>
              </a:pPr>
              <a:r>
                <a:rPr lang="en-US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Current State Reflection &amp; Assessment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03;p1">
              <a:extLst>
                <a:ext uri="{FF2B5EF4-FFF2-40B4-BE49-F238E27FC236}">
                  <a16:creationId xmlns:a16="http://schemas.microsoft.com/office/drawing/2014/main" id="{FB572BE5-43B3-3E9D-2771-9F94C99D9C3C}"/>
                </a:ext>
              </a:extLst>
            </p:cNvPr>
            <p:cNvSpPr/>
            <p:nvPr/>
          </p:nvSpPr>
          <p:spPr>
            <a:xfrm>
              <a:off x="4979322" y="865573"/>
              <a:ext cx="1753204" cy="1753204"/>
            </a:xfrm>
            <a:prstGeom prst="ellipse">
              <a:avLst/>
            </a:prstGeom>
            <a:gradFill>
              <a:gsLst>
                <a:gs pos="0">
                  <a:srgbClr val="71BA66"/>
                </a:gs>
                <a:gs pos="78000">
                  <a:srgbClr val="5CA84F"/>
                </a:gs>
                <a:gs pos="100000">
                  <a:srgbClr val="5CA84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04;p1">
              <a:extLst>
                <a:ext uri="{FF2B5EF4-FFF2-40B4-BE49-F238E27FC236}">
                  <a16:creationId xmlns:a16="http://schemas.microsoft.com/office/drawing/2014/main" id="{09B13B9F-38F2-56BF-5B4D-FBF9106E77DB}"/>
                </a:ext>
              </a:extLst>
            </p:cNvPr>
            <p:cNvSpPr txBox="1"/>
            <p:nvPr/>
          </p:nvSpPr>
          <p:spPr>
            <a:xfrm>
              <a:off x="5091015" y="1186807"/>
              <a:ext cx="1507680" cy="1239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1600"/>
              </a:pPr>
              <a:r>
                <a:rPr lang="en-US" sz="1200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Understanding Student Population </a:t>
              </a:r>
              <a:r>
                <a:rPr lang="en-US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Assessment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05;p1">
              <a:extLst>
                <a:ext uri="{FF2B5EF4-FFF2-40B4-BE49-F238E27FC236}">
                  <a16:creationId xmlns:a16="http://schemas.microsoft.com/office/drawing/2014/main" id="{CA911674-18CD-C05B-B4E7-E7F458BC6915}"/>
                </a:ext>
              </a:extLst>
            </p:cNvPr>
            <p:cNvSpPr/>
            <p:nvPr/>
          </p:nvSpPr>
          <p:spPr>
            <a:xfrm>
              <a:off x="5494068" y="3120821"/>
              <a:ext cx="1753204" cy="1753204"/>
            </a:xfrm>
            <a:prstGeom prst="ellipse">
              <a:avLst/>
            </a:prstGeom>
            <a:gradFill>
              <a:gsLst>
                <a:gs pos="0">
                  <a:srgbClr val="68B684"/>
                </a:gs>
                <a:gs pos="78000">
                  <a:srgbClr val="50A46F"/>
                </a:gs>
                <a:gs pos="100000">
                  <a:srgbClr val="50A46F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07;p1">
              <a:extLst>
                <a:ext uri="{FF2B5EF4-FFF2-40B4-BE49-F238E27FC236}">
                  <a16:creationId xmlns:a16="http://schemas.microsoft.com/office/drawing/2014/main" id="{C04C648A-B63A-E0FC-7E6F-E4A189984D24}"/>
                </a:ext>
              </a:extLst>
            </p:cNvPr>
            <p:cNvSpPr/>
            <p:nvPr/>
          </p:nvSpPr>
          <p:spPr>
            <a:xfrm>
              <a:off x="4051782" y="4929391"/>
              <a:ext cx="1753204" cy="1753204"/>
            </a:xfrm>
            <a:prstGeom prst="ellipse">
              <a:avLst/>
            </a:prstGeom>
            <a:gradFill>
              <a:gsLst>
                <a:gs pos="0">
                  <a:srgbClr val="69B2AA"/>
                </a:gs>
                <a:gs pos="78000">
                  <a:srgbClr val="53A097"/>
                </a:gs>
                <a:gs pos="100000">
                  <a:srgbClr val="53A097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06;p1">
              <a:extLst>
                <a:ext uri="{FF2B5EF4-FFF2-40B4-BE49-F238E27FC236}">
                  <a16:creationId xmlns:a16="http://schemas.microsoft.com/office/drawing/2014/main" id="{A48BB85E-EFD2-DBBA-E826-E50A8F324222}"/>
                </a:ext>
              </a:extLst>
            </p:cNvPr>
            <p:cNvSpPr txBox="1"/>
            <p:nvPr/>
          </p:nvSpPr>
          <p:spPr>
            <a:xfrm>
              <a:off x="4305429" y="5242220"/>
              <a:ext cx="1239702" cy="1239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rebuchet MS"/>
                <a:buNone/>
              </a:pPr>
              <a:r>
                <a:rPr lang="en-US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Develop STEM Integrated Units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08;p1">
              <a:extLst>
                <a:ext uri="{FF2B5EF4-FFF2-40B4-BE49-F238E27FC236}">
                  <a16:creationId xmlns:a16="http://schemas.microsoft.com/office/drawing/2014/main" id="{588B8D60-0232-39C9-C7A7-DA1B3554A026}"/>
                </a:ext>
              </a:extLst>
            </p:cNvPr>
            <p:cNvSpPr txBox="1"/>
            <p:nvPr/>
          </p:nvSpPr>
          <p:spPr>
            <a:xfrm>
              <a:off x="5512479" y="3321496"/>
              <a:ext cx="1645722" cy="1239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rebuchet MS"/>
                <a:buNone/>
              </a:pPr>
              <a:r>
                <a:rPr lang="en-US" sz="1200" dirty="0">
                  <a:solidFill>
                    <a:schemeClr val="lt1"/>
                  </a:solidFill>
                  <a:latin typeface="Trebuchet MS"/>
                  <a:ea typeface="Calibri"/>
                  <a:cs typeface="Calibri"/>
                  <a:sym typeface="Trebuchet MS"/>
                </a:rPr>
                <a:t>Identify &amp; Differentiate PD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09;p1">
              <a:extLst>
                <a:ext uri="{FF2B5EF4-FFF2-40B4-BE49-F238E27FC236}">
                  <a16:creationId xmlns:a16="http://schemas.microsoft.com/office/drawing/2014/main" id="{CF4DD74F-819F-3F56-F628-E0F90C278E9A}"/>
                </a:ext>
              </a:extLst>
            </p:cNvPr>
            <p:cNvSpPr/>
            <p:nvPr/>
          </p:nvSpPr>
          <p:spPr>
            <a:xfrm>
              <a:off x="1738535" y="4929391"/>
              <a:ext cx="1753204" cy="1753204"/>
            </a:xfrm>
            <a:prstGeom prst="ellipse">
              <a:avLst/>
            </a:prstGeom>
            <a:gradFill>
              <a:gsLst>
                <a:gs pos="0">
                  <a:srgbClr val="6B91AD"/>
                </a:gs>
                <a:gs pos="78000">
                  <a:srgbClr val="567E9A"/>
                </a:gs>
                <a:gs pos="100000">
                  <a:srgbClr val="567E9A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10;p1">
              <a:extLst>
                <a:ext uri="{FF2B5EF4-FFF2-40B4-BE49-F238E27FC236}">
                  <a16:creationId xmlns:a16="http://schemas.microsoft.com/office/drawing/2014/main" id="{D3A4EE29-CCB6-487F-EA0A-A4A14896295D}"/>
                </a:ext>
              </a:extLst>
            </p:cNvPr>
            <p:cNvSpPr txBox="1"/>
            <p:nvPr/>
          </p:nvSpPr>
          <p:spPr>
            <a:xfrm>
              <a:off x="1995286" y="5186142"/>
              <a:ext cx="1239702" cy="1239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rebuchet MS"/>
                <a:buNone/>
              </a:pPr>
              <a:r>
                <a:rPr lang="en-US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Standards Aligned &amp; Essential Skills Addressed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11;p1">
              <a:extLst>
                <a:ext uri="{FF2B5EF4-FFF2-40B4-BE49-F238E27FC236}">
                  <a16:creationId xmlns:a16="http://schemas.microsoft.com/office/drawing/2014/main" id="{811203FB-04C7-4BAB-732E-13730F4207A1}"/>
                </a:ext>
              </a:extLst>
            </p:cNvPr>
            <p:cNvSpPr/>
            <p:nvPr/>
          </p:nvSpPr>
          <p:spPr>
            <a:xfrm>
              <a:off x="296249" y="3120821"/>
              <a:ext cx="1753204" cy="1753204"/>
            </a:xfrm>
            <a:prstGeom prst="ellipse">
              <a:avLst/>
            </a:prstGeom>
            <a:gradFill>
              <a:gsLst>
                <a:gs pos="0">
                  <a:srgbClr val="6C6FAA"/>
                </a:gs>
                <a:gs pos="78000">
                  <a:srgbClr val="585C96"/>
                </a:gs>
                <a:gs pos="100000">
                  <a:srgbClr val="585C96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12;p1">
              <a:extLst>
                <a:ext uri="{FF2B5EF4-FFF2-40B4-BE49-F238E27FC236}">
                  <a16:creationId xmlns:a16="http://schemas.microsoft.com/office/drawing/2014/main" id="{97BCBADC-0B66-DFAF-BDB2-B05A4C5D538C}"/>
                </a:ext>
              </a:extLst>
            </p:cNvPr>
            <p:cNvSpPr txBox="1"/>
            <p:nvPr/>
          </p:nvSpPr>
          <p:spPr>
            <a:xfrm>
              <a:off x="553000" y="3377572"/>
              <a:ext cx="1239702" cy="1239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rebuchet MS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Leadership Support</a:t>
              </a: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13;p1">
              <a:extLst>
                <a:ext uri="{FF2B5EF4-FFF2-40B4-BE49-F238E27FC236}">
                  <a16:creationId xmlns:a16="http://schemas.microsoft.com/office/drawing/2014/main" id="{59160DD1-935A-BB8F-C33D-0EFECD78D0DD}"/>
                </a:ext>
              </a:extLst>
            </p:cNvPr>
            <p:cNvSpPr/>
            <p:nvPr/>
          </p:nvSpPr>
          <p:spPr>
            <a:xfrm>
              <a:off x="810995" y="865573"/>
              <a:ext cx="1753204" cy="1753204"/>
            </a:xfrm>
            <a:prstGeom prst="ellipse">
              <a:avLst/>
            </a:prstGeom>
            <a:gradFill>
              <a:gsLst>
                <a:gs pos="0">
                  <a:srgbClr val="876EA6"/>
                </a:gs>
                <a:gs pos="78000">
                  <a:srgbClr val="735A92"/>
                </a:gs>
                <a:gs pos="100000">
                  <a:srgbClr val="735A92"/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14;p1">
              <a:extLst>
                <a:ext uri="{FF2B5EF4-FFF2-40B4-BE49-F238E27FC236}">
                  <a16:creationId xmlns:a16="http://schemas.microsoft.com/office/drawing/2014/main" id="{4619800A-F345-B640-B8D0-930D717DF7FC}"/>
                </a:ext>
              </a:extLst>
            </p:cNvPr>
            <p:cNvSpPr txBox="1"/>
            <p:nvPr/>
          </p:nvSpPr>
          <p:spPr>
            <a:xfrm>
              <a:off x="1006550" y="1101165"/>
              <a:ext cx="1327488" cy="12397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300" tIns="20300" rIns="20300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rebuchet MS"/>
                <a:buNone/>
              </a:pPr>
              <a:r>
                <a:rPr lang="en-US" sz="1200" b="0" i="0" u="none" strike="noStrike" cap="none" dirty="0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Parent Engagement and Support</a:t>
              </a:r>
              <a:endParaRPr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7DE0E31D-B311-BB35-64DC-85B352B777B5}"/>
              </a:ext>
            </a:extLst>
          </p:cNvPr>
          <p:cNvSpPr txBox="1"/>
          <p:nvPr/>
        </p:nvSpPr>
        <p:spPr>
          <a:xfrm>
            <a:off x="648305" y="637177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164815-0EEE-0045-FCFD-16E7D3D0D651}"/>
              </a:ext>
            </a:extLst>
          </p:cNvPr>
          <p:cNvSpPr txBox="1"/>
          <p:nvPr/>
        </p:nvSpPr>
        <p:spPr>
          <a:xfrm>
            <a:off x="2372360" y="260132"/>
            <a:ext cx="7787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Recap: Supporting Students in </a:t>
            </a:r>
            <a:r>
              <a:rPr lang="en-US" sz="3600" dirty="0" err="1">
                <a:solidFill>
                  <a:schemeClr val="tx1"/>
                </a:solidFill>
              </a:rPr>
              <a:t>iSTEM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3239D-1E5C-4AAB-8014-CD7F7580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683" y="1116106"/>
            <a:ext cx="10131425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Working Together Creates Our Children to Be critical thinkers, problem solvers, and leaders of Today and Tomorrow!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757311-DB33-4DFA-BF09-E2FA46BD1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8438" r="92969">
                        <a14:foregroundMark x1="8438" y1="33750" x2="8438" y2="33750"/>
                        <a14:foregroundMark x1="92969" y1="31250" x2="92969" y2="31250"/>
                        <a14:backgroundMark x1="39688" y1="51875" x2="39844" y2="63542"/>
                        <a14:backgroundMark x1="39844" y1="63542" x2="47500" y2="65833"/>
                        <a14:backgroundMark x1="65469" y1="76458" x2="66719" y2="66458"/>
                        <a14:backgroundMark x1="74688" y1="74375" x2="74688" y2="74375"/>
                        <a14:backgroundMark x1="73594" y1="71875" x2="73594" y2="71875"/>
                        <a14:backgroundMark x1="86406" y1="26875" x2="86406" y2="26875"/>
                        <a14:backgroundMark x1="76250" y1="42500" x2="76250" y2="42500"/>
                        <a14:backgroundMark x1="11406" y1="29583" x2="11406" y2="29583"/>
                        <a14:backgroundMark x1="10313" y1="29167" x2="10313" y2="29167"/>
                        <a14:backgroundMark x1="9844" y1="28750" x2="9844" y2="28750"/>
                        <a14:backgroundMark x1="13594" y1="32083" x2="13594" y2="32083"/>
                        <a14:backgroundMark x1="14531" y1="33750" x2="19219" y2="37708"/>
                        <a14:backgroundMark x1="20000" y1="39792" x2="20000" y2="39792"/>
                        <a14:backgroundMark x1="22969" y1="56458" x2="22969" y2="56458"/>
                        <a14:backgroundMark x1="27187" y1="55000" x2="27187" y2="55000"/>
                        <a14:backgroundMark x1="45156" y1="53333" x2="45156" y2="53333"/>
                      </a14:backgroundRemoval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04565" y="2066364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06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D365-EF41-49AB-B6D3-1DB3535C4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393" y="199584"/>
            <a:ext cx="9371949" cy="1183566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latin typeface="Corbel" panose="020B0503020204020204" pitchFamily="34" charset="0"/>
              </a:rPr>
              <a:t>STEM LEADERSHIP ALLIANCE SUMMIT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EEB8DC-7E93-FD38-7EDE-80E75EBC7157}"/>
              </a:ext>
            </a:extLst>
          </p:cNvPr>
          <p:cNvSpPr txBox="1"/>
          <p:nvPr/>
        </p:nvSpPr>
        <p:spPr>
          <a:xfrm>
            <a:off x="1280621" y="1155453"/>
            <a:ext cx="992169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3200" dirty="0"/>
          </a:p>
          <a:p>
            <a:pPr algn="ctr"/>
            <a:r>
              <a:rPr lang="en-US" sz="3200" dirty="0"/>
              <a:t>July 9-13, 2023 STEM Leadership Alliance, Orlando, Florida</a:t>
            </a:r>
          </a:p>
          <a:p>
            <a:pPr algn="ctr"/>
            <a:r>
              <a:rPr lang="en-US" sz="3200" dirty="0">
                <a:hlinkClick r:id="rId3"/>
              </a:rPr>
              <a:t>www.STEMLeadershipAlliance.org</a:t>
            </a:r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  <a:p>
            <a:pPr algn="ctr"/>
            <a:endParaRPr lang="en-US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EB00AE-7969-A92E-18AF-4CBA5DBB1F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763770" y="3487420"/>
            <a:ext cx="3129280" cy="23469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AC70E3-EF0A-ECD6-E8CE-738E5588E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230" y="3246120"/>
            <a:ext cx="3221990" cy="2545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3711D6-391E-C871-B8F5-89895BBC4D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4840" y="3436620"/>
            <a:ext cx="3139440" cy="23545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979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E647E-2E17-4261-8CE4-4E107E925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44539-874A-416D-92C4-A3D33FC96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https://www.challengesuccess.org/resources/covid-19-resources-for-remote-learning/</a:t>
            </a:r>
            <a:endParaRPr lang="en-US" dirty="0"/>
          </a:p>
          <a:p>
            <a:r>
              <a:rPr lang="en-US" dirty="0">
                <a:hlinkClick r:id="rId3"/>
              </a:rPr>
              <a:t>https://www.understood.org/en/school-learning/coronavirus-latest-updates</a:t>
            </a:r>
            <a:endParaRPr lang="en-US" dirty="0"/>
          </a:p>
          <a:p>
            <a:r>
              <a:rPr lang="en-US" dirty="0">
                <a:hlinkClick r:id="rId4"/>
              </a:rPr>
              <a:t>http://www.africanamericanhomeschoolmoms.com/freebies-2/</a:t>
            </a:r>
            <a:endParaRPr lang="en-US" dirty="0"/>
          </a:p>
          <a:p>
            <a:r>
              <a:rPr lang="en-US" dirty="0">
                <a:hlinkClick r:id="rId5"/>
              </a:rPr>
              <a:t>https://www.nextgenscience.org/parents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810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9E34B-A047-4701-B12D-42BF85A55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162" y="2657060"/>
            <a:ext cx="10131425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700" b="1" dirty="0"/>
              <a:t>THANK YOU!</a:t>
            </a:r>
            <a:br>
              <a:rPr lang="en-US" dirty="0"/>
            </a:br>
            <a:br>
              <a:rPr lang="en-US" dirty="0"/>
            </a:br>
            <a:r>
              <a:rPr lang="en-US" dirty="0">
                <a:hlinkClick r:id="rId2"/>
              </a:rPr>
              <a:t>Salfernandez.shn@gmail.com</a:t>
            </a:r>
            <a:br>
              <a:rPr lang="en-US" dirty="0"/>
            </a:br>
            <a:r>
              <a:rPr lang="en-US" dirty="0">
                <a:hlinkClick r:id="rId3"/>
              </a:rPr>
              <a:t>KelliListWells.klw@gmail.com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for More resources:</a:t>
            </a:r>
            <a:br>
              <a:rPr lang="en-US" dirty="0"/>
            </a:br>
            <a:r>
              <a:rPr lang="en-US" dirty="0">
                <a:hlinkClick r:id="rId4"/>
              </a:rPr>
              <a:t>www.Stemhappensnetwork.com</a:t>
            </a:r>
            <a:br>
              <a:rPr lang="en-US" dirty="0"/>
            </a:br>
            <a:r>
              <a:rPr lang="en-US" dirty="0">
                <a:hlinkClick r:id="rId5"/>
              </a:rPr>
              <a:t>www.stemleadershipalliance.com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981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51489</TotalTime>
  <Words>995</Words>
  <Application>Microsoft Office PowerPoint</Application>
  <PresentationFormat>Widescreen</PresentationFormat>
  <Paragraphs>121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Andy</vt:lpstr>
      <vt:lpstr>Arial</vt:lpstr>
      <vt:lpstr>Calibri</vt:lpstr>
      <vt:lpstr>Calibri Light</vt:lpstr>
      <vt:lpstr>Century Gothic</vt:lpstr>
      <vt:lpstr>Corbel</vt:lpstr>
      <vt:lpstr>Gadugi</vt:lpstr>
      <vt:lpstr>Google Sans</vt:lpstr>
      <vt:lpstr>Times New Roman</vt:lpstr>
      <vt:lpstr>Trebuchet MS</vt:lpstr>
      <vt:lpstr>Wingdings</vt:lpstr>
      <vt:lpstr>Celestial</vt:lpstr>
      <vt:lpstr>STEM Happens Network</vt:lpstr>
      <vt:lpstr>WHAT IS INTEGRATED STEM?</vt:lpstr>
      <vt:lpstr>Creating an integrated stem Culture</vt:lpstr>
      <vt:lpstr>PowerPoint Presentation</vt:lpstr>
      <vt:lpstr>Key Principles of Integrated STEM*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Overview of Support: Professional development provided to build the capacity of the principals, teachers, schools, and parents to support all student’s in connecting the classroom to the real-world. </vt:lpstr>
      <vt:lpstr>PowerPoint Presentation</vt:lpstr>
      <vt:lpstr>Working Together Creates Our Children to Be critical thinkers, problem solvers, and leaders of Today and Tomorrow!</vt:lpstr>
      <vt:lpstr>STEM LEADERSHIP ALLIANCE SUMMIT</vt:lpstr>
      <vt:lpstr>Resources</vt:lpstr>
      <vt:lpstr>THANK YOU!  Salfernandez.shn@gmail.com KelliListWells.klw@gmail.com  for More resources: www.Stemhappensnetwork.com www.stemleadershipalliance.com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STEM Happens Network</dc:title>
  <dc:creator>KLW</dc:creator>
  <cp:lastModifiedBy>KLW</cp:lastModifiedBy>
  <cp:revision>27</cp:revision>
  <dcterms:created xsi:type="dcterms:W3CDTF">2020-05-31T19:25:47Z</dcterms:created>
  <dcterms:modified xsi:type="dcterms:W3CDTF">2023-04-27T13:28:15Z</dcterms:modified>
</cp:coreProperties>
</file>